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23" r:id="rId3"/>
    <p:sldId id="334" r:id="rId4"/>
    <p:sldId id="335" r:id="rId5"/>
    <p:sldId id="333" r:id="rId6"/>
    <p:sldId id="324" r:id="rId7"/>
    <p:sldId id="325" r:id="rId8"/>
    <p:sldId id="326" r:id="rId9"/>
    <p:sldId id="337" r:id="rId10"/>
    <p:sldId id="275" r:id="rId11"/>
    <p:sldId id="276" r:id="rId12"/>
    <p:sldId id="330" r:id="rId13"/>
    <p:sldId id="331" r:id="rId14"/>
    <p:sldId id="306" r:id="rId15"/>
    <p:sldId id="277" r:id="rId16"/>
    <p:sldId id="280" r:id="rId17"/>
    <p:sldId id="301" r:id="rId18"/>
    <p:sldId id="302" r:id="rId19"/>
    <p:sldId id="307" r:id="rId20"/>
    <p:sldId id="303" r:id="rId21"/>
    <p:sldId id="304" r:id="rId22"/>
    <p:sldId id="332" r:id="rId23"/>
    <p:sldId id="284" r:id="rId24"/>
    <p:sldId id="279" r:id="rId25"/>
    <p:sldId id="305" r:id="rId26"/>
    <p:sldId id="281" r:id="rId27"/>
    <p:sldId id="290" r:id="rId28"/>
    <p:sldId id="328" r:id="rId29"/>
    <p:sldId id="327" r:id="rId30"/>
    <p:sldId id="338" r:id="rId31"/>
    <p:sldId id="339" r:id="rId32"/>
    <p:sldId id="319" r:id="rId33"/>
    <p:sldId id="318" r:id="rId3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descoberto-v\setores$\SRH\COORD-MONITORAMENTO\SIMULA&#199;&#213;ES%20reservat&#243;rios\medi&#231;&#245;es%20de%20vaz&#227;o%20Descoberto%20e%20Santa%20Mar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dasa\Volume%20&#250;til%20Sta%20Maria%20e%20Descoberto%20Hist&#243;ric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dasa\medi&#231;&#245;es%20de%20vaz&#227;o%20Descoberto%20e%20Santa%20Mar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dasa\Volume%20&#250;til%20Sta%20Maria%20e%20Descoberto%20Hist&#243;r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Vazões Afluentes Descoberto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Vazões 2016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Gráficos!$G$2:$G$6</c:f>
              <c:numCache>
                <c:formatCode>d\-mmm</c:formatCode>
                <c:ptCount val="5"/>
                <c:pt idx="0">
                  <c:v>42552</c:v>
                </c:pt>
                <c:pt idx="1">
                  <c:v>42569</c:v>
                </c:pt>
                <c:pt idx="2">
                  <c:v>42587</c:v>
                </c:pt>
                <c:pt idx="3">
                  <c:v>42611</c:v>
                </c:pt>
                <c:pt idx="4">
                  <c:v>42626</c:v>
                </c:pt>
              </c:numCache>
            </c:numRef>
          </c:cat>
          <c:val>
            <c:numRef>
              <c:f>Gráficos!$H$2:$H$6</c:f>
              <c:numCache>
                <c:formatCode>0.000</c:formatCode>
                <c:ptCount val="5"/>
                <c:pt idx="0">
                  <c:v>1.456</c:v>
                </c:pt>
                <c:pt idx="1">
                  <c:v>1.2650000000000001</c:v>
                </c:pt>
                <c:pt idx="2">
                  <c:v>1.1709999999999998</c:v>
                </c:pt>
                <c:pt idx="3">
                  <c:v>1.1720000000000002</c:v>
                </c:pt>
                <c:pt idx="4">
                  <c:v>0.71600000000000008</c:v>
                </c:pt>
              </c:numCache>
            </c:numRef>
          </c:val>
          <c:smooth val="0"/>
        </c:ser>
        <c:ser>
          <c:idx val="2"/>
          <c:order val="1"/>
          <c:tx>
            <c:v>Vazões 2015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Gráficos!$K$2:$K$5</c:f>
              <c:numCache>
                <c:formatCode>General</c:formatCode>
                <c:ptCount val="4"/>
                <c:pt idx="1">
                  <c:v>3.3148999959230432</c:v>
                </c:pt>
                <c:pt idx="2">
                  <c:v>1.75289998948574</c:v>
                </c:pt>
                <c:pt idx="3">
                  <c:v>1.6394999697804462</c:v>
                </c:pt>
              </c:numCache>
            </c:numRef>
          </c:val>
          <c:smooth val="0"/>
        </c:ser>
        <c:ser>
          <c:idx val="1"/>
          <c:order val="2"/>
          <c:tx>
            <c:v>Vazões 2014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Gráficos!$H$49:$H$52</c:f>
              <c:numCache>
                <c:formatCode>0.00</c:formatCode>
                <c:ptCount val="4"/>
                <c:pt idx="1">
                  <c:v>3.3452932098765435</c:v>
                </c:pt>
                <c:pt idx="2">
                  <c:v>2.3128858024691357</c:v>
                </c:pt>
                <c:pt idx="3">
                  <c:v>1.5790895061728394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60424"/>
        <c:axId val="175210016"/>
      </c:lineChart>
      <c:dateAx>
        <c:axId val="174860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210016"/>
        <c:crosses val="autoZero"/>
        <c:auto val="1"/>
        <c:lblOffset val="100"/>
        <c:baseTimeUnit val="days"/>
      </c:dateAx>
      <c:valAx>
        <c:axId val="17521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Vazões m³/s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6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Reservatório do Descoberto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Plan2!$A$314:$A$325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Plan2!$D$350:$D$358</c:f>
              <c:numCache>
                <c:formatCode>0.00</c:formatCode>
                <c:ptCount val="9"/>
                <c:pt idx="0">
                  <c:v>75.349287591644782</c:v>
                </c:pt>
                <c:pt idx="1">
                  <c:v>85.917830958638831</c:v>
                </c:pt>
                <c:pt idx="2">
                  <c:v>100</c:v>
                </c:pt>
                <c:pt idx="3">
                  <c:v>96.514040669525528</c:v>
                </c:pt>
                <c:pt idx="4">
                  <c:v>89.223959053811058</c:v>
                </c:pt>
                <c:pt idx="5">
                  <c:v>77.59026144694981</c:v>
                </c:pt>
                <c:pt idx="6">
                  <c:v>63.369760686125346</c:v>
                </c:pt>
                <c:pt idx="7" formatCode="General">
                  <c:v>48.55</c:v>
                </c:pt>
                <c:pt idx="8" formatCode="General">
                  <c:v>38.57</c:v>
                </c:pt>
              </c:numCache>
            </c:numRef>
          </c:val>
        </c:ser>
        <c:ser>
          <c:idx val="1"/>
          <c:order val="1"/>
          <c:tx>
            <c:v>2015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Plan2!$A$314:$A$325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Plan2!$F$338:$F$349</c:f>
              <c:numCache>
                <c:formatCode>0.00</c:formatCode>
                <c:ptCount val="12"/>
                <c:pt idx="0">
                  <c:v>62.304606446258134</c:v>
                </c:pt>
                <c:pt idx="1">
                  <c:v>66.454558030156335</c:v>
                </c:pt>
                <c:pt idx="2">
                  <c:v>91.713930004149958</c:v>
                </c:pt>
                <c:pt idx="3">
                  <c:v>100</c:v>
                </c:pt>
                <c:pt idx="4">
                  <c:v>100</c:v>
                </c:pt>
                <c:pt idx="5">
                  <c:v>96.680038732881457</c:v>
                </c:pt>
                <c:pt idx="6">
                  <c:v>90.219947433946615</c:v>
                </c:pt>
                <c:pt idx="7">
                  <c:v>78.032922949232258</c:v>
                </c:pt>
                <c:pt idx="8">
                  <c:v>64.711578364919092</c:v>
                </c:pt>
                <c:pt idx="9">
                  <c:v>52.898049522755564</c:v>
                </c:pt>
                <c:pt idx="10">
                  <c:v>48.070272513487353</c:v>
                </c:pt>
                <c:pt idx="11">
                  <c:v>45.773965970397022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30104"/>
        <c:axId val="174651744"/>
      </c:barChart>
      <c:catAx>
        <c:axId val="174630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Meses</a:t>
                </a:r>
                <a:endParaRPr lang="pt-BR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651744"/>
        <c:crosses val="autoZero"/>
        <c:auto val="1"/>
        <c:lblAlgn val="ctr"/>
        <c:lblOffset val="100"/>
        <c:noMultiLvlLbl val="0"/>
      </c:catAx>
      <c:valAx>
        <c:axId val="17465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63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Vazões Afluentes Sta</a:t>
            </a:r>
            <a:r>
              <a:rPr lang="pt-BR" baseline="0"/>
              <a:t> Maria</a:t>
            </a:r>
            <a:endParaRPr lang="pt-BR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Vazão 2016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Gráficos!$N$22:$N$25</c:f>
              <c:numCache>
                <c:formatCode>d\-mmm</c:formatCode>
                <c:ptCount val="4"/>
                <c:pt idx="0">
                  <c:v>42556</c:v>
                </c:pt>
                <c:pt idx="1">
                  <c:v>42584</c:v>
                </c:pt>
                <c:pt idx="3">
                  <c:v>42618</c:v>
                </c:pt>
              </c:numCache>
            </c:numRef>
          </c:cat>
          <c:val>
            <c:numRef>
              <c:f>Gráficos!$O$22:$O$25</c:f>
              <c:numCache>
                <c:formatCode>0.000</c:formatCode>
                <c:ptCount val="4"/>
                <c:pt idx="0">
                  <c:v>0.2248</c:v>
                </c:pt>
                <c:pt idx="1">
                  <c:v>0.17660000000000001</c:v>
                </c:pt>
                <c:pt idx="3">
                  <c:v>0.128</c:v>
                </c:pt>
              </c:numCache>
            </c:numRef>
          </c:val>
          <c:smooth val="0"/>
        </c:ser>
        <c:ser>
          <c:idx val="1"/>
          <c:order val="1"/>
          <c:tx>
            <c:v>Vazão 2015</c:v>
          </c:tx>
          <c:val>
            <c:numRef>
              <c:f>Gráficos!$H$56</c:f>
              <c:numCache>
                <c:formatCode>General</c:formatCode>
                <c:ptCount val="1"/>
                <c:pt idx="0">
                  <c:v>0.84100000000000008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74632"/>
        <c:axId val="175476064"/>
      </c:lineChart>
      <c:dateAx>
        <c:axId val="17427463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476064"/>
        <c:crosses val="autoZero"/>
        <c:auto val="1"/>
        <c:lblOffset val="100"/>
        <c:baseTimeUnit val="months"/>
      </c:dateAx>
      <c:valAx>
        <c:axId val="17547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Vazões</a:t>
                </a:r>
                <a:r>
                  <a:rPr lang="pt-BR" baseline="0"/>
                  <a:t> m³/s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7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Reservatório do Santa Maria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Plan2!$A$314:$A$325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Plan2!$E$350:$E$358</c:f>
              <c:numCache>
                <c:formatCode>0.00</c:formatCode>
                <c:ptCount val="9"/>
                <c:pt idx="0">
                  <c:v>80.635479872121095</c:v>
                </c:pt>
                <c:pt idx="1">
                  <c:v>80.751288575716046</c:v>
                </c:pt>
                <c:pt idx="2">
                  <c:v>82.369348209042897</c:v>
                </c:pt>
                <c:pt idx="3">
                  <c:v>79.710641351862733</c:v>
                </c:pt>
                <c:pt idx="4">
                  <c:v>74.721080446271287</c:v>
                </c:pt>
                <c:pt idx="5">
                  <c:v>68.521237032687438</c:v>
                </c:pt>
                <c:pt idx="6">
                  <c:v>61.584132576498988</c:v>
                </c:pt>
                <c:pt idx="7" formatCode="General">
                  <c:v>54.38</c:v>
                </c:pt>
                <c:pt idx="8" formatCode="General">
                  <c:v>49.67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Plan2!$A$314:$A$325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Plan2!$G$338:$G$349</c:f>
              <c:numCache>
                <c:formatCode>0.00</c:formatCode>
                <c:ptCount val="12"/>
                <c:pt idx="0">
                  <c:v>87.339335812618259</c:v>
                </c:pt>
                <c:pt idx="1">
                  <c:v>87.339335812618259</c:v>
                </c:pt>
                <c:pt idx="2">
                  <c:v>92.924251321197886</c:v>
                </c:pt>
                <c:pt idx="3">
                  <c:v>100</c:v>
                </c:pt>
                <c:pt idx="4">
                  <c:v>100</c:v>
                </c:pt>
                <c:pt idx="5">
                  <c:v>99.877666862399678</c:v>
                </c:pt>
                <c:pt idx="6">
                  <c:v>98.535264565798926</c:v>
                </c:pt>
                <c:pt idx="7">
                  <c:v>94.266653617798653</c:v>
                </c:pt>
                <c:pt idx="8">
                  <c:v>88.898675539896914</c:v>
                </c:pt>
                <c:pt idx="9">
                  <c:v>83.639981731584783</c:v>
                </c:pt>
                <c:pt idx="10">
                  <c:v>81.212892281594577</c:v>
                </c:pt>
                <c:pt idx="11">
                  <c:v>77.745155607751016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45248"/>
        <c:axId val="175497976"/>
      </c:barChart>
      <c:catAx>
        <c:axId val="174845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Meses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497976"/>
        <c:crosses val="autoZero"/>
        <c:auto val="1"/>
        <c:lblAlgn val="ctr"/>
        <c:lblOffset val="100"/>
        <c:noMultiLvlLbl val="0"/>
      </c:catAx>
      <c:valAx>
        <c:axId val="175497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84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7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9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9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1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3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79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07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64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40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62A-825C-4FB1-9D2C-47A6DB84404B}" type="datetimeFigureOut">
              <a:rPr lang="pt-BR" smtClean="0"/>
              <a:t>23/09/2016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12A-ED9F-4C49-95CC-79867D4D2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43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5.png@01D214EC.0A8C74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7.png@01D214EC.0A8C74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6.png@01D214EC.0A8C742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Machado Mello</a:t>
            </a: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Superintendente de Recursos Hídricos</a:t>
            </a:r>
            <a:endParaRPr lang="pt-BR" sz="2000" dirty="0"/>
          </a:p>
        </p:txBody>
      </p:sp>
      <p:pic>
        <p:nvPicPr>
          <p:cNvPr id="2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71600" y="1916832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ESCASSEZ HÍDRICA NO</a:t>
            </a:r>
            <a:b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FEDERAL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7499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115616" y="2708920"/>
            <a:ext cx="69300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Reservatório Descoberto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7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1496"/>
            <a:ext cx="8915400" cy="50292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53206" y="606101"/>
            <a:ext cx="469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Volume Útil Mensal  - Reservatório Descoberto 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6552082" y="6361583"/>
            <a:ext cx="2479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Posição em 16/09/2016 às 09h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607362" y="5930696"/>
            <a:ext cx="5546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ESTADO DE </a:t>
            </a:r>
            <a:r>
              <a:rPr lang="pt-BR" sz="1400" b="1" dirty="0"/>
              <a:t>ATENÇÃO </a:t>
            </a:r>
            <a:r>
              <a:rPr lang="pt-BR" sz="1400" dirty="0"/>
              <a:t>(ENTRE 60% E 41% DO VOLUME ÚTIL)</a:t>
            </a:r>
          </a:p>
          <a:p>
            <a:r>
              <a:rPr lang="pt-BR" sz="1400" dirty="0"/>
              <a:t>ESTADO DE </a:t>
            </a:r>
            <a:r>
              <a:rPr lang="pt-BR" sz="1400" b="1" dirty="0"/>
              <a:t>ALERTA </a:t>
            </a:r>
            <a:r>
              <a:rPr lang="pt-BR" sz="1400" dirty="0"/>
              <a:t>(ENTRE 40% E 21% DO VOLUME ÚTIL)</a:t>
            </a:r>
          </a:p>
          <a:p>
            <a:r>
              <a:rPr lang="pt-BR" sz="1400" dirty="0"/>
              <a:t>ESTADO DE </a:t>
            </a:r>
            <a:r>
              <a:rPr lang="pt-BR" sz="1400" b="1" dirty="0"/>
              <a:t>RESTRIÇÃO </a:t>
            </a:r>
            <a:r>
              <a:rPr lang="pt-BR" sz="1400" dirty="0"/>
              <a:t>DE USO (VOLUME IGUAL OU INFERIOR A 20%)</a:t>
            </a:r>
          </a:p>
        </p:txBody>
      </p:sp>
      <p:pic>
        <p:nvPicPr>
          <p:cNvPr id="10" name="Picture 2" descr="Logo_ADASA_2009_Hor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" descr="cid:image005.png@01D214EC.0A8C742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77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 descr="cid:image007.png@01D214EC.0A8C742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3"/>
            <a:ext cx="7702394" cy="52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39921"/>
              </p:ext>
            </p:extLst>
          </p:nvPr>
        </p:nvGraphicFramePr>
        <p:xfrm>
          <a:off x="755576" y="1484784"/>
          <a:ext cx="77768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69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21968"/>
              </p:ext>
            </p:extLst>
          </p:nvPr>
        </p:nvGraphicFramePr>
        <p:xfrm>
          <a:off x="557212" y="1790699"/>
          <a:ext cx="8029576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1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321246" cy="469403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588224" y="6269143"/>
            <a:ext cx="2431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Posição em 16/09/2016 às 09h</a:t>
            </a:r>
          </a:p>
        </p:txBody>
      </p:sp>
    </p:spTree>
    <p:extLst>
      <p:ext uri="{BB962C8B-B14F-4D97-AF65-F5344CB8AC3E}">
        <p14:creationId xmlns:p14="http://schemas.microsoft.com/office/powerpoint/2010/main" val="1798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924944"/>
            <a:ext cx="6768752" cy="994172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  <a:t>Reservatório Santa Maria </a:t>
            </a:r>
            <a:br>
              <a:rPr lang="pt-BR" sz="4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4800" dirty="0"/>
          </a:p>
        </p:txBody>
      </p:sp>
      <p:pic>
        <p:nvPicPr>
          <p:cNvPr id="3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7544" y="1121569"/>
            <a:ext cx="3521869" cy="307182"/>
          </a:xfrm>
        </p:spPr>
        <p:txBody>
          <a:bodyPr>
            <a:normAutofit fontScale="90000"/>
          </a:bodyPr>
          <a:lstStyle/>
          <a:p>
            <a:r>
              <a:rPr lang="pt-BR" sz="1350" b="1" dirty="0"/>
              <a:t>Volume Útil Mensal  - Reservatório Santa Maria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1493044"/>
            <a:ext cx="6686550" cy="37719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948821" y="5522119"/>
            <a:ext cx="18758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/>
              <a:t>Posição em 16/09/2016 às 09h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41002" y="5264944"/>
            <a:ext cx="41597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ESTADO DE </a:t>
            </a:r>
            <a:r>
              <a:rPr lang="pt-BR" sz="1050" b="1" dirty="0"/>
              <a:t>ATENÇÃO </a:t>
            </a:r>
            <a:r>
              <a:rPr lang="pt-BR" sz="1050" dirty="0"/>
              <a:t>(ENTRE 60% E 41% DO VOLUME ÚTIL)</a:t>
            </a:r>
          </a:p>
          <a:p>
            <a:r>
              <a:rPr lang="pt-BR" sz="1050" dirty="0"/>
              <a:t>ESTADO DE </a:t>
            </a:r>
            <a:r>
              <a:rPr lang="pt-BR" sz="1050" b="1" dirty="0"/>
              <a:t>ALERTA </a:t>
            </a:r>
            <a:r>
              <a:rPr lang="pt-BR" sz="1050" dirty="0"/>
              <a:t>(ENTRE 40% E 21% DO VOLUME ÚTIL)</a:t>
            </a:r>
          </a:p>
          <a:p>
            <a:r>
              <a:rPr lang="pt-BR" sz="1050" dirty="0"/>
              <a:t>ESTADO DE </a:t>
            </a:r>
            <a:r>
              <a:rPr lang="pt-BR" sz="1050" b="1" dirty="0"/>
              <a:t>RESTRIÇÃO </a:t>
            </a:r>
            <a:r>
              <a:rPr lang="pt-BR" sz="1050" dirty="0"/>
              <a:t>DE USO (VOLUME IGUAL OU INFERIOR A 20%)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4895" y="1313334"/>
            <a:ext cx="14061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/>
              <a:t>Cota Atual: 1067,50 m</a:t>
            </a:r>
          </a:p>
        </p:txBody>
      </p:sp>
      <p:pic>
        <p:nvPicPr>
          <p:cNvPr id="9" name="Picture 2" descr="Logo_ADASA_2009_Hor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8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719867"/>
              </p:ext>
            </p:extLst>
          </p:nvPr>
        </p:nvGraphicFramePr>
        <p:xfrm>
          <a:off x="1187624" y="1412776"/>
          <a:ext cx="7116166" cy="356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80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8" cy="324036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nº 13 de 15 de agosto de 2016:</a:t>
            </a:r>
            <a:b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Volumes de Referência e Ações de Contenção em Situações Críticas de Escassez Hídrica nos Reservatórios do Descoberto e Santa Maria Visando Assegurar os Usos Prioritários dos Recursos Hídricos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73016"/>
            <a:ext cx="52565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32472" y="1200150"/>
            <a:ext cx="4021931" cy="307182"/>
          </a:xfrm>
        </p:spPr>
        <p:txBody>
          <a:bodyPr>
            <a:normAutofit fontScale="90000"/>
          </a:bodyPr>
          <a:lstStyle/>
          <a:p>
            <a:r>
              <a:rPr lang="pt-BR" sz="1350" b="1" dirty="0"/>
              <a:t>Comparativo com o Ciclo Anterior - Reservatório Santa Maria</a:t>
            </a:r>
          </a:p>
        </p:txBody>
      </p:sp>
      <p:pic>
        <p:nvPicPr>
          <p:cNvPr id="4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635140"/>
              </p:ext>
            </p:extLst>
          </p:nvPr>
        </p:nvGraphicFramePr>
        <p:xfrm>
          <a:off x="827584" y="2348880"/>
          <a:ext cx="8029576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5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06828" y="1071563"/>
            <a:ext cx="5362832" cy="307182"/>
          </a:xfrm>
        </p:spPr>
        <p:txBody>
          <a:bodyPr>
            <a:normAutofit fontScale="90000"/>
          </a:bodyPr>
          <a:lstStyle/>
          <a:p>
            <a:r>
              <a:rPr lang="pt-BR" sz="1350" b="1" dirty="0"/>
              <a:t>Comparativo com o Mês de Setembro nos últimos 10 anos - Reservatório Santa Maria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36" y="1814899"/>
            <a:ext cx="6686550" cy="3771900"/>
          </a:xfrm>
          <a:prstGeom prst="rect">
            <a:avLst/>
          </a:prstGeom>
        </p:spPr>
      </p:pic>
      <p:pic>
        <p:nvPicPr>
          <p:cNvPr id="4" name="Picture 2" descr="Logo_ADASA_2009_Hor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2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2" descr="cid:image006.png@01D214EC.0A8C742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6485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2" y="1124744"/>
            <a:ext cx="8928992" cy="283431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323528" y="2890108"/>
            <a:ext cx="87303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114422" y="3627606"/>
            <a:ext cx="216024" cy="310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4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2" y="1124744"/>
            <a:ext cx="8852874" cy="2830281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513425" y="2887772"/>
            <a:ext cx="8496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114422" y="3627606"/>
            <a:ext cx="216024" cy="310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7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353953" y="48552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Simulação</a:t>
            </a:r>
            <a:endParaRPr lang="pt-BR" dirty="0"/>
          </a:p>
        </p:txBody>
      </p:sp>
      <p:sp>
        <p:nvSpPr>
          <p:cNvPr id="2" name="AutoShape 2" descr="https://correio.adasa.df.gov.br/owa/attachment.ashx?id=RgAAAAB1P3z45%2f4VTaHTtKEPVcAxBwCS4rc%2be2sFRpY1vdmarWCCAAAAVwoNAACS4rc%2be2sFRpY1vdmarWCCAAJtwrejAAAJ&amp;attcnt=1&amp;attid0=BAAAAAAA&amp;attcid0=image001.png%4001D2127F.C8F3C0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C:\Users\curso\Downloads\sim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4744"/>
            <a:ext cx="8645229" cy="50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5976664" cy="5680789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H="1">
            <a:off x="5292080" y="2348880"/>
            <a:ext cx="2700000" cy="1368152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5148064" y="2348880"/>
            <a:ext cx="2844016" cy="39604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m para dança da chuva ind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0"/>
          <a:stretch/>
        </p:blipFill>
        <p:spPr bwMode="auto">
          <a:xfrm>
            <a:off x="1475656" y="1340768"/>
            <a:ext cx="58455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0270" y="1052736"/>
            <a:ext cx="8956226" cy="79098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AÇÕES DE ENFRENTAMENTO DA ESCASSEZ HÍDRICA DO DF :</a:t>
            </a:r>
          </a:p>
          <a:p>
            <a:pPr algn="ctr"/>
            <a:endParaRPr lang="pt-BR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410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395536" y="214290"/>
            <a:ext cx="8568952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ALOCAÇÃO DE ÁGUA E ITENSIFICAÇÃO DAS FISCALIZAÇÕES</a:t>
            </a:r>
            <a:endParaRPr lang="pt-B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01370"/>
              </p:ext>
            </p:extLst>
          </p:nvPr>
        </p:nvGraphicFramePr>
        <p:xfrm>
          <a:off x="107504" y="1028692"/>
          <a:ext cx="8856984" cy="290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4465"/>
                <a:gridCol w="4952519"/>
              </a:tblGrid>
              <a:tr h="266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Arial Narrow" panose="020B0606020202030204" pitchFamily="34" charset="0"/>
                        </a:rPr>
                        <a:t>CÓRREGOS</a:t>
                      </a:r>
                      <a:endParaRPr lang="pt-BR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Arial Narrow" panose="020B0606020202030204" pitchFamily="34" charset="0"/>
                        </a:rPr>
                        <a:t>HORÁRIO DE CAPTAÇÃO DA ÁGUA</a:t>
                      </a:r>
                      <a:endParaRPr lang="pt-BR" sz="2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67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CÓRREGOS PULADOR, VEREDINHA, CHAPADINHA e CAPÃOZINHO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MARGEM DIREITA: 6:00 – 8:00 / 13:00 – 15:00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MARGEM ESQUERDA: 8:00 – 10:00 / 15:00 – 17:00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34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JATOBÁ, CABECEIRA COMPRIDA, CAPOEIRA CHATA, GUARIROBA, MEIO, BONITO, CRISTAL, RODEADOR, JATOBAZINHO, FUMABE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MARGEM DIREITA: 9:00 – 12:00 / 15:00 – 18:00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MARGEM ESQUERDA: 6:00 – 9:00 / 12:00 – 15:00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51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Arial Narrow" panose="020B0606020202030204" pitchFamily="34" charset="0"/>
                        </a:rPr>
                        <a:t>RIBEIRÃO</a:t>
                      </a:r>
                      <a:r>
                        <a:rPr lang="pt-BR" sz="1800" baseline="0" dirty="0" smtClean="0">
                          <a:effectLst/>
                          <a:latin typeface="Arial Narrow" panose="020B0606020202030204" pitchFamily="34" charset="0"/>
                        </a:rPr>
                        <a:t> RODEADOR E </a:t>
                      </a:r>
                      <a:r>
                        <a:rPr lang="pt-BR" sz="1800" dirty="0" smtClean="0">
                          <a:effectLst/>
                          <a:latin typeface="Arial Narrow" panose="020B0606020202030204" pitchFamily="34" charset="0"/>
                        </a:rPr>
                        <a:t>CAPÃO </a:t>
                      </a: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COMPRIDO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MARGEM DIREITA: 9:00 – 12:00 / 15:00 – 18:00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MARGEM ESQUERDA: 6:00 – 9:00 / 12:00 – 15:00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691680" y="4005064"/>
            <a:ext cx="5446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Notificação de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de 50 usuários não outorgados.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2" y="4653136"/>
            <a:ext cx="2651178" cy="19883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2723178" cy="19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627784" y="214290"/>
            <a:ext cx="6120680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RESOLUÇÕES</a:t>
            </a:r>
            <a:endParaRPr lang="pt-B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42088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LAVA JATO:</a:t>
            </a:r>
          </a:p>
          <a:p>
            <a:pPr algn="just"/>
            <a:endParaRPr lang="pt-BR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Instalação de bomba de baixa vazão;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Não realizar irrigação da área externa;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Não realizar lavagem de vidros na área de abastecimento;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CAMINHÃO-PIPA: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Realizar </a:t>
            </a: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captação somente: 6 h às </a:t>
            </a:r>
            <a:r>
              <a:rPr lang="pt-B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14h.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124612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Redução de Outorga Canal Santos Dumont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Alocação de água</a:t>
            </a:r>
          </a:p>
        </p:txBody>
      </p:sp>
    </p:spTree>
    <p:extLst>
      <p:ext uri="{BB962C8B-B14F-4D97-AF65-F5344CB8AC3E}">
        <p14:creationId xmlns:p14="http://schemas.microsoft.com/office/powerpoint/2010/main" val="15353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57978"/>
            <a:ext cx="6210300" cy="446722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699792" y="107454"/>
            <a:ext cx="4104456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4F81BD">
                    <a:lumMod val="50000"/>
                  </a:srgbClr>
                </a:solidFill>
              </a:rPr>
              <a:t>ESTADO DE ALERTA</a:t>
            </a:r>
            <a:endParaRPr lang="pt-BR" sz="32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377666" y="3208123"/>
            <a:ext cx="216024" cy="285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white"/>
                </a:solidFill>
              </a:rPr>
              <a:t>1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951491" y="3917108"/>
            <a:ext cx="216024" cy="285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white"/>
                </a:solidFill>
              </a:rPr>
              <a:t>2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84089" y="3348263"/>
            <a:ext cx="435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Declarar situação crítica de escassez hídrica;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69654" y="4099702"/>
            <a:ext cx="476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Ampliar ações de comunicação com a sociedade;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355318" y="4595333"/>
            <a:ext cx="216024" cy="285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prstClr val="white"/>
                </a:solidFill>
              </a:rPr>
              <a:t>3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71764" y="4665910"/>
            <a:ext cx="543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Promover a alocação de água entre usuários das unidades hidrográficas </a:t>
            </a:r>
            <a:r>
              <a:rPr lang="pt-BR" dirty="0" smtClean="0">
                <a:solidFill>
                  <a:prstClr val="black"/>
                </a:solidFill>
              </a:rPr>
              <a:t>contribuintes, com possibilidade de restrição de uso e redução da vazão outorgada.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60032" y="2514382"/>
            <a:ext cx="5760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prstClr val="black"/>
                </a:solidFill>
              </a:rPr>
              <a:t>40%</a:t>
            </a:r>
            <a:endParaRPr lang="pt-BR" sz="1600" b="1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56176" y="2504774"/>
            <a:ext cx="207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</a:rPr>
              <a:t>17/08/2016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16" name="Picture 2" descr="Logo_ADASA_2009_Hor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m para dança da chuva ind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0"/>
          <a:stretch/>
        </p:blipFill>
        <p:spPr bwMode="auto">
          <a:xfrm>
            <a:off x="1475656" y="1340768"/>
            <a:ext cx="58455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0270" y="1052736"/>
            <a:ext cx="8956226" cy="85254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ESTRATÉGIAS DE ENFRENTAMENTO DA ESCASSEZ HÍDRICA DO DF(MÉDIO E LONGO PRAZO) :</a:t>
            </a:r>
          </a:p>
          <a:p>
            <a:pPr algn="ctr"/>
            <a:endParaRPr lang="pt-BR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  <a:p>
            <a:pPr algn="ctr"/>
            <a:endParaRPr lang="pt-BR" sz="2800" b="1" dirty="0" smtClean="0"/>
          </a:p>
          <a:p>
            <a:pPr algn="ctr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516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" y="1484784"/>
            <a:ext cx="3738322" cy="23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8170" y="1027053"/>
            <a:ext cx="382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NOVOS SISTEMAS DE ABASTECIMENTO</a:t>
            </a:r>
            <a:endParaRPr lang="pt-BR" dirty="0"/>
          </a:p>
        </p:txBody>
      </p:sp>
      <p:pic>
        <p:nvPicPr>
          <p:cNvPr id="7" name="Imagem 1" descr="Geral _Santos_Dumo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0803" y="2902205"/>
            <a:ext cx="2808312" cy="45819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3356992"/>
            <a:ext cx="270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REVITALIZAÇÃO DE CANAIS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4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m para dança da chuva ind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0"/>
          <a:stretch/>
        </p:blipFill>
        <p:spPr bwMode="auto">
          <a:xfrm>
            <a:off x="1475656" y="1340768"/>
            <a:ext cx="58455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m para dança da chuva ind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0"/>
          <a:stretch/>
        </p:blipFill>
        <p:spPr bwMode="auto">
          <a:xfrm>
            <a:off x="1475656" y="1340768"/>
            <a:ext cx="58455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0270" y="1052736"/>
            <a:ext cx="8956226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r>
              <a:rPr lang="pt-BR" sz="2800" dirty="0" smtClean="0"/>
              <a:t>Obrigado</a:t>
            </a:r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041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276911" y="1124744"/>
            <a:ext cx="8615570" cy="4680520"/>
          </a:xfrm>
          <a:ln>
            <a:solidFill>
              <a:schemeClr val="accent1">
                <a:lumMod val="50000"/>
                <a:alpha val="98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pt-BR" sz="2200" dirty="0"/>
              <a:t>Art. 4º O </a:t>
            </a:r>
            <a:r>
              <a:rPr lang="pt-BR" sz="2200" b="1" dirty="0"/>
              <a:t>estado de alerta </a:t>
            </a:r>
            <a:r>
              <a:rPr lang="pt-BR" sz="2200" dirty="0" smtClean="0"/>
              <a:t>será </a:t>
            </a:r>
            <a:r>
              <a:rPr lang="pt-BR" sz="2200" dirty="0"/>
              <a:t>estabelecido quando </a:t>
            </a:r>
            <a:r>
              <a:rPr lang="pt-BR" sz="2200" dirty="0" smtClean="0"/>
              <a:t>o nível diário observado for igual ou inferior a 40</a:t>
            </a:r>
            <a:r>
              <a:rPr lang="pt-BR" sz="2200" dirty="0"/>
              <a:t>% </a:t>
            </a:r>
            <a:r>
              <a:rPr lang="pt-BR" sz="2200" dirty="0" smtClean="0"/>
              <a:t>(quarenta por cento) do </a:t>
            </a:r>
            <a:r>
              <a:rPr lang="pt-BR" sz="2200" dirty="0"/>
              <a:t>volume </a:t>
            </a:r>
            <a:r>
              <a:rPr lang="pt-BR" sz="2200" dirty="0" smtClean="0"/>
              <a:t>útil do reservatório do Descoberto e/ou do reservatório de Santa Maria, quando poderão ser adotadas as seguintes medidas, conforme o caso:</a:t>
            </a:r>
            <a:br>
              <a:rPr lang="pt-BR" sz="2200" dirty="0" smtClean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I. Declarar </a:t>
            </a:r>
            <a:r>
              <a:rPr lang="pt-BR" sz="2200" dirty="0"/>
              <a:t>situação crítica de escassez hídrica</a:t>
            </a:r>
            <a:r>
              <a:rPr lang="pt-BR" sz="2200" dirty="0" smtClean="0"/>
              <a:t>;</a:t>
            </a:r>
            <a:br>
              <a:rPr lang="pt-BR" sz="2200" dirty="0" smtClean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II. Ampliar ações de comunicação com a sociedade;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III. Promover </a:t>
            </a:r>
            <a:r>
              <a:rPr lang="pt-BR" sz="2200" dirty="0"/>
              <a:t>alocação de água entre usuários das </a:t>
            </a:r>
            <a:r>
              <a:rPr lang="pt-BR" sz="2200" dirty="0" smtClean="0"/>
              <a:t>unidades hidrográficas contribuintes, com possibilidade de restrição de uso e redução da vazão outorgada. </a:t>
            </a:r>
            <a:endParaRPr lang="pt-BR" sz="22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987824" y="44624"/>
            <a:ext cx="2952328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4F81BD">
                    <a:lumMod val="50000"/>
                  </a:srgbClr>
                </a:solidFill>
              </a:rPr>
              <a:t>ESTADO DE ALERTA</a:t>
            </a:r>
            <a:endParaRPr lang="pt-BR" sz="28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8" name="Picture 2" descr="Logo_ADASA_2009_Hor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93544"/>
            <a:ext cx="2298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627784" y="214290"/>
            <a:ext cx="6120680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Resolução nº 15 de Setembro de 2016</a:t>
            </a:r>
            <a:endParaRPr lang="pt-B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12474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Declara </a:t>
            </a:r>
            <a:r>
              <a:rPr lang="pt-B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a Situação Crítica de Escassez Hídrica nos Reservatórios do Descoberto e de Santa </a:t>
            </a:r>
            <a:r>
              <a:rPr lang="pt-BR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Maria</a:t>
            </a:r>
          </a:p>
          <a:p>
            <a:pPr algn="ctr"/>
            <a:endParaRPr lang="pt-BR" sz="24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Art. 2º. Suspender, nas áreas de contribuição das bacias dos reservatórios do Descoberto e de Santa Maria, a emissão de outorgas prévias e de direito de uso dos recursos hídricos superficiais para os usos não prioritários. </a:t>
            </a:r>
            <a:endParaRPr lang="pt-BR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§</a:t>
            </a: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1º. São consideradas áreas de contribuição da bacias do reservatório do Descoberto: </a:t>
            </a:r>
            <a:endParaRPr lang="pt-BR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 - Alto Rio Descoberto; 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II - Ribeirão </a:t>
            </a:r>
            <a:r>
              <a:rPr lang="pt-BR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Rodeador</a:t>
            </a: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; 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III - Ribeirão das Pedras.  </a:t>
            </a:r>
          </a:p>
        </p:txBody>
      </p:sp>
    </p:spTree>
    <p:extLst>
      <p:ext uri="{BB962C8B-B14F-4D97-AF65-F5344CB8AC3E}">
        <p14:creationId xmlns:p14="http://schemas.microsoft.com/office/powerpoint/2010/main" val="39744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627784" y="214290"/>
            <a:ext cx="6120680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Resolução nº 15 de Setembro de 2016</a:t>
            </a:r>
            <a:endParaRPr lang="pt-B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19675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Art. 3º. Recomendar à população do Distrito Federal que adote medidas de redução do consumo de água, e que se abstenha de usar água tratada fornecida pela concessionária de serviço público de abastecimento de água e esgotamento sanitário para as seguintes atividades: </a:t>
            </a:r>
            <a:endParaRPr lang="pt-BR" sz="28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pt-B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 - Lavagem de veículos; 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II - Lavagem de garagens e calçadas; 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III - Lavagem de fachadas prediais; 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IV - Irrigação paisagística; 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V - Manutenção de piscinas (enchimento, limpeza e troca de água). </a:t>
            </a:r>
          </a:p>
        </p:txBody>
      </p:sp>
    </p:spTree>
    <p:extLst>
      <p:ext uri="{BB962C8B-B14F-4D97-AF65-F5344CB8AC3E}">
        <p14:creationId xmlns:p14="http://schemas.microsoft.com/office/powerpoint/2010/main" val="13890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627784" y="214290"/>
            <a:ext cx="6120680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Resolução nº 15 de Setembro de 2016</a:t>
            </a:r>
            <a:endParaRPr lang="pt-B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19675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Art. 5º. Autorizar a concessionária do serviço público de abastecimento de água e esgotamento sanitário a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reduzir a pressão dinâmica</a:t>
            </a: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nas redes de distribuição de abastecimento de água, no período de 22 h (vinte e duas) horas às 5 h (cinco) horas. 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Art. 6º. Determinar à Superintendência de Recursos Hídricos - SRH que promova a alocação negociada de água nas bacias hidrográficas, </a:t>
            </a:r>
            <a:r>
              <a:rPr lang="pt-BR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 forma a reduzir o período de captação de água para irrigação e, quando for o caso, reduzir o volume outorgado mediante análise caso a caso.</a:t>
            </a:r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0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627784" y="214290"/>
            <a:ext cx="6336704" cy="50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pt-BR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DECRETO Nº 37.644/2016</a:t>
            </a:r>
            <a:endParaRPr lang="pt-BR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0729"/>
            <a:ext cx="705368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4032448" cy="60876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74638"/>
            <a:ext cx="3816424" cy="600161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16016" y="1268760"/>
            <a:ext cx="3744416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716016" y="1988840"/>
            <a:ext cx="3816424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40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704</Words>
  <Application>Microsoft Office PowerPoint</Application>
  <PresentationFormat>Apresentação na tela (4:3)</PresentationFormat>
  <Paragraphs>128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Times New Roman</vt:lpstr>
      <vt:lpstr>Wingdings</vt:lpstr>
      <vt:lpstr>Tema do Office</vt:lpstr>
      <vt:lpstr>Apresentação do PowerPoint</vt:lpstr>
      <vt:lpstr>Resolução nº 13 de 15 de agosto de 2016:  Estabelece os Volumes de Referência e Ações de Contenção em Situações Críticas de Escassez Hídrica nos Reservatórios do Descoberto e Santa Maria Visando Assegurar os Usos Prioritários dos Recursos Hídricos.</vt:lpstr>
      <vt:lpstr>Apresentação do PowerPoint</vt:lpstr>
      <vt:lpstr>Art. 4º O estado de alerta será estabelecido quando o nível diário observado for igual ou inferior a 40% (quarenta por cento) do volume útil do reservatório do Descoberto e/ou do reservatório de Santa Maria, quando poderão ser adotadas as seguintes medidas, conforme o caso:  I. Declarar situação crítica de escassez hídrica;  II. Ampliar ações de comunicação com a sociedade;  III. Promover alocação de água entre usuários das unidades hidrográficas contribuintes, com possibilidade de restrição de uso e redução da vazão outorgada.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Reservatório Santa Maria  </vt:lpstr>
      <vt:lpstr>Volume Útil Mensal  - Reservatório Santa Maria</vt:lpstr>
      <vt:lpstr>Apresentação do PowerPoint</vt:lpstr>
      <vt:lpstr>Comparativo com o Ciclo Anterior - Reservatório Santa Maria</vt:lpstr>
      <vt:lpstr>Comparativo com o Mês de Setembro nos últimos 10 anos - Reservatório Santa Maria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 1 – Planejamento e instalação dos poços *</dc:title>
  <dc:creator>Erica</dc:creator>
  <cp:lastModifiedBy>Rafael Machado Mello</cp:lastModifiedBy>
  <cp:revision>160</cp:revision>
  <cp:lastPrinted>2016-06-09T12:53:04Z</cp:lastPrinted>
  <dcterms:created xsi:type="dcterms:W3CDTF">2016-05-28T21:13:35Z</dcterms:created>
  <dcterms:modified xsi:type="dcterms:W3CDTF">2016-09-23T12:18:46Z</dcterms:modified>
</cp:coreProperties>
</file>