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2" r:id="rId2"/>
    <p:sldId id="333" r:id="rId3"/>
    <p:sldId id="334" r:id="rId4"/>
    <p:sldId id="335" r:id="rId5"/>
    <p:sldId id="350" r:id="rId6"/>
    <p:sldId id="351" r:id="rId7"/>
    <p:sldId id="355" r:id="rId8"/>
    <p:sldId id="354" r:id="rId9"/>
    <p:sldId id="336" r:id="rId10"/>
    <p:sldId id="358" r:id="rId11"/>
    <p:sldId id="357" r:id="rId12"/>
    <p:sldId id="343" r:id="rId13"/>
    <p:sldId id="345" r:id="rId14"/>
    <p:sldId id="346" r:id="rId15"/>
    <p:sldId id="347" r:id="rId16"/>
    <p:sldId id="356" r:id="rId17"/>
    <p:sldId id="344" r:id="rId18"/>
  </p:sldIdLst>
  <p:sldSz cx="9144000" cy="6858000" type="screen4x3"/>
  <p:notesSz cx="6934200" cy="9220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Carvalho de Oliveira" initials="MCdO" lastIdx="1" clrIdx="0">
    <p:extLst>
      <p:ext uri="{19B8F6BF-5375-455C-9EA6-DF929625EA0E}">
        <p15:presenceInfo xmlns:p15="http://schemas.microsoft.com/office/powerpoint/2012/main" userId="S-1-5-21-3549079855-3144805960-3298175158-53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 autoAdjust="0"/>
    <p:restoredTop sz="94016" autoAdjust="0"/>
  </p:normalViewPr>
  <p:slideViewPr>
    <p:cSldViewPr>
      <p:cViewPr varScale="1">
        <p:scale>
          <a:sx n="66" d="100"/>
          <a:sy n="66" d="100"/>
        </p:scale>
        <p:origin x="5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34D5-280F-4E2C-A1E3-037BF7A9ACAB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3E6D-0AA9-4DD2-B1DB-E540C6F117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27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A2F1B19F-879C-41BA-9768-A789EE4162B6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3B729D4-2FF5-4564-A4BC-E6091E2952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39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96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51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93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9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60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5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81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28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88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5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23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215A-7F31-42AC-A58F-E706FA772C02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B7F3-5815-4501-9DC2-EAAFA77AB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4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rica.freitas@adasa.df.gov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t.wikipedia.org/wiki/Geot%C3%A9cnica" TargetMode="External"/><Relationship Id="rId4" Type="http://schemas.openxmlformats.org/officeDocument/2006/relationships/hyperlink" Target="https://pt.wikipedia.org/wiki/Engenharia_civi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700477"/>
            <a:ext cx="4219197" cy="248043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141488" y="914165"/>
            <a:ext cx="8978005" cy="108962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1600" dirty="0" smtClean="0"/>
              <a:t>Estabelece </a:t>
            </a:r>
            <a:r>
              <a:rPr lang="pt-BR" sz="1600" dirty="0"/>
              <a:t>diretrizes para o desenvolvimento de práticas de recarga artificial dos aquíferos por meio da captação de águas de chuva provenientes das coberturas de edificações no Distrito Federal</a:t>
            </a:r>
            <a:r>
              <a:rPr lang="pt-BR" sz="1600" dirty="0" smtClean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" y="5591816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27784" y="786430"/>
            <a:ext cx="4590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2000" b="1" dirty="0" smtClean="0"/>
              <a:t>MINUTA DE RESOLUÇÃO</a:t>
            </a:r>
            <a:endParaRPr lang="pt-BR" sz="2000" b="1" dirty="0"/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0" y="6579502"/>
            <a:ext cx="8182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400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http://portalbrasilambiental.blogspot.com.br/2008/06/recarga-artificial-de-aqferos-sobre.html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4157576"/>
            <a:ext cx="8424936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DIRETRIZES PARA O DESENVOLVIMENTO DE RECARGA ARTIFICIAL DE AQUÍFEROS NO  DF</a:t>
            </a:r>
            <a:endParaRPr lang="pt-BR" sz="1600" dirty="0"/>
          </a:p>
          <a:p>
            <a:pPr algn="ctr"/>
            <a:r>
              <a:rPr lang="pt-BR" sz="1600" dirty="0"/>
              <a:t> </a:t>
            </a:r>
            <a:r>
              <a:rPr lang="pt-BR" sz="1600" b="1" dirty="0"/>
              <a:t>Autores:  </a:t>
            </a:r>
            <a:r>
              <a:rPr lang="pt-BR" sz="1600" dirty="0"/>
              <a:t>Professor José </a:t>
            </a:r>
            <a:r>
              <a:rPr lang="pt-BR" sz="1600" dirty="0" err="1"/>
              <a:t>Eloi</a:t>
            </a:r>
            <a:r>
              <a:rPr lang="pt-BR" sz="1600" dirty="0"/>
              <a:t> Guimarães Campos e Tatiana Diniz Gonçalves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pt-BR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: Implantação ordenada, efetiva e numericamente significativa de sistemas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de recarga artificial no território do Distrito Federal. </a:t>
            </a:r>
          </a:p>
        </p:txBody>
      </p:sp>
    </p:spTree>
    <p:extLst>
      <p:ext uri="{BB962C8B-B14F-4D97-AF65-F5344CB8AC3E}">
        <p14:creationId xmlns:p14="http://schemas.microsoft.com/office/powerpoint/2010/main" val="30909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" y="0"/>
            <a:ext cx="943878" cy="5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699792" y="5739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TRINCHEIRA DE RECARGA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-36512" y="548680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18380"/>
            <a:ext cx="5832648" cy="49361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645756"/>
            <a:ext cx="7467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" y="0"/>
            <a:ext cx="943878" cy="5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645532" y="5739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CAIXA DE RECARGA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-36512" y="548680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7180"/>
            <a:ext cx="7344816" cy="133713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201" y="1931243"/>
            <a:ext cx="566908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" y="0"/>
            <a:ext cx="1015886" cy="5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645532" y="7704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CALHA DE RECARGA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-36512" y="548680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46" y="623567"/>
            <a:ext cx="6425290" cy="1369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002742"/>
            <a:ext cx="5232385" cy="472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339752" y="5396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ORÇAMENTO</a:t>
            </a:r>
            <a:endParaRPr lang="pt-BR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84300" y="2405063"/>
          <a:ext cx="6375402" cy="204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97"/>
                <a:gridCol w="3036963"/>
                <a:gridCol w="609297"/>
                <a:gridCol w="609297"/>
                <a:gridCol w="761621"/>
                <a:gridCol w="748927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Código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Descrição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Und.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Quant.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Preço Unit.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Preço Item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(R$)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(R$)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4439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Fornecimento e assentamento de manta geotêxtil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16,31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26,91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Escavação manual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200,69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264,91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4208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Fornecimento de cascalho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39,60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4205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Espalhamento de material escavado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101,31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133,73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4340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Tubo PVC DN 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20,28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81,12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4601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Plantio de grama batatais, com adubação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1,65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10,09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16,65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562,92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OBS: Tabela de Preços Unitários da NOVACAP/2015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348455" y="10527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Trincheira de Recarga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87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348455" y="10527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Caixa de Recarga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339752" y="5396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ORÇAMENTO</a:t>
            </a:r>
            <a:endParaRPr lang="pt-BR" sz="3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384300" y="2405063"/>
          <a:ext cx="6375402" cy="204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97"/>
                <a:gridCol w="3036963"/>
                <a:gridCol w="609297"/>
                <a:gridCol w="609297"/>
                <a:gridCol w="761621"/>
                <a:gridCol w="748927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Código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Descrição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Und.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Quant.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Preço Unit.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Preço Item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(R$)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(R$)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4439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Fornecimento e assentamento de manta geotêxtil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16,31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14,68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Escavação manual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200,69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268,92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4208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Fornecimento de cascalho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40,20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4205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Espalhamento de material escavado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101,31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135,76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4340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Tubo PVC DN 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4,50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20,28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91,26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4601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Plantio de grama batatais, com adubação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10,09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9,08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559,90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OBS: Tabela de Preços Unitários da NOVACAP/2015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0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348455" y="10527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Calha de Recarga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339752" y="5396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ORÇAMENTO</a:t>
            </a:r>
            <a:endParaRPr lang="pt-BR" sz="32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327150" y="2024063"/>
          <a:ext cx="6489700" cy="2809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3149600"/>
                <a:gridCol w="609600"/>
                <a:gridCol w="609600"/>
                <a:gridCol w="762000"/>
                <a:gridCol w="74930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Código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Descrição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Und.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Quant.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Preço Unit.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Preço Item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(R$)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(R$)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4439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Fornecimento e assentamento de manta geotêxtil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5,50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16,31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89,71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5021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Escavação manual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200,69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2.207,59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4208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Fornecimento de cascalho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330,00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4205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Espalhamento de material escavado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11,00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101,31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1.114,41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4340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Tubo PVC DN 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20,28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121,68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4601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Plantio de grama batatais, com adubação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</a:t>
                      </a:r>
                      <a:r>
                        <a:rPr lang="pt-BR" sz="1100" u="none" strike="noStrike" baseline="30000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5,50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10,09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55,50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6617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Profissional nível superior para ensaio de campo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h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75,90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303,60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6622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Profissional nível médio para ensaio de campo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h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22,94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183,52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6617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Profissional nível superior para projeto de recarga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h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75,90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1.518,00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Taxa registro de ART/CREA (contrato até R$ 8.000.00)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valor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74,37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74,37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-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5.998,37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OBS: Tabela de Preços Unitários da NOVACAP/2015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348455" y="10527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Reunião em 17/11/2016</a:t>
            </a:r>
            <a:endParaRPr lang="pt-BR" sz="24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339752" y="5396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Contribuições dos Comitês</a:t>
            </a:r>
            <a:endParaRPr lang="pt-BR" sz="3200" dirty="0"/>
          </a:p>
        </p:txBody>
      </p:sp>
      <p:sp>
        <p:nvSpPr>
          <p:cNvPr id="7" name="Fluxograma: Documento 11"/>
          <p:cNvSpPr/>
          <p:nvPr/>
        </p:nvSpPr>
        <p:spPr>
          <a:xfrm>
            <a:off x="395536" y="1772816"/>
            <a:ext cx="8090888" cy="432048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66"/>
              <a:gd name="connsiteX1" fmla="*/ 21600 w 21600"/>
              <a:gd name="connsiteY1" fmla="*/ 0 h 21866"/>
              <a:gd name="connsiteX2" fmla="*/ 21541 w 21600"/>
              <a:gd name="connsiteY2" fmla="*/ 20279 h 21866"/>
              <a:gd name="connsiteX3" fmla="*/ 0 w 21600"/>
              <a:gd name="connsiteY3" fmla="*/ 20172 h 21866"/>
              <a:gd name="connsiteX4" fmla="*/ 0 w 21600"/>
              <a:gd name="connsiteY4" fmla="*/ 0 h 2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66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541" y="14505"/>
                  <a:pt x="21541" y="20279"/>
                </a:cubicBezTo>
                <a:cubicBezTo>
                  <a:pt x="10741" y="20279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Ampliar conceitos entre infiltração e recarga;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Retirar “incentivo” da minuta de resolução;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Quantificar área do DF com Elevada e Moderada Viabilidade;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Incluir técnicas conservacionistas para áreas rurais;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Definir taxa mínima de impermeabilidade ou tamanho mínimo de lote.</a:t>
            </a:r>
          </a:p>
        </p:txBody>
      </p:sp>
    </p:spTree>
    <p:extLst>
      <p:ext uri="{BB962C8B-B14F-4D97-AF65-F5344CB8AC3E}">
        <p14:creationId xmlns:p14="http://schemas.microsoft.com/office/powerpoint/2010/main" val="35656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322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17350" y="2207727"/>
            <a:ext cx="527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Obrigado pela atenção!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639998" y="5013176"/>
            <a:ext cx="6884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Érica Yoshida de Freitas – Superintendência de Recursos Hídricos/SRH</a:t>
            </a:r>
          </a:p>
          <a:p>
            <a:r>
              <a:rPr lang="pt-BR" sz="1600" i="1" dirty="0" smtClean="0">
                <a:solidFill>
                  <a:srgbClr val="0070C0"/>
                </a:solidFill>
                <a:hlinkClick r:id="rId3"/>
              </a:rPr>
              <a:t>erica.freitas@adasa.df.gov.br</a:t>
            </a:r>
            <a:endParaRPr lang="pt-BR" sz="1600" i="1" dirty="0" smtClean="0">
              <a:solidFill>
                <a:srgbClr val="0070C0"/>
              </a:solidFill>
            </a:endParaRPr>
          </a:p>
          <a:p>
            <a:endParaRPr lang="pt-BR" sz="1600" i="1" dirty="0">
              <a:solidFill>
                <a:srgbClr val="0070C0"/>
              </a:solidFill>
            </a:endParaRPr>
          </a:p>
          <a:p>
            <a:r>
              <a:rPr lang="pt-BR" sz="1600" dirty="0" smtClean="0"/>
              <a:t>Jeferson da Costa – </a:t>
            </a:r>
            <a:r>
              <a:rPr lang="pt-BR" sz="1600" dirty="0"/>
              <a:t>Superintendência de </a:t>
            </a:r>
            <a:r>
              <a:rPr lang="pt-BR" sz="1600" dirty="0" smtClean="0"/>
              <a:t>Drenagem Urbana/SDU</a:t>
            </a:r>
          </a:p>
          <a:p>
            <a:r>
              <a:rPr lang="pt-BR" sz="1600" i="1" dirty="0" smtClean="0">
                <a:solidFill>
                  <a:srgbClr val="0070C0"/>
                </a:solidFill>
                <a:hlinkClick r:id="rId3"/>
              </a:rPr>
              <a:t>jeferson.costa@adasa.df.gov.br</a:t>
            </a:r>
            <a:endParaRPr lang="pt-BR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752" y="785998"/>
            <a:ext cx="9036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t-BR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Características climáticas (forte sazonalidade</a:t>
            </a: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geológicas (natureza das rochas), geomorfológicas (padrão de relevo) e pedológicas (tipos de solos) </a:t>
            </a:r>
            <a:r>
              <a:rPr lang="pt-B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Distrito </a:t>
            </a: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Federal </a:t>
            </a:r>
            <a:r>
              <a:rPr lang="pt-B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pt-BR" sz="2000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três </a:t>
            </a:r>
            <a:r>
              <a:rPr lang="pt-BR" sz="2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modelos </a:t>
            </a:r>
            <a:r>
              <a:rPr lang="pt-BR" sz="2000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indução da infiltração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71709" y="2759823"/>
            <a:ext cx="7600582" cy="410882"/>
          </a:xfrm>
          <a:prstGeom prst="rect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Caixas de recarga     -     Trincheiras de recarga       -      Calhas de recarga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Fluxograma: Documento 14"/>
          <p:cNvSpPr/>
          <p:nvPr/>
        </p:nvSpPr>
        <p:spPr>
          <a:xfrm>
            <a:off x="203616" y="4658114"/>
            <a:ext cx="8736767" cy="172466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59"/>
              <a:gd name="connsiteY0" fmla="*/ 0 h 21589"/>
              <a:gd name="connsiteX1" fmla="*/ 21600 w 21659"/>
              <a:gd name="connsiteY1" fmla="*/ 0 h 21589"/>
              <a:gd name="connsiteX2" fmla="*/ 21659 w 21659"/>
              <a:gd name="connsiteY2" fmla="*/ 19044 h 21589"/>
              <a:gd name="connsiteX3" fmla="*/ 0 w 21659"/>
              <a:gd name="connsiteY3" fmla="*/ 20172 h 21589"/>
              <a:gd name="connsiteX4" fmla="*/ 0 w 21659"/>
              <a:gd name="connsiteY4" fmla="*/ 0 h 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9" h="21589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59" y="13270"/>
                  <a:pt x="21659" y="19044"/>
                </a:cubicBezTo>
                <a:cubicBezTo>
                  <a:pt x="10859" y="19044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instalação eficaz e em taxas significativas deverá trazer inúmeras vantagens na gestão dos recursos hídricos, incluindo: </a:t>
            </a:r>
            <a:r>
              <a:rPr lang="pt-BR" i="1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aumento da disponibilidade hídricas nos aquíferos</a:t>
            </a:r>
            <a:r>
              <a:rPr lang="pt-BR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i="1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garantia de manutenção de vazões de nascentes</a:t>
            </a:r>
            <a:r>
              <a:rPr lang="pt-BR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i="1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diminuição do escoamento de águas superficiais</a:t>
            </a:r>
            <a:r>
              <a:rPr lang="pt-BR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i="1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redução do risco de enchentes</a:t>
            </a:r>
            <a:r>
              <a:rPr lang="pt-BR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i="1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diminuição dos processos erosivos</a:t>
            </a:r>
            <a:r>
              <a:rPr lang="pt-BR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dentre outros.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55178" y="3722608"/>
            <a:ext cx="8694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Outro sistema de recarga </a:t>
            </a:r>
            <a:r>
              <a:rPr lang="pt-BR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estudos técnicos que comprovem eficiência - para aprovação. </a:t>
            </a:r>
          </a:p>
        </p:txBody>
      </p:sp>
    </p:spTree>
    <p:extLst>
      <p:ext uri="{BB962C8B-B14F-4D97-AF65-F5344CB8AC3E}">
        <p14:creationId xmlns:p14="http://schemas.microsoft.com/office/powerpoint/2010/main" val="22295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107504" y="764704"/>
            <a:ext cx="8928992" cy="590465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1400" b="1" dirty="0" smtClean="0"/>
              <a:t>Aquífero</a:t>
            </a:r>
            <a:r>
              <a:rPr lang="pt-BR" sz="1400" dirty="0"/>
              <a:t>: formação geológica com capacidade de acumular e transmitir água através dos seus poros, fissuras, ou espaços resultantes da dissolução;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1400" b="1" dirty="0" smtClean="0"/>
              <a:t>Aquífero </a:t>
            </a:r>
            <a:r>
              <a:rPr lang="pt-BR" sz="1400" b="1" dirty="0"/>
              <a:t>freático</a:t>
            </a:r>
            <a:r>
              <a:rPr lang="pt-BR" sz="1400" dirty="0"/>
              <a:t>: formação aquífera, em geral rasa, que possui a superfície de água submetida à pressão atmosférica</a:t>
            </a:r>
            <a:r>
              <a:rPr lang="pt-BR" sz="1400" dirty="0" smtClean="0"/>
              <a:t>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1400" b="1" dirty="0"/>
              <a:t>Projeto de arquitetura</a:t>
            </a:r>
            <a:r>
              <a:rPr lang="pt-BR" sz="1400" dirty="0"/>
              <a:t>: consiste em uma subcategoria tipificada do “Projeto Básico”, cujo conteúdo técnico de seu desenho pode contemplar: situação; implantação com níveis; plantas baixas e de cobertura; cortes e elevações; detalhes que possam influir no valor do orçamento; indicação de elementos existentes, a demolir e a executar, em caso de reforma ou ampliação; e cujo conteúdo técnico de sua especificação pode contemplar materiais, equipamentos, elementos, componentes e sistemas construtivos;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1400" b="1" dirty="0" smtClean="0"/>
              <a:t>Recarga </a:t>
            </a:r>
            <a:r>
              <a:rPr lang="pt-BR" sz="1400" b="1" dirty="0"/>
              <a:t>artificial de aquíferos</a:t>
            </a:r>
            <a:r>
              <a:rPr lang="pt-BR" sz="1400" dirty="0"/>
              <a:t>: Introdução não natural de água em um aquífero, por intervenção antrópica planejada, por meio da construção de estruturas projetadas para este fim;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1400" b="1" dirty="0"/>
              <a:t>Tecido geotêxtil</a:t>
            </a:r>
            <a:r>
              <a:rPr lang="pt-BR" sz="1400" dirty="0"/>
              <a:t>:  material têxtil utilizado em contato com o solo ou com outros materiais em aplicações de </a:t>
            </a:r>
            <a:r>
              <a:rPr lang="pt-BR" sz="1400" dirty="0">
                <a:hlinkClick r:id="rId4" tooltip="Engenharia civil"/>
              </a:rPr>
              <a:t>engenharia civil</a:t>
            </a:r>
            <a:r>
              <a:rPr lang="pt-BR" sz="1400" dirty="0"/>
              <a:t> e </a:t>
            </a:r>
            <a:r>
              <a:rPr lang="pt-BR" sz="1400" dirty="0">
                <a:hlinkClick r:id="rId5" tooltip="Geotécnica"/>
              </a:rPr>
              <a:t>geotécnica</a:t>
            </a:r>
            <a:r>
              <a:rPr lang="pt-BR" sz="1400" dirty="0"/>
              <a:t>, para desempenhar as seguintes funções: proteção e reforço, separação, filtração, e drenagem.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1400" b="1" dirty="0"/>
              <a:t>Usuário</a:t>
            </a:r>
            <a:r>
              <a:rPr lang="pt-BR" sz="1400" dirty="0"/>
              <a:t>: pessoa física ou jurídica, de direito público ou privado, proprietário ou cessionário do imóvel no qual se instala o sistema de recarga artificial de aquíferos;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1400" b="1" dirty="0"/>
              <a:t>Ensaio de infiltração</a:t>
            </a:r>
            <a:r>
              <a:rPr lang="pt-BR" sz="1400" dirty="0"/>
              <a:t>: Procedimento de campo, com introdução de água no solo, com o objetivo de se determinar a permeabilidade do solo;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1400" b="1" dirty="0"/>
              <a:t>Outorga de direito de uso de recursos hídricos</a:t>
            </a:r>
            <a:r>
              <a:rPr lang="pt-BR" sz="1400" dirty="0"/>
              <a:t>: ato administrativo, mediante o qual a ADASA faculta ao outorgado o direito de uso de recursos hídricos, por prazo determinado, nos termos e nas condições expressas no respectivo </a:t>
            </a:r>
            <a:r>
              <a:rPr lang="pt-BR" sz="1400" dirty="0" smtClean="0"/>
              <a:t>ato.</a:t>
            </a:r>
          </a:p>
        </p:txBody>
      </p:sp>
    </p:spTree>
    <p:extLst>
      <p:ext uri="{BB962C8B-B14F-4D97-AF65-F5344CB8AC3E}">
        <p14:creationId xmlns:p14="http://schemas.microsoft.com/office/powerpoint/2010/main" val="29800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195853" y="806509"/>
            <a:ext cx="8715781" cy="9322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200" b="1" dirty="0" smtClean="0"/>
              <a:t>Recomendada -  </a:t>
            </a:r>
            <a:r>
              <a:rPr lang="pt-BR" sz="2200" dirty="0" smtClean="0"/>
              <a:t>áreas </a:t>
            </a:r>
            <a:r>
              <a:rPr lang="pt-BR" sz="2200" dirty="0"/>
              <a:t>urbanas e </a:t>
            </a:r>
            <a:r>
              <a:rPr lang="pt-BR" sz="2200" dirty="0" smtClean="0"/>
              <a:t>rurais nos projetos </a:t>
            </a:r>
            <a:r>
              <a:rPr lang="pt-BR" sz="2200" dirty="0"/>
              <a:t>de arquitetura para construção de edificações </a:t>
            </a:r>
            <a:r>
              <a:rPr lang="pt-BR" sz="2200" dirty="0" smtClean="0"/>
              <a:t>cobertas.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8626" y="183748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200" b="1" dirty="0" smtClean="0"/>
              <a:t>Obrigatória  </a:t>
            </a:r>
            <a:r>
              <a:rPr lang="pt-BR" sz="2200" b="1" dirty="0"/>
              <a:t>-  </a:t>
            </a:r>
            <a:r>
              <a:rPr lang="pt-BR" sz="2200" u="sng" dirty="0"/>
              <a:t>usuários de água subterrânea em áreas urbanas </a:t>
            </a:r>
            <a:r>
              <a:rPr lang="pt-BR" sz="2200" dirty="0"/>
              <a:t>- </a:t>
            </a:r>
            <a:r>
              <a:rPr lang="pt-BR" sz="2200" dirty="0" smtClean="0"/>
              <a:t>Elevada </a:t>
            </a:r>
            <a:r>
              <a:rPr lang="pt-BR" sz="2200" dirty="0"/>
              <a:t>Viabilidade e </a:t>
            </a:r>
            <a:r>
              <a:rPr lang="pt-BR" sz="2200" dirty="0" smtClean="0"/>
              <a:t>possibilidade técnica.</a:t>
            </a:r>
            <a:endParaRPr lang="pt-BR" sz="2200" b="1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4173153" y="3254204"/>
            <a:ext cx="48986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200" b="1" dirty="0" smtClean="0"/>
              <a:t>Poderá ser exigida  </a:t>
            </a:r>
            <a:r>
              <a:rPr lang="pt-BR" sz="2200" b="1" dirty="0"/>
              <a:t>-  </a:t>
            </a:r>
            <a:r>
              <a:rPr lang="pt-BR" sz="2200" u="sng" dirty="0"/>
              <a:t>u</a:t>
            </a:r>
            <a:r>
              <a:rPr lang="pt-BR" sz="2200" u="sng" dirty="0" smtClean="0"/>
              <a:t>suários rurais </a:t>
            </a:r>
            <a:r>
              <a:rPr lang="pt-BR" sz="2200" dirty="0" smtClean="0"/>
              <a:t>em áreas de Elevada ou Moderada Viabilidade.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200" dirty="0" smtClean="0"/>
              <a:t>Durante análise </a:t>
            </a:r>
            <a:r>
              <a:rPr lang="pt-BR" sz="2200" dirty="0"/>
              <a:t>dos processos de Outorga </a:t>
            </a:r>
            <a:r>
              <a:rPr lang="pt-BR" sz="2200" dirty="0" smtClean="0"/>
              <a:t>de </a:t>
            </a:r>
            <a:r>
              <a:rPr lang="pt-BR" sz="2200" dirty="0"/>
              <a:t>água </a:t>
            </a:r>
            <a:r>
              <a:rPr lang="pt-BR" sz="2200" dirty="0" smtClean="0"/>
              <a:t>subterrânea.</a:t>
            </a:r>
            <a:endParaRPr lang="pt-BR" sz="2200" b="1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" y="5661248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37" y="2636912"/>
            <a:ext cx="4212239" cy="293920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-36512" y="6597352"/>
            <a:ext cx="8419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http://jornalggn.com.br/noticia/aquifero-guarani-uma-reserva-de-agua-para-o-brasil</a:t>
            </a:r>
          </a:p>
        </p:txBody>
      </p:sp>
    </p:spTree>
    <p:extLst>
      <p:ext uri="{BB962C8B-B14F-4D97-AF65-F5344CB8AC3E}">
        <p14:creationId xmlns:p14="http://schemas.microsoft.com/office/powerpoint/2010/main" val="33550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322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663" cy="6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-180528" y="632263"/>
            <a:ext cx="9937104" cy="374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72690" algn="l"/>
              </a:tabLs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Mapa de viabilidade para a implantação de sistemas de recarga artificial de aquíferos freáticos.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1" y="1016181"/>
            <a:ext cx="7936331" cy="561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322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663" cy="6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64704"/>
            <a:ext cx="8683212" cy="60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29816" y="109300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Sistemas de Recarga Artificial de Aquíferos</a:t>
            </a:r>
            <a:endParaRPr lang="pt-BR" sz="3200" dirty="0"/>
          </a:p>
        </p:txBody>
      </p:sp>
      <p:pic>
        <p:nvPicPr>
          <p:cNvPr id="7" name="Picture 3" descr="Ciclo_Hidrologico_Blocodiagr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9" y="2132856"/>
            <a:ext cx="7848426" cy="40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43278" y="6453336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ALMEIDA, L. </a:t>
            </a:r>
            <a:r>
              <a:rPr lang="pt-BR" sz="1400" i="1" dirty="0" smtClean="0"/>
              <a:t>et al</a:t>
            </a:r>
            <a:r>
              <a:rPr lang="pt-BR" sz="1400" dirty="0" smtClean="0"/>
              <a:t>. 2006. </a:t>
            </a:r>
            <a:r>
              <a:rPr lang="pt-BR" sz="1400" dirty="0"/>
              <a:t>Hidrogeologia do Estado de Goiás </a:t>
            </a:r>
            <a:r>
              <a:rPr lang="pt-BR" sz="1400" dirty="0" smtClean="0"/>
              <a:t> </a:t>
            </a:r>
            <a:r>
              <a:rPr lang="pt-BR" sz="1400" dirty="0" err="1" smtClean="0"/>
              <a:t>Goiania</a:t>
            </a:r>
            <a:r>
              <a:rPr lang="pt-BR" sz="1400" dirty="0" smtClean="0"/>
              <a:t>: Secretaria </a:t>
            </a:r>
            <a:r>
              <a:rPr lang="pt-BR" sz="1400" dirty="0"/>
              <a:t>de Indústria e Comércio. </a:t>
            </a:r>
            <a:r>
              <a:rPr lang="pt-BR" sz="1400" dirty="0" smtClean="0"/>
              <a:t> 232 p.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467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uxograma: Documento 11"/>
          <p:cNvSpPr/>
          <p:nvPr/>
        </p:nvSpPr>
        <p:spPr>
          <a:xfrm>
            <a:off x="179512" y="839158"/>
            <a:ext cx="8712968" cy="107767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pt-BR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i="1" dirty="0" smtClean="0">
                <a:solidFill>
                  <a:schemeClr val="accent5">
                    <a:lumMod val="50000"/>
                  </a:schemeClr>
                </a:solidFill>
              </a:rPr>
              <a:t>implantação </a:t>
            </a:r>
            <a:r>
              <a:rPr lang="pt-BR" i="1" dirty="0">
                <a:solidFill>
                  <a:schemeClr val="accent5">
                    <a:lumMod val="50000"/>
                  </a:schemeClr>
                </a:solidFill>
              </a:rPr>
              <a:t>do sistema de recarga artificial não exclui a possibilidade de instalação de sistemas de aproveitamento de água de chuva, conforme legislação </a:t>
            </a:r>
            <a:r>
              <a:rPr lang="pt-BR" i="1" dirty="0" smtClean="0">
                <a:solidFill>
                  <a:schemeClr val="accent5">
                    <a:lumMod val="50000"/>
                  </a:schemeClr>
                </a:solidFill>
              </a:rPr>
              <a:t>específica.</a:t>
            </a:r>
            <a:endParaRPr lang="pt-BR" i="1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uxograma: Documento 12"/>
          <p:cNvSpPr/>
          <p:nvPr/>
        </p:nvSpPr>
        <p:spPr>
          <a:xfrm>
            <a:off x="179512" y="2026067"/>
            <a:ext cx="8712968" cy="107767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pt-BR" i="1" dirty="0">
                <a:solidFill>
                  <a:schemeClr val="accent5">
                    <a:lumMod val="50000"/>
                  </a:schemeClr>
                </a:solidFill>
              </a:rPr>
              <a:t>A água excedente do sistema de recarga, caso exista, não poderá ser encaminhada para sistema público de esgotamento sanitário</a:t>
            </a:r>
            <a:r>
              <a:rPr lang="pt-BR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pt-BR" i="1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luxograma: Documento 11"/>
          <p:cNvSpPr/>
          <p:nvPr/>
        </p:nvSpPr>
        <p:spPr>
          <a:xfrm>
            <a:off x="238837" y="3212976"/>
            <a:ext cx="8712968" cy="25824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66"/>
              <a:gd name="connsiteX1" fmla="*/ 21600 w 21600"/>
              <a:gd name="connsiteY1" fmla="*/ 0 h 21866"/>
              <a:gd name="connsiteX2" fmla="*/ 21541 w 21600"/>
              <a:gd name="connsiteY2" fmla="*/ 20279 h 21866"/>
              <a:gd name="connsiteX3" fmla="*/ 0 w 21600"/>
              <a:gd name="connsiteY3" fmla="*/ 20172 h 21866"/>
              <a:gd name="connsiteX4" fmla="*/ 0 w 21600"/>
              <a:gd name="connsiteY4" fmla="*/ 0 h 2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66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541" y="14505"/>
                  <a:pt x="21541" y="20279"/>
                </a:cubicBezTo>
                <a:cubicBezTo>
                  <a:pt x="10741" y="20279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pt-BR" b="1" i="1" u="sng" dirty="0" smtClean="0">
                <a:solidFill>
                  <a:schemeClr val="accent5">
                    <a:lumMod val="50000"/>
                  </a:schemeClr>
                </a:solidFill>
              </a:rPr>
              <a:t>Escolha do sistema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- mapa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de Viabilidade para a Implantação de Sistemas de Recarga Artificial de Aquíferos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Freáticos.</a:t>
            </a: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b="1" i="1" u="sng" dirty="0" smtClean="0">
                <a:solidFill>
                  <a:schemeClr val="accent5">
                    <a:lumMod val="50000"/>
                  </a:schemeClr>
                </a:solidFill>
              </a:rPr>
              <a:t>Os três projetos são padronizados para </a:t>
            </a:r>
            <a:r>
              <a:rPr lang="pt-BR" b="1" i="1" u="sng" dirty="0">
                <a:solidFill>
                  <a:schemeClr val="accent5">
                    <a:lumMod val="50000"/>
                  </a:schemeClr>
                </a:solidFill>
              </a:rPr>
              <a:t>áreas de cobertura de até </a:t>
            </a:r>
            <a:r>
              <a:rPr lang="pt-BR" b="1" i="1" u="sng" dirty="0" smtClean="0">
                <a:solidFill>
                  <a:schemeClr val="accent5">
                    <a:lumMod val="50000"/>
                  </a:schemeClr>
                </a:solidFill>
              </a:rPr>
              <a:t>120 m</a:t>
            </a:r>
            <a:r>
              <a:rPr lang="pt-BR" b="1" i="1" u="sng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pt-BR" b="1" i="1" u="sng" dirty="0" smtClean="0">
                <a:solidFill>
                  <a:schemeClr val="accent5">
                    <a:lumMod val="50000"/>
                  </a:schemeClr>
                </a:solidFill>
              </a:rPr>
              <a:t> (Trincheira), 200 m</a:t>
            </a:r>
            <a:r>
              <a:rPr lang="pt-BR" b="1" i="1" u="sng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pt-BR" b="1" i="1" u="sng" dirty="0" smtClean="0">
                <a:solidFill>
                  <a:schemeClr val="accent5">
                    <a:lumMod val="50000"/>
                  </a:schemeClr>
                </a:solidFill>
              </a:rPr>
              <a:t> (Caixa de Recarga) e 1.500 m</a:t>
            </a:r>
            <a:r>
              <a:rPr lang="pt-BR" b="1" i="1" u="sng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pt-BR" b="1" i="1" u="sng" dirty="0" smtClean="0">
                <a:solidFill>
                  <a:schemeClr val="accent5">
                    <a:lumMod val="50000"/>
                  </a:schemeClr>
                </a:solidFill>
              </a:rPr>
              <a:t> (Calha de Recarga)</a:t>
            </a:r>
            <a:endParaRPr lang="pt-BR" baseline="30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b="1" i="1" u="sng" dirty="0" smtClean="0">
                <a:solidFill>
                  <a:schemeClr val="accent5">
                    <a:lumMod val="50000"/>
                  </a:schemeClr>
                </a:solidFill>
              </a:rPr>
              <a:t>Mesma </a:t>
            </a:r>
            <a:r>
              <a:rPr lang="pt-BR" b="1" i="1" u="sng" dirty="0">
                <a:solidFill>
                  <a:schemeClr val="accent5">
                    <a:lumMod val="50000"/>
                  </a:schemeClr>
                </a:solidFill>
              </a:rPr>
              <a:t>área de </a:t>
            </a:r>
            <a:r>
              <a:rPr lang="pt-BR" b="1" i="1" u="sng" dirty="0" smtClean="0">
                <a:solidFill>
                  <a:schemeClr val="accent5">
                    <a:lumMod val="50000"/>
                  </a:schemeClr>
                </a:solidFill>
              </a:rPr>
              <a:t>cobertura</a:t>
            </a:r>
            <a:r>
              <a:rPr lang="pt-BR" i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-  permitido o uso de mais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de um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sistema, proporcional à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área coberta a ser drenada,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observada a localização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do imóvel e o tipo de solo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2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xograma: Documento 11"/>
          <p:cNvSpPr/>
          <p:nvPr/>
        </p:nvSpPr>
        <p:spPr>
          <a:xfrm>
            <a:off x="395536" y="855160"/>
            <a:ext cx="8090888" cy="432048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66"/>
              <a:gd name="connsiteX1" fmla="*/ 21600 w 21600"/>
              <a:gd name="connsiteY1" fmla="*/ 0 h 21866"/>
              <a:gd name="connsiteX2" fmla="*/ 21541 w 21600"/>
              <a:gd name="connsiteY2" fmla="*/ 20279 h 21866"/>
              <a:gd name="connsiteX3" fmla="*/ 0 w 21600"/>
              <a:gd name="connsiteY3" fmla="*/ 20172 h 21866"/>
              <a:gd name="connsiteX4" fmla="*/ 0 w 21600"/>
              <a:gd name="connsiteY4" fmla="*/ 0 h 2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66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541" y="14505"/>
                  <a:pt x="21541" y="20279"/>
                </a:cubicBezTo>
                <a:cubicBezTo>
                  <a:pt x="10741" y="20279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2000" b="1" i="1" dirty="0" smtClean="0">
                <a:solidFill>
                  <a:schemeClr val="accent5">
                    <a:lumMod val="50000"/>
                  </a:schemeClr>
                </a:solidFill>
              </a:rPr>
              <a:t>Área de cobertura acima de 200m²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-  obrigatório acompanhamento profissional (ART/CREA) e realização dos seguintes estudos: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pt-BR" sz="2000" i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Determinação da condutividade hidráulica ou da permeabilidade dos solos por meio de ensaio de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infiltração;</a:t>
            </a:r>
          </a:p>
          <a:p>
            <a:pPr lvl="0">
              <a:lnSpc>
                <a:spcPct val="150000"/>
              </a:lnSpc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- Determinação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da profundidade mínima do nível freático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- Determinação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do modo de circulação das águas subterrâneas; e </a:t>
            </a:r>
          </a:p>
          <a:p>
            <a:pPr lvl="0">
              <a:lnSpc>
                <a:spcPct val="150000"/>
              </a:lnSpc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	- Caracterização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da composição química das águas do aquífero.</a:t>
            </a:r>
          </a:p>
          <a:p>
            <a:pPr>
              <a:lnSpc>
                <a:spcPct val="150000"/>
              </a:lnSpc>
            </a:pPr>
            <a:endParaRPr lang="pt-BR" sz="2000" i="1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5589240"/>
            <a:ext cx="78488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Custos da implantação do sistema ficam a cargo do usuário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7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lnSpc>
            <a:spcPct val="115000"/>
          </a:lnSpc>
          <a:spcAft>
            <a:spcPts val="0"/>
          </a:spcAft>
          <a:defRPr i="1" dirty="0">
            <a:solidFill>
              <a:schemeClr val="accent5">
                <a:lumMod val="50000"/>
              </a:schemeClr>
            </a:solidFill>
            <a:ea typeface="Calibri" panose="020F0502020204030204" pitchFamily="34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7720</TotalTime>
  <Words>1032</Words>
  <Application>Microsoft Office PowerPoint</Application>
  <PresentationFormat>Apresentação na tela (4:3)</PresentationFormat>
  <Paragraphs>248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camila.campos</dc:creator>
  <cp:lastModifiedBy>e</cp:lastModifiedBy>
  <cp:revision>456</cp:revision>
  <cp:lastPrinted>2016-09-13T19:42:33Z</cp:lastPrinted>
  <dcterms:created xsi:type="dcterms:W3CDTF">2014-03-14T19:34:50Z</dcterms:created>
  <dcterms:modified xsi:type="dcterms:W3CDTF">2016-11-23T13:51:41Z</dcterms:modified>
</cp:coreProperties>
</file>