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23.xml" ContentType="application/vnd.openxmlformats-officedocument.presentationml.slide+xml"/>
  <Override PartName="/ppt/diagrams/layout1.xml" ContentType="application/vnd.openxmlformats-officedocument.drawingml.diagramLayou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72" r:id="rId3"/>
    <p:sldId id="274" r:id="rId4"/>
    <p:sldId id="271" r:id="rId5"/>
    <p:sldId id="285" r:id="rId6"/>
    <p:sldId id="273" r:id="rId7"/>
    <p:sldId id="275" r:id="rId8"/>
    <p:sldId id="279" r:id="rId9"/>
    <p:sldId id="280" r:id="rId10"/>
    <p:sldId id="281" r:id="rId11"/>
    <p:sldId id="282" r:id="rId12"/>
    <p:sldId id="258" r:id="rId13"/>
    <p:sldId id="263" r:id="rId14"/>
    <p:sldId id="259" r:id="rId15"/>
    <p:sldId id="262" r:id="rId16"/>
    <p:sldId id="260" r:id="rId17"/>
    <p:sldId id="283" r:id="rId18"/>
    <p:sldId id="265" r:id="rId19"/>
    <p:sldId id="267" r:id="rId20"/>
    <p:sldId id="264" r:id="rId21"/>
    <p:sldId id="268" r:id="rId22"/>
    <p:sldId id="288" r:id="rId23"/>
    <p:sldId id="286" r:id="rId24"/>
    <p:sldId id="284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68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layout/>
      <c:txPr>
        <a:bodyPr/>
        <a:lstStyle/>
        <a:p>
          <a:pPr>
            <a:defRPr lang="pt-BR"/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Amostras Analisadas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en-US"/>
              </a:p>
            </c:txPr>
            <c:showPercent val="1"/>
            <c:showLeaderLines val="1"/>
          </c:dLbls>
          <c:cat>
            <c:strRef>
              <c:f>Plan1!$A$2:$A$3</c:f>
              <c:strCache>
                <c:ptCount val="2"/>
                <c:pt idx="0">
                  <c:v>satisfatórias</c:v>
                </c:pt>
                <c:pt idx="1">
                  <c:v>Insatisfatórias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303.0</c:v>
                </c:pt>
                <c:pt idx="1">
                  <c:v>31.0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lang="pt-BR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bar"/>
        <c:grouping val="clustered"/>
        <c:ser>
          <c:idx val="0"/>
          <c:order val="0"/>
          <c:tx>
            <c:strRef>
              <c:f>Plan1!$D$15</c:f>
              <c:strCache>
                <c:ptCount val="1"/>
                <c:pt idx="0">
                  <c:v>Pontos Fixos</c:v>
                </c:pt>
              </c:strCache>
            </c:strRef>
          </c:tx>
          <c:dLbls>
            <c:showVal val="1"/>
          </c:dLbls>
          <c:cat>
            <c:strRef>
              <c:f>Plan1!$C$16:$C$23</c:f>
              <c:strCache>
                <c:ptCount val="8"/>
                <c:pt idx="0">
                  <c:v>ETE Melchior</c:v>
                </c:pt>
                <c:pt idx="1">
                  <c:v>ETE Samambaia</c:v>
                </c:pt>
                <c:pt idx="2">
                  <c:v>ETE Brazlândia</c:v>
                </c:pt>
                <c:pt idx="3">
                  <c:v>Aeroporto</c:v>
                </c:pt>
                <c:pt idx="4">
                  <c:v>Ponte via Aeroporto</c:v>
                </c:pt>
                <c:pt idx="5">
                  <c:v>ETE Sul</c:v>
                </c:pt>
                <c:pt idx="6">
                  <c:v>ETE Norte</c:v>
                </c:pt>
                <c:pt idx="7">
                  <c:v>Ponte do Bragueto</c:v>
                </c:pt>
              </c:strCache>
            </c:strRef>
          </c:cat>
          <c:val>
            <c:numRef>
              <c:f>Plan1!$D$16:$D$23</c:f>
              <c:numCache>
                <c:formatCode>General</c:formatCode>
                <c:ptCount val="8"/>
                <c:pt idx="0">
                  <c:v>11.0</c:v>
                </c:pt>
                <c:pt idx="1">
                  <c:v>17.0</c:v>
                </c:pt>
                <c:pt idx="2">
                  <c:v>24.0</c:v>
                </c:pt>
                <c:pt idx="3">
                  <c:v>15.0</c:v>
                </c:pt>
                <c:pt idx="4">
                  <c:v>30.0</c:v>
                </c:pt>
                <c:pt idx="5">
                  <c:v>32.0</c:v>
                </c:pt>
                <c:pt idx="6">
                  <c:v>30.0</c:v>
                </c:pt>
                <c:pt idx="7">
                  <c:v>30.0</c:v>
                </c:pt>
              </c:numCache>
            </c:numRef>
          </c:val>
        </c:ser>
        <c:ser>
          <c:idx val="1"/>
          <c:order val="1"/>
          <c:tx>
            <c:strRef>
              <c:f>Plan1!$E$15</c:f>
              <c:strCache>
                <c:ptCount val="1"/>
                <c:pt idx="0">
                  <c:v>Vibrio cholerae</c:v>
                </c:pt>
              </c:strCache>
            </c:strRef>
          </c:tx>
          <c:dLbls>
            <c:showVal val="1"/>
          </c:dLbls>
          <c:cat>
            <c:strRef>
              <c:f>Plan1!$C$16:$C$23</c:f>
              <c:strCache>
                <c:ptCount val="8"/>
                <c:pt idx="0">
                  <c:v>ETE Melchior</c:v>
                </c:pt>
                <c:pt idx="1">
                  <c:v>ETE Samambaia</c:v>
                </c:pt>
                <c:pt idx="2">
                  <c:v>ETE Brazlândia</c:v>
                </c:pt>
                <c:pt idx="3">
                  <c:v>Aeroporto</c:v>
                </c:pt>
                <c:pt idx="4">
                  <c:v>Ponte via Aeroporto</c:v>
                </c:pt>
                <c:pt idx="5">
                  <c:v>ETE Sul</c:v>
                </c:pt>
                <c:pt idx="6">
                  <c:v>ETE Norte</c:v>
                </c:pt>
                <c:pt idx="7">
                  <c:v>Ponte do Bragueto</c:v>
                </c:pt>
              </c:strCache>
            </c:strRef>
          </c:cat>
          <c:val>
            <c:numRef>
              <c:f>Plan1!$E$16:$E$23</c:f>
              <c:numCache>
                <c:formatCode>General</c:formatCode>
                <c:ptCount val="8"/>
                <c:pt idx="0">
                  <c:v>4.0</c:v>
                </c:pt>
                <c:pt idx="1">
                  <c:v>4.0</c:v>
                </c:pt>
                <c:pt idx="2">
                  <c:v>11.0</c:v>
                </c:pt>
                <c:pt idx="3">
                  <c:v>6.0</c:v>
                </c:pt>
                <c:pt idx="4">
                  <c:v>11.0</c:v>
                </c:pt>
                <c:pt idx="5">
                  <c:v>5.0</c:v>
                </c:pt>
                <c:pt idx="6">
                  <c:v>4.0</c:v>
                </c:pt>
                <c:pt idx="7">
                  <c:v>3.0</c:v>
                </c:pt>
              </c:numCache>
            </c:numRef>
          </c:val>
        </c:ser>
        <c:axId val="70144984"/>
        <c:axId val="70116328"/>
      </c:barChart>
      <c:catAx>
        <c:axId val="70144984"/>
        <c:scaling>
          <c:orientation val="minMax"/>
        </c:scaling>
        <c:axPos val="l"/>
        <c:tickLblPos val="nextTo"/>
        <c:crossAx val="70116328"/>
        <c:crosses val="autoZero"/>
        <c:auto val="1"/>
        <c:lblAlgn val="ctr"/>
        <c:lblOffset val="100"/>
      </c:catAx>
      <c:valAx>
        <c:axId val="70116328"/>
        <c:scaling>
          <c:orientation val="minMax"/>
        </c:scaling>
        <c:axPos val="b"/>
        <c:majorGridlines/>
        <c:numFmt formatCode="General" sourceLinked="1"/>
        <c:tickLblPos val="nextTo"/>
        <c:crossAx val="701449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5D88F-4B4A-474F-B57E-54852289BEE1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D5D86BB-3829-4DD3-97ED-34528C1A3FD0}">
      <dgm:prSet phldrT="[Texto]" custT="1"/>
      <dgm:spPr/>
      <dgm:t>
        <a:bodyPr/>
        <a:lstStyle/>
        <a:p>
          <a:r>
            <a:rPr lang="pt-BR" sz="1600" b="1" dirty="0" smtClean="0">
              <a:solidFill>
                <a:srgbClr val="C00000"/>
              </a:solidFill>
            </a:rPr>
            <a:t>Dispor a mecha (quarta-feira)</a:t>
          </a:r>
          <a:endParaRPr lang="pt-BR" sz="1600" b="1" dirty="0">
            <a:solidFill>
              <a:srgbClr val="C00000"/>
            </a:solidFill>
          </a:endParaRPr>
        </a:p>
      </dgm:t>
    </dgm:pt>
    <dgm:pt modelId="{412676C6-8030-494D-9B1A-47E8F564E035}" type="parTrans" cxnId="{200221C3-F3EF-404D-B2B4-F29713197725}">
      <dgm:prSet/>
      <dgm:spPr/>
      <dgm:t>
        <a:bodyPr/>
        <a:lstStyle/>
        <a:p>
          <a:endParaRPr lang="pt-BR"/>
        </a:p>
      </dgm:t>
    </dgm:pt>
    <dgm:pt modelId="{DD52337B-A2B5-45A0-9F4E-10D9666A39F9}" type="sibTrans" cxnId="{200221C3-F3EF-404D-B2B4-F29713197725}">
      <dgm:prSet/>
      <dgm:spPr/>
      <dgm:t>
        <a:bodyPr/>
        <a:lstStyle/>
        <a:p>
          <a:endParaRPr lang="pt-BR"/>
        </a:p>
      </dgm:t>
    </dgm:pt>
    <dgm:pt modelId="{20EBBFD5-88FE-44E3-927B-A71288659C6F}">
      <dgm:prSet phldrT="[Texto]" custT="1"/>
      <dgm:spPr/>
      <dgm:t>
        <a:bodyPr/>
        <a:lstStyle/>
        <a:p>
          <a:r>
            <a:rPr lang="pt-BR" sz="1600" b="1" dirty="0" smtClean="0">
              <a:solidFill>
                <a:srgbClr val="006600"/>
              </a:solidFill>
            </a:rPr>
            <a:t>Coletar a mecha (segunda-feira)</a:t>
          </a:r>
          <a:endParaRPr lang="pt-BR" sz="1600" b="1" dirty="0">
            <a:solidFill>
              <a:srgbClr val="006600"/>
            </a:solidFill>
          </a:endParaRPr>
        </a:p>
      </dgm:t>
    </dgm:pt>
    <dgm:pt modelId="{93E3B61D-44B2-44F0-A9A1-0644C2E29D73}" type="parTrans" cxnId="{A899586D-325B-4D1B-8C2A-F7F8D7B12B92}">
      <dgm:prSet/>
      <dgm:spPr/>
      <dgm:t>
        <a:bodyPr/>
        <a:lstStyle/>
        <a:p>
          <a:endParaRPr lang="pt-BR"/>
        </a:p>
      </dgm:t>
    </dgm:pt>
    <dgm:pt modelId="{7EB15634-0E63-4F02-81B5-4E535011DA3F}" type="sibTrans" cxnId="{A899586D-325B-4D1B-8C2A-F7F8D7B12B92}">
      <dgm:prSet/>
      <dgm:spPr/>
      <dgm:t>
        <a:bodyPr/>
        <a:lstStyle/>
        <a:p>
          <a:endParaRPr lang="pt-BR"/>
        </a:p>
      </dgm:t>
    </dgm:pt>
    <dgm:pt modelId="{544C000C-E5DF-40B0-8E8E-0EB982160661}" type="pres">
      <dgm:prSet presAssocID="{0115D88F-4B4A-474F-B57E-54852289BEE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4D97132-1C38-4F00-94D2-D887BA8B87FD}" type="pres">
      <dgm:prSet presAssocID="{0115D88F-4B4A-474F-B57E-54852289BEE1}" presName="divider" presStyleLbl="fgShp" presStyleIdx="0" presStyleCnt="1"/>
      <dgm:spPr/>
    </dgm:pt>
    <dgm:pt modelId="{F1F9F417-FF74-4779-B0DB-457DEA1D989E}" type="pres">
      <dgm:prSet presAssocID="{DD5D86BB-3829-4DD3-97ED-34528C1A3FD0}" presName="downArrow" presStyleLbl="node1" presStyleIdx="0" presStyleCnt="2"/>
      <dgm:spPr/>
    </dgm:pt>
    <dgm:pt modelId="{9B58F67B-E318-49C8-BBE3-88045899607C}" type="pres">
      <dgm:prSet presAssocID="{DD5D86BB-3829-4DD3-97ED-34528C1A3FD0}" presName="downArrowText" presStyleLbl="revTx" presStyleIdx="0" presStyleCnt="2" custScaleX="1546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707D7E-6D39-4D45-9E94-A922487D5B4C}" type="pres">
      <dgm:prSet presAssocID="{20EBBFD5-88FE-44E3-927B-A71288659C6F}" presName="upArrow" presStyleLbl="node1" presStyleIdx="1" presStyleCnt="2"/>
      <dgm:spPr/>
    </dgm:pt>
    <dgm:pt modelId="{F1742818-2135-467F-9EB1-ECAA0ACD8532}" type="pres">
      <dgm:prSet presAssocID="{20EBBFD5-88FE-44E3-927B-A71288659C6F}" presName="upArrowText" presStyleLbl="revTx" presStyleIdx="1" presStyleCnt="2" custScaleX="1644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C96E77-D7EA-41D4-BA19-FBBD1635FA5D}" type="presOf" srcId="{DD5D86BB-3829-4DD3-97ED-34528C1A3FD0}" destId="{9B58F67B-E318-49C8-BBE3-88045899607C}" srcOrd="0" destOrd="0" presId="urn:microsoft.com/office/officeart/2005/8/layout/arrow3"/>
    <dgm:cxn modelId="{200221C3-F3EF-404D-B2B4-F29713197725}" srcId="{0115D88F-4B4A-474F-B57E-54852289BEE1}" destId="{DD5D86BB-3829-4DD3-97ED-34528C1A3FD0}" srcOrd="0" destOrd="0" parTransId="{412676C6-8030-494D-9B1A-47E8F564E035}" sibTransId="{DD52337B-A2B5-45A0-9F4E-10D9666A39F9}"/>
    <dgm:cxn modelId="{A899586D-325B-4D1B-8C2A-F7F8D7B12B92}" srcId="{0115D88F-4B4A-474F-B57E-54852289BEE1}" destId="{20EBBFD5-88FE-44E3-927B-A71288659C6F}" srcOrd="1" destOrd="0" parTransId="{93E3B61D-44B2-44F0-A9A1-0644C2E29D73}" sibTransId="{7EB15634-0E63-4F02-81B5-4E535011DA3F}"/>
    <dgm:cxn modelId="{126EAE72-639B-4651-BB9B-000E37D74B3C}" type="presOf" srcId="{20EBBFD5-88FE-44E3-927B-A71288659C6F}" destId="{F1742818-2135-467F-9EB1-ECAA0ACD8532}" srcOrd="0" destOrd="0" presId="urn:microsoft.com/office/officeart/2005/8/layout/arrow3"/>
    <dgm:cxn modelId="{251E3798-A530-4D91-9624-F25CA98C1485}" type="presOf" srcId="{0115D88F-4B4A-474F-B57E-54852289BEE1}" destId="{544C000C-E5DF-40B0-8E8E-0EB982160661}" srcOrd="0" destOrd="0" presId="urn:microsoft.com/office/officeart/2005/8/layout/arrow3"/>
    <dgm:cxn modelId="{74DD89BB-71A8-41C3-8E79-CB06DB2C035E}" type="presParOf" srcId="{544C000C-E5DF-40B0-8E8E-0EB982160661}" destId="{64D97132-1C38-4F00-94D2-D887BA8B87FD}" srcOrd="0" destOrd="0" presId="urn:microsoft.com/office/officeart/2005/8/layout/arrow3"/>
    <dgm:cxn modelId="{8F15A368-DA99-4941-9DD6-23F942499A63}" type="presParOf" srcId="{544C000C-E5DF-40B0-8E8E-0EB982160661}" destId="{F1F9F417-FF74-4779-B0DB-457DEA1D989E}" srcOrd="1" destOrd="0" presId="urn:microsoft.com/office/officeart/2005/8/layout/arrow3"/>
    <dgm:cxn modelId="{D952B490-88F7-4F84-B391-DC95BE31EE8D}" type="presParOf" srcId="{544C000C-E5DF-40B0-8E8E-0EB982160661}" destId="{9B58F67B-E318-49C8-BBE3-88045899607C}" srcOrd="2" destOrd="0" presId="urn:microsoft.com/office/officeart/2005/8/layout/arrow3"/>
    <dgm:cxn modelId="{468F006E-6BFF-4966-AD37-6AAF49EE98AB}" type="presParOf" srcId="{544C000C-E5DF-40B0-8E8E-0EB982160661}" destId="{90707D7E-6D39-4D45-9E94-A922487D5B4C}" srcOrd="3" destOrd="0" presId="urn:microsoft.com/office/officeart/2005/8/layout/arrow3"/>
    <dgm:cxn modelId="{4EB648C2-EC43-4C4A-96A4-FE7E9C507A98}" type="presParOf" srcId="{544C000C-E5DF-40B0-8E8E-0EB982160661}" destId="{F1742818-2135-467F-9EB1-ECAA0ACD853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C3193-59BB-4186-93CF-7D9089FACD03}" type="doc">
      <dgm:prSet loTypeId="urn:microsoft.com/office/officeart/2005/8/layout/hProcess10#2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A10AD424-2FBD-47EC-B291-B16C4E1526B7}">
      <dgm:prSet phldrT="[Texto]"/>
      <dgm:spPr/>
      <dgm:t>
        <a:bodyPr/>
        <a:lstStyle/>
        <a:p>
          <a:r>
            <a:rPr lang="pt-BR" dirty="0" smtClean="0">
              <a:solidFill>
                <a:schemeClr val="accent3">
                  <a:lumMod val="50000"/>
                </a:schemeClr>
              </a:solidFill>
            </a:rPr>
            <a:t>Mundo</a:t>
          </a:r>
          <a:endParaRPr lang="pt-BR" dirty="0">
            <a:solidFill>
              <a:schemeClr val="accent3">
                <a:lumMod val="50000"/>
              </a:schemeClr>
            </a:solidFill>
          </a:endParaRPr>
        </a:p>
      </dgm:t>
    </dgm:pt>
    <dgm:pt modelId="{00872316-1280-4770-8B6B-820F6D1CC46A}" type="parTrans" cxnId="{54C504C2-6922-4C26-95B7-6CF4059E7BB9}">
      <dgm:prSet/>
      <dgm:spPr/>
      <dgm:t>
        <a:bodyPr/>
        <a:lstStyle/>
        <a:p>
          <a:endParaRPr lang="pt-BR"/>
        </a:p>
      </dgm:t>
    </dgm:pt>
    <dgm:pt modelId="{CDF28CCA-7751-4B6F-BFD8-1D1B106DE864}" type="sibTrans" cxnId="{54C504C2-6922-4C26-95B7-6CF4059E7BB9}">
      <dgm:prSet/>
      <dgm:spPr/>
      <dgm:t>
        <a:bodyPr/>
        <a:lstStyle/>
        <a:p>
          <a:endParaRPr lang="pt-BR"/>
        </a:p>
      </dgm:t>
    </dgm:pt>
    <dgm:pt modelId="{57C71EF5-EA92-4167-B692-4F51CB84B1C9}">
      <dgm:prSet phldrT="[Texto]"/>
      <dgm:spPr/>
      <dgm:t>
        <a:bodyPr/>
        <a:lstStyle/>
        <a:p>
          <a:r>
            <a:rPr lang="pt-BR" dirty="0" smtClean="0">
              <a:solidFill>
                <a:schemeClr val="accent3">
                  <a:lumMod val="50000"/>
                </a:schemeClr>
              </a:solidFill>
            </a:rPr>
            <a:t>Ambulatorial: U$472</a:t>
          </a:r>
          <a:endParaRPr lang="pt-BR" dirty="0">
            <a:solidFill>
              <a:schemeClr val="accent3">
                <a:lumMod val="50000"/>
              </a:schemeClr>
            </a:solidFill>
          </a:endParaRPr>
        </a:p>
      </dgm:t>
    </dgm:pt>
    <dgm:pt modelId="{2FFBC0C2-03FC-482A-9ED3-BF4266F751F6}" type="parTrans" cxnId="{ED15DD06-07E6-46C5-8F17-9EE8D6C0559D}">
      <dgm:prSet/>
      <dgm:spPr/>
      <dgm:t>
        <a:bodyPr/>
        <a:lstStyle/>
        <a:p>
          <a:endParaRPr lang="pt-BR"/>
        </a:p>
      </dgm:t>
    </dgm:pt>
    <dgm:pt modelId="{2A4B8A93-C171-41CA-A6E0-04DE033A9EE3}" type="sibTrans" cxnId="{ED15DD06-07E6-46C5-8F17-9EE8D6C0559D}">
      <dgm:prSet/>
      <dgm:spPr/>
      <dgm:t>
        <a:bodyPr/>
        <a:lstStyle/>
        <a:p>
          <a:endParaRPr lang="pt-BR"/>
        </a:p>
      </dgm:t>
    </dgm:pt>
    <dgm:pt modelId="{FBD29597-7503-4019-A6C5-B0D813EC2E25}">
      <dgm:prSet phldrT="[Texto]"/>
      <dgm:spPr/>
      <dgm:t>
        <a:bodyPr/>
        <a:lstStyle/>
        <a:p>
          <a:r>
            <a:rPr lang="pt-BR" dirty="0" smtClean="0">
              <a:solidFill>
                <a:schemeClr val="accent3">
                  <a:lumMod val="50000"/>
                </a:schemeClr>
              </a:solidFill>
            </a:rPr>
            <a:t>Hospitalização: U$1.227</a:t>
          </a:r>
          <a:endParaRPr lang="pt-BR" dirty="0">
            <a:solidFill>
              <a:schemeClr val="accent3">
                <a:lumMod val="50000"/>
              </a:schemeClr>
            </a:solidFill>
          </a:endParaRPr>
        </a:p>
      </dgm:t>
    </dgm:pt>
    <dgm:pt modelId="{06DF0131-9E8F-456B-A960-BCE780B55C9F}" type="parTrans" cxnId="{91ACA37E-FC5B-4918-A7D2-6C4381CEF3EA}">
      <dgm:prSet/>
      <dgm:spPr/>
      <dgm:t>
        <a:bodyPr/>
        <a:lstStyle/>
        <a:p>
          <a:endParaRPr lang="pt-BR"/>
        </a:p>
      </dgm:t>
    </dgm:pt>
    <dgm:pt modelId="{4BF1577C-2B00-48CE-909E-9B7D699626C6}" type="sibTrans" cxnId="{91ACA37E-FC5B-4918-A7D2-6C4381CEF3EA}">
      <dgm:prSet/>
      <dgm:spPr/>
      <dgm:t>
        <a:bodyPr/>
        <a:lstStyle/>
        <a:p>
          <a:endParaRPr lang="pt-BR"/>
        </a:p>
      </dgm:t>
    </dgm:pt>
    <dgm:pt modelId="{188463F5-8FB8-44B8-B401-889C921DDC6C}">
      <dgm:prSet phldrT="[Texto]"/>
      <dgm:spPr/>
      <dgm:t>
        <a:bodyPr/>
        <a:lstStyle/>
        <a:p>
          <a:r>
            <a:rPr lang="pt-BR" dirty="0" smtClean="0">
              <a:solidFill>
                <a:schemeClr val="accent3">
                  <a:lumMod val="50000"/>
                </a:schemeClr>
              </a:solidFill>
            </a:rPr>
            <a:t>Brasil</a:t>
          </a:r>
          <a:endParaRPr lang="pt-BR" dirty="0">
            <a:solidFill>
              <a:schemeClr val="accent3">
                <a:lumMod val="50000"/>
              </a:schemeClr>
            </a:solidFill>
          </a:endParaRPr>
        </a:p>
      </dgm:t>
    </dgm:pt>
    <dgm:pt modelId="{752D9356-CC17-47C7-817C-45F59A5AA4EF}" type="parTrans" cxnId="{19157394-EE7C-41AB-AC07-A56C505A41E4}">
      <dgm:prSet/>
      <dgm:spPr/>
      <dgm:t>
        <a:bodyPr/>
        <a:lstStyle/>
        <a:p>
          <a:endParaRPr lang="pt-BR"/>
        </a:p>
      </dgm:t>
    </dgm:pt>
    <dgm:pt modelId="{B6AABAC0-38C9-49A6-988F-A601F6CA72EC}" type="sibTrans" cxnId="{19157394-EE7C-41AB-AC07-A56C505A41E4}">
      <dgm:prSet/>
      <dgm:spPr/>
      <dgm:t>
        <a:bodyPr/>
        <a:lstStyle/>
        <a:p>
          <a:endParaRPr lang="pt-BR"/>
        </a:p>
      </dgm:t>
    </dgm:pt>
    <dgm:pt modelId="{93F9832F-C79F-4263-A8F8-21B75D1B1D64}">
      <dgm:prSet phldrT="[Texto]"/>
      <dgm:spPr/>
      <dgm:t>
        <a:bodyPr/>
        <a:lstStyle/>
        <a:p>
          <a:r>
            <a:rPr lang="pt-BR" dirty="0" smtClean="0">
              <a:solidFill>
                <a:schemeClr val="accent3">
                  <a:lumMod val="50000"/>
                </a:schemeClr>
              </a:solidFill>
            </a:rPr>
            <a:t>Ambulatorial: U$317</a:t>
          </a:r>
          <a:endParaRPr lang="pt-BR" dirty="0">
            <a:solidFill>
              <a:schemeClr val="accent3">
                <a:lumMod val="50000"/>
              </a:schemeClr>
            </a:solidFill>
          </a:endParaRPr>
        </a:p>
      </dgm:t>
    </dgm:pt>
    <dgm:pt modelId="{CDC22382-9D13-49B5-8765-DC718C3ADFE9}" type="parTrans" cxnId="{05594ABF-1EAE-4430-8FAA-A746375195B6}">
      <dgm:prSet/>
      <dgm:spPr/>
      <dgm:t>
        <a:bodyPr/>
        <a:lstStyle/>
        <a:p>
          <a:endParaRPr lang="pt-BR"/>
        </a:p>
      </dgm:t>
    </dgm:pt>
    <dgm:pt modelId="{35696D68-EC66-453D-BAD4-788BB393D49F}" type="sibTrans" cxnId="{05594ABF-1EAE-4430-8FAA-A746375195B6}">
      <dgm:prSet/>
      <dgm:spPr/>
      <dgm:t>
        <a:bodyPr/>
        <a:lstStyle/>
        <a:p>
          <a:endParaRPr lang="pt-BR"/>
        </a:p>
      </dgm:t>
    </dgm:pt>
    <dgm:pt modelId="{3D23FE7D-6032-4E95-92B3-F460FEBB1257}">
      <dgm:prSet phldrT="[Texto]"/>
      <dgm:spPr/>
      <dgm:t>
        <a:bodyPr/>
        <a:lstStyle/>
        <a:p>
          <a:r>
            <a:rPr lang="pt-BR" dirty="0" smtClean="0">
              <a:solidFill>
                <a:schemeClr val="accent3">
                  <a:lumMod val="50000"/>
                </a:schemeClr>
              </a:solidFill>
            </a:rPr>
            <a:t>Hospitalização: U$889</a:t>
          </a:r>
          <a:endParaRPr lang="pt-BR" dirty="0">
            <a:solidFill>
              <a:schemeClr val="accent3">
                <a:lumMod val="50000"/>
              </a:schemeClr>
            </a:solidFill>
          </a:endParaRPr>
        </a:p>
      </dgm:t>
    </dgm:pt>
    <dgm:pt modelId="{AB77FD88-6A8A-4FA4-A920-BF057413D1E7}" type="parTrans" cxnId="{627880FD-B4E8-4B22-9D3C-97B4834B6A1E}">
      <dgm:prSet/>
      <dgm:spPr/>
      <dgm:t>
        <a:bodyPr/>
        <a:lstStyle/>
        <a:p>
          <a:endParaRPr lang="pt-BR"/>
        </a:p>
      </dgm:t>
    </dgm:pt>
    <dgm:pt modelId="{209F20C1-42BF-4C04-A002-69680741F6B3}" type="sibTrans" cxnId="{627880FD-B4E8-4B22-9D3C-97B4834B6A1E}">
      <dgm:prSet/>
      <dgm:spPr/>
      <dgm:t>
        <a:bodyPr/>
        <a:lstStyle/>
        <a:p>
          <a:endParaRPr lang="pt-BR"/>
        </a:p>
      </dgm:t>
    </dgm:pt>
    <dgm:pt modelId="{A6A61190-4301-466A-82A0-3A360555A1C9}" type="pres">
      <dgm:prSet presAssocID="{583C3193-59BB-4186-93CF-7D9089FACD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9A574E-703B-4B9F-8B80-CD1A0E31D6AE}" type="pres">
      <dgm:prSet presAssocID="{A10AD424-2FBD-47EC-B291-B16C4E1526B7}" presName="composite" presStyleCnt="0"/>
      <dgm:spPr/>
    </dgm:pt>
    <dgm:pt modelId="{2C890DF4-F6B7-4EC4-8A8B-CC206011AD80}" type="pres">
      <dgm:prSet presAssocID="{A10AD424-2FBD-47EC-B291-B16C4E1526B7}" presName="imagSh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dgm="http://schemas.openxmlformats.org/drawingml/2006/diagram" xmlns:a="http://schemas.openxmlformats.org/drawingml/2006/main" xmlns:r="http://schemas.openxmlformats.org/officeDocument/2006/relationships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9AB1622-4FA9-49EC-8A58-D5E5A115F2D3}" type="pres">
      <dgm:prSet presAssocID="{A10AD424-2FBD-47EC-B291-B16C4E1526B7}" presName="tx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15DCCB-7EDC-4FC1-BC3D-F2CEBA92D6B7}" type="pres">
      <dgm:prSet presAssocID="{CDF28CCA-7751-4B6F-BFD8-1D1B106DE864}" presName="sibTrans" presStyleLbl="sibTrans2D1" presStyleIdx="0" presStyleCnt="1"/>
      <dgm:spPr/>
      <dgm:t>
        <a:bodyPr/>
        <a:lstStyle/>
        <a:p>
          <a:endParaRPr lang="pt-BR"/>
        </a:p>
      </dgm:t>
    </dgm:pt>
    <dgm:pt modelId="{54AABC18-2CA5-4B50-82AF-80C8784B2851}" type="pres">
      <dgm:prSet presAssocID="{CDF28CCA-7751-4B6F-BFD8-1D1B106DE864}" presName="connTx" presStyleLbl="sibTrans2D1" presStyleIdx="0" presStyleCnt="1"/>
      <dgm:spPr/>
      <dgm:t>
        <a:bodyPr/>
        <a:lstStyle/>
        <a:p>
          <a:endParaRPr lang="pt-BR"/>
        </a:p>
      </dgm:t>
    </dgm:pt>
    <dgm:pt modelId="{8E604C04-7D5D-49FC-A8BB-56B8DB9B2099}" type="pres">
      <dgm:prSet presAssocID="{188463F5-8FB8-44B8-B401-889C921DDC6C}" presName="composite" presStyleCnt="0"/>
      <dgm:spPr/>
    </dgm:pt>
    <dgm:pt modelId="{DF94E369-AB62-4FAA-8213-4052AAB63AAF}" type="pres">
      <dgm:prSet presAssocID="{188463F5-8FB8-44B8-B401-889C921DDC6C}" presName="imagSh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dgm="http://schemas.openxmlformats.org/drawingml/2006/diagram" xmlns:a="http://schemas.openxmlformats.org/drawingml/2006/main" xmlns:r="http://schemas.openxmlformats.org/officeDocument/2006/relationships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7E82FE35-D431-4924-8D23-44D5D78633E1}" type="pres">
      <dgm:prSet presAssocID="{188463F5-8FB8-44B8-B401-889C921DDC6C}" presName="tx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9157394-EE7C-41AB-AC07-A56C505A41E4}" srcId="{583C3193-59BB-4186-93CF-7D9089FACD03}" destId="{188463F5-8FB8-44B8-B401-889C921DDC6C}" srcOrd="1" destOrd="0" parTransId="{752D9356-CC17-47C7-817C-45F59A5AA4EF}" sibTransId="{B6AABAC0-38C9-49A6-988F-A601F6CA72EC}"/>
    <dgm:cxn modelId="{B91B1248-E5CD-894F-A81D-2AC70E2949A9}" type="presOf" srcId="{57C71EF5-EA92-4167-B692-4F51CB84B1C9}" destId="{89AB1622-4FA9-49EC-8A58-D5E5A115F2D3}" srcOrd="0" destOrd="1" presId="urn:microsoft.com/office/officeart/2005/8/layout/hProcess10#2"/>
    <dgm:cxn modelId="{91ACA37E-FC5B-4918-A7D2-6C4381CEF3EA}" srcId="{A10AD424-2FBD-47EC-B291-B16C4E1526B7}" destId="{FBD29597-7503-4019-A6C5-B0D813EC2E25}" srcOrd="1" destOrd="0" parTransId="{06DF0131-9E8F-456B-A960-BCE780B55C9F}" sibTransId="{4BF1577C-2B00-48CE-909E-9B7D699626C6}"/>
    <dgm:cxn modelId="{AA0363B1-CB85-F34D-9413-DEFEDE9700C7}" type="presOf" srcId="{A10AD424-2FBD-47EC-B291-B16C4E1526B7}" destId="{89AB1622-4FA9-49EC-8A58-D5E5A115F2D3}" srcOrd="0" destOrd="0" presId="urn:microsoft.com/office/officeart/2005/8/layout/hProcess10#2"/>
    <dgm:cxn modelId="{ED15DD06-07E6-46C5-8F17-9EE8D6C0559D}" srcId="{A10AD424-2FBD-47EC-B291-B16C4E1526B7}" destId="{57C71EF5-EA92-4167-B692-4F51CB84B1C9}" srcOrd="0" destOrd="0" parTransId="{2FFBC0C2-03FC-482A-9ED3-BF4266F751F6}" sibTransId="{2A4B8A93-C171-41CA-A6E0-04DE033A9EE3}"/>
    <dgm:cxn modelId="{7180902E-2B51-4C48-9A81-5339EFF3A7A4}" type="presOf" srcId="{3D23FE7D-6032-4E95-92B3-F460FEBB1257}" destId="{7E82FE35-D431-4924-8D23-44D5D78633E1}" srcOrd="0" destOrd="2" presId="urn:microsoft.com/office/officeart/2005/8/layout/hProcess10#2"/>
    <dgm:cxn modelId="{E564C515-9FD5-D048-B0FF-F4674E5C360E}" type="presOf" srcId="{FBD29597-7503-4019-A6C5-B0D813EC2E25}" destId="{89AB1622-4FA9-49EC-8A58-D5E5A115F2D3}" srcOrd="0" destOrd="2" presId="urn:microsoft.com/office/officeart/2005/8/layout/hProcess10#2"/>
    <dgm:cxn modelId="{54C504C2-6922-4C26-95B7-6CF4059E7BB9}" srcId="{583C3193-59BB-4186-93CF-7D9089FACD03}" destId="{A10AD424-2FBD-47EC-B291-B16C4E1526B7}" srcOrd="0" destOrd="0" parTransId="{00872316-1280-4770-8B6B-820F6D1CC46A}" sibTransId="{CDF28CCA-7751-4B6F-BFD8-1D1B106DE864}"/>
    <dgm:cxn modelId="{05594ABF-1EAE-4430-8FAA-A746375195B6}" srcId="{188463F5-8FB8-44B8-B401-889C921DDC6C}" destId="{93F9832F-C79F-4263-A8F8-21B75D1B1D64}" srcOrd="0" destOrd="0" parTransId="{CDC22382-9D13-49B5-8765-DC718C3ADFE9}" sibTransId="{35696D68-EC66-453D-BAD4-788BB393D49F}"/>
    <dgm:cxn modelId="{627880FD-B4E8-4B22-9D3C-97B4834B6A1E}" srcId="{188463F5-8FB8-44B8-B401-889C921DDC6C}" destId="{3D23FE7D-6032-4E95-92B3-F460FEBB1257}" srcOrd="1" destOrd="0" parTransId="{AB77FD88-6A8A-4FA4-A920-BF057413D1E7}" sibTransId="{209F20C1-42BF-4C04-A002-69680741F6B3}"/>
    <dgm:cxn modelId="{ACE1D13B-4EEA-E94B-BFF3-80808CD3C6B4}" type="presOf" srcId="{CDF28CCA-7751-4B6F-BFD8-1D1B106DE864}" destId="{54AABC18-2CA5-4B50-82AF-80C8784B2851}" srcOrd="1" destOrd="0" presId="urn:microsoft.com/office/officeart/2005/8/layout/hProcess10#2"/>
    <dgm:cxn modelId="{1F64257F-3668-9642-AA48-3ABBCC448B08}" type="presOf" srcId="{93F9832F-C79F-4263-A8F8-21B75D1B1D64}" destId="{7E82FE35-D431-4924-8D23-44D5D78633E1}" srcOrd="0" destOrd="1" presId="urn:microsoft.com/office/officeart/2005/8/layout/hProcess10#2"/>
    <dgm:cxn modelId="{B65C0A2D-7109-D84E-B4B0-9507C592B35E}" type="presOf" srcId="{583C3193-59BB-4186-93CF-7D9089FACD03}" destId="{A6A61190-4301-466A-82A0-3A360555A1C9}" srcOrd="0" destOrd="0" presId="urn:microsoft.com/office/officeart/2005/8/layout/hProcess10#2"/>
    <dgm:cxn modelId="{4BCDA1C8-AC50-4D4D-8004-73863F9B4A95}" type="presOf" srcId="{CDF28CCA-7751-4B6F-BFD8-1D1B106DE864}" destId="{8415DCCB-7EDC-4FC1-BC3D-F2CEBA92D6B7}" srcOrd="0" destOrd="0" presId="urn:microsoft.com/office/officeart/2005/8/layout/hProcess10#2"/>
    <dgm:cxn modelId="{6FF55D26-C32E-1945-9035-4B6AD9100F03}" type="presOf" srcId="{188463F5-8FB8-44B8-B401-889C921DDC6C}" destId="{7E82FE35-D431-4924-8D23-44D5D78633E1}" srcOrd="0" destOrd="0" presId="urn:microsoft.com/office/officeart/2005/8/layout/hProcess10#2"/>
    <dgm:cxn modelId="{0FF4B9BB-2E89-9F4D-8E41-D6506756F3D9}" type="presParOf" srcId="{A6A61190-4301-466A-82A0-3A360555A1C9}" destId="{5B9A574E-703B-4B9F-8B80-CD1A0E31D6AE}" srcOrd="0" destOrd="0" presId="urn:microsoft.com/office/officeart/2005/8/layout/hProcess10#2"/>
    <dgm:cxn modelId="{2F61B3FB-1211-DF40-AA10-3537F22591EB}" type="presParOf" srcId="{5B9A574E-703B-4B9F-8B80-CD1A0E31D6AE}" destId="{2C890DF4-F6B7-4EC4-8A8B-CC206011AD80}" srcOrd="0" destOrd="0" presId="urn:microsoft.com/office/officeart/2005/8/layout/hProcess10#2"/>
    <dgm:cxn modelId="{766D08DB-E608-BF4D-A5EA-75B9857BE6CC}" type="presParOf" srcId="{5B9A574E-703B-4B9F-8B80-CD1A0E31D6AE}" destId="{89AB1622-4FA9-49EC-8A58-D5E5A115F2D3}" srcOrd="1" destOrd="0" presId="urn:microsoft.com/office/officeart/2005/8/layout/hProcess10#2"/>
    <dgm:cxn modelId="{9E014ABC-17BC-C348-98F3-11CA4A76B3ED}" type="presParOf" srcId="{A6A61190-4301-466A-82A0-3A360555A1C9}" destId="{8415DCCB-7EDC-4FC1-BC3D-F2CEBA92D6B7}" srcOrd="1" destOrd="0" presId="urn:microsoft.com/office/officeart/2005/8/layout/hProcess10#2"/>
    <dgm:cxn modelId="{09007B3E-28BF-6648-9798-E9E51A6D5B2E}" type="presParOf" srcId="{8415DCCB-7EDC-4FC1-BC3D-F2CEBA92D6B7}" destId="{54AABC18-2CA5-4B50-82AF-80C8784B2851}" srcOrd="0" destOrd="0" presId="urn:microsoft.com/office/officeart/2005/8/layout/hProcess10#2"/>
    <dgm:cxn modelId="{8A82F954-956C-1B40-855B-54398E54EB91}" type="presParOf" srcId="{A6A61190-4301-466A-82A0-3A360555A1C9}" destId="{8E604C04-7D5D-49FC-A8BB-56B8DB9B2099}" srcOrd="2" destOrd="0" presId="urn:microsoft.com/office/officeart/2005/8/layout/hProcess10#2"/>
    <dgm:cxn modelId="{F5945F37-C042-164A-9435-3390BA5FF947}" type="presParOf" srcId="{8E604C04-7D5D-49FC-A8BB-56B8DB9B2099}" destId="{DF94E369-AB62-4FAA-8213-4052AAB63AAF}" srcOrd="0" destOrd="0" presId="urn:microsoft.com/office/officeart/2005/8/layout/hProcess10#2"/>
    <dgm:cxn modelId="{82B88778-42D1-B74B-8EF5-956A64687000}" type="presParOf" srcId="{8E604C04-7D5D-49FC-A8BB-56B8DB9B2099}" destId="{7E82FE35-D431-4924-8D23-44D5D78633E1}" srcOrd="1" destOrd="0" presId="urn:microsoft.com/office/officeart/2005/8/layout/hProcess10#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890DF4-F6B7-4EC4-8A8B-CC206011AD80}">
      <dsp:nvSpPr>
        <dsp:cNvPr id="0" name=""/>
        <dsp:cNvSpPr/>
      </dsp:nvSpPr>
      <dsp:spPr>
        <a:xfrm>
          <a:off x="2523" y="236013"/>
          <a:ext cx="2244982" cy="22449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dgm="http://schemas.openxmlformats.org/drawingml/2006/diagram" xmlns:a="http://schemas.openxmlformats.org/drawingml/2006/main" xmlns:r="http://schemas.openxmlformats.org/officeDocument/2006/relationships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B1622-4FA9-49EC-8A58-D5E5A115F2D3}">
      <dsp:nvSpPr>
        <dsp:cNvPr id="0" name=""/>
        <dsp:cNvSpPr/>
      </dsp:nvSpPr>
      <dsp:spPr>
        <a:xfrm>
          <a:off x="367986" y="1583003"/>
          <a:ext cx="2244982" cy="224498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>
              <a:solidFill>
                <a:schemeClr val="accent3">
                  <a:lumMod val="50000"/>
                </a:schemeClr>
              </a:solidFill>
            </a:rPr>
            <a:t>Mundo</a:t>
          </a:r>
          <a:endParaRPr lang="pt-BR" sz="2700" kern="1200" dirty="0">
            <a:solidFill>
              <a:schemeClr val="accent3">
                <a:lumMod val="5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>
              <a:solidFill>
                <a:schemeClr val="accent3">
                  <a:lumMod val="50000"/>
                </a:schemeClr>
              </a:solidFill>
            </a:rPr>
            <a:t>Ambulatorial: U$472</a:t>
          </a:r>
          <a:endParaRPr lang="pt-BR" sz="2100" kern="1200" dirty="0">
            <a:solidFill>
              <a:schemeClr val="accent3">
                <a:lumMod val="5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>
              <a:solidFill>
                <a:schemeClr val="accent3">
                  <a:lumMod val="50000"/>
                </a:schemeClr>
              </a:solidFill>
            </a:rPr>
            <a:t>Hospitalização: U$1.227</a:t>
          </a:r>
          <a:endParaRPr lang="pt-BR" sz="21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67986" y="1583003"/>
        <a:ext cx="2244982" cy="2244982"/>
      </dsp:txXfrm>
    </dsp:sp>
    <dsp:sp modelId="{8415DCCB-7EDC-4FC1-BC3D-F2CEBA92D6B7}">
      <dsp:nvSpPr>
        <dsp:cNvPr id="0" name=""/>
        <dsp:cNvSpPr/>
      </dsp:nvSpPr>
      <dsp:spPr>
        <a:xfrm>
          <a:off x="2679940" y="1088786"/>
          <a:ext cx="432433" cy="5394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/>
        </a:p>
      </dsp:txBody>
      <dsp:txXfrm>
        <a:off x="2679940" y="1088786"/>
        <a:ext cx="432433" cy="539438"/>
      </dsp:txXfrm>
    </dsp:sp>
    <dsp:sp modelId="{DF94E369-AB62-4FAA-8213-4052AAB63AAF}">
      <dsp:nvSpPr>
        <dsp:cNvPr id="0" name=""/>
        <dsp:cNvSpPr/>
      </dsp:nvSpPr>
      <dsp:spPr>
        <a:xfrm>
          <a:off x="3483030" y="236013"/>
          <a:ext cx="2244982" cy="22449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dgm="http://schemas.openxmlformats.org/drawingml/2006/diagram" xmlns:a="http://schemas.openxmlformats.org/drawingml/2006/main" xmlns:r="http://schemas.openxmlformats.org/officeDocument/2006/relationships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2FE35-D431-4924-8D23-44D5D78633E1}">
      <dsp:nvSpPr>
        <dsp:cNvPr id="0" name=""/>
        <dsp:cNvSpPr/>
      </dsp:nvSpPr>
      <dsp:spPr>
        <a:xfrm>
          <a:off x="3848493" y="1583003"/>
          <a:ext cx="2244982" cy="224498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>
              <a:solidFill>
                <a:schemeClr val="accent3">
                  <a:lumMod val="50000"/>
                </a:schemeClr>
              </a:solidFill>
            </a:rPr>
            <a:t>Brasil</a:t>
          </a:r>
          <a:endParaRPr lang="pt-BR" sz="2700" kern="1200" dirty="0">
            <a:solidFill>
              <a:schemeClr val="accent3">
                <a:lumMod val="5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>
              <a:solidFill>
                <a:schemeClr val="accent3">
                  <a:lumMod val="50000"/>
                </a:schemeClr>
              </a:solidFill>
            </a:rPr>
            <a:t>Ambulatorial: U$317</a:t>
          </a:r>
          <a:endParaRPr lang="pt-BR" sz="2100" kern="1200" dirty="0">
            <a:solidFill>
              <a:schemeClr val="accent3">
                <a:lumMod val="5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>
              <a:solidFill>
                <a:schemeClr val="accent3">
                  <a:lumMod val="50000"/>
                </a:schemeClr>
              </a:solidFill>
            </a:rPr>
            <a:t>Hospitalização: U$889</a:t>
          </a:r>
          <a:endParaRPr lang="pt-BR" sz="21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848493" y="1583003"/>
        <a:ext cx="2244982" cy="2244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8/9/17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8/9/17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8/9/17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8/9/17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8/9/17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8/9/17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8/9/17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8/9/17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8/9/17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8/9/17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8/9/17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8/9/17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jpeg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mailto:Vigilanciaambiental.df@gmail.com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209800"/>
            <a:ext cx="8229600" cy="2828940"/>
          </a:xfrm>
        </p:spPr>
        <p:txBody>
          <a:bodyPr>
            <a:normAutofit/>
          </a:bodyPr>
          <a:lstStyle/>
          <a:p>
            <a:r>
              <a:rPr lang="pt-BR" sz="4800" dirty="0" smtClean="0"/>
              <a:t>Vigilância Ambiental em Saúde</a:t>
            </a:r>
            <a:r>
              <a:rPr lang="pt-BR" sz="6600" dirty="0" smtClean="0"/>
              <a:t/>
            </a:r>
            <a:br>
              <a:rPr lang="pt-BR" sz="6600" dirty="0" smtClean="0"/>
            </a:br>
            <a:r>
              <a:rPr lang="pt-BR" sz="1200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400" dirty="0" smtClean="0"/>
              <a:t>Monitoramento da Qualidade da Água frente à Crise Hídrica</a:t>
            </a:r>
            <a:endParaRPr lang="pt-BR" sz="2400" dirty="0"/>
          </a:p>
        </p:txBody>
      </p:sp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5940623"/>
            <a:ext cx="1859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CRH/DF – Agosto/2017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8596" y="1066800"/>
            <a:ext cx="8229600" cy="135732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Análise dos dados enviados pela CAESB - Rurais </a:t>
            </a:r>
            <a:br>
              <a:rPr lang="pt-BR" sz="3200" dirty="0" smtClean="0"/>
            </a:br>
            <a:r>
              <a:rPr lang="pt-BR" sz="2400" dirty="0" smtClean="0"/>
              <a:t>(JANEIRO - JUNHO)</a:t>
            </a:r>
            <a:endParaRPr lang="pt-BR" sz="2400" dirty="0"/>
          </a:p>
        </p:txBody>
      </p:sp>
      <p:pic>
        <p:nvPicPr>
          <p:cNvPr id="10" name="Imagem 9" descr="REDE RURAL-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209800"/>
            <a:ext cx="8203466" cy="388349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596336" y="5949280"/>
            <a:ext cx="12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Fonte: Relatório CAESB</a:t>
            </a:r>
            <a:endParaRPr lang="pt-BR" sz="9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139952" y="479715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IFQ ideal = 100 %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23528" y="2667000"/>
            <a:ext cx="8229600" cy="1357322"/>
          </a:xfrm>
        </p:spPr>
        <p:txBody>
          <a:bodyPr>
            <a:normAutofit/>
          </a:bodyPr>
          <a:lstStyle/>
          <a:p>
            <a:r>
              <a:rPr lang="pt-BR" b="1" dirty="0" smtClean="0"/>
              <a:t>Monitoramento de </a:t>
            </a:r>
            <a:r>
              <a:rPr lang="pt-BR" b="1" i="1" dirty="0" err="1" smtClean="0"/>
              <a:t>Vibrio</a:t>
            </a:r>
            <a:r>
              <a:rPr lang="pt-BR" b="1" i="1" dirty="0" smtClean="0"/>
              <a:t> </a:t>
            </a:r>
            <a:r>
              <a:rPr lang="pt-BR" b="1" i="1" dirty="0" err="1" smtClean="0"/>
              <a:t>cholerae</a:t>
            </a:r>
            <a:r>
              <a:rPr lang="pt-BR" b="1" i="1" dirty="0" smtClean="0"/>
              <a:t>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35732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Achados de </a:t>
            </a:r>
            <a:r>
              <a:rPr lang="pt-BR" sz="3200" i="1" dirty="0" err="1" smtClean="0"/>
              <a:t>Vibrio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cholerae</a:t>
            </a:r>
            <a:r>
              <a:rPr lang="pt-BR" sz="3200" i="1" dirty="0" smtClean="0"/>
              <a:t> </a:t>
            </a:r>
            <a:r>
              <a:rPr lang="pt-BR" sz="3200" dirty="0" smtClean="0"/>
              <a:t>em amostras coletadas pela </a:t>
            </a:r>
            <a:r>
              <a:rPr lang="pt-BR" sz="3200" dirty="0" err="1" smtClean="0"/>
              <a:t>Dival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42976" y="3571876"/>
            <a:ext cx="150019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800" dirty="0" smtClean="0"/>
              <a:t>2014</a:t>
            </a:r>
            <a:endParaRPr lang="pt-BR" sz="4800" dirty="0"/>
          </a:p>
        </p:txBody>
      </p:sp>
      <p:sp>
        <p:nvSpPr>
          <p:cNvPr id="11" name="Seta para a direita 10"/>
          <p:cNvSpPr/>
          <p:nvPr/>
        </p:nvSpPr>
        <p:spPr>
          <a:xfrm>
            <a:off x="3428992" y="3643314"/>
            <a:ext cx="1428760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357818" y="3643314"/>
            <a:ext cx="292895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Todas negativas para presença da bactéria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35732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Achados de </a:t>
            </a:r>
            <a:r>
              <a:rPr lang="pt-BR" sz="3200" i="1" dirty="0" err="1" smtClean="0"/>
              <a:t>Vibrio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cholerae</a:t>
            </a:r>
            <a:r>
              <a:rPr lang="pt-BR" sz="3200" i="1" dirty="0" smtClean="0"/>
              <a:t> </a:t>
            </a:r>
            <a:r>
              <a:rPr lang="pt-BR" sz="3200" dirty="0" smtClean="0"/>
              <a:t>em amostras coletadas pela </a:t>
            </a:r>
            <a:r>
              <a:rPr lang="pt-BR" sz="3200" dirty="0" err="1" smtClean="0"/>
              <a:t>Dival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71472" y="3714752"/>
            <a:ext cx="150019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800" dirty="0" smtClean="0"/>
              <a:t>2015</a:t>
            </a:r>
            <a:endParaRPr lang="pt-BR" sz="4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071802" y="3714752"/>
            <a:ext cx="142876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ETE Norte</a:t>
            </a:r>
            <a:endParaRPr lang="pt-BR" sz="16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071934" y="4286256"/>
            <a:ext cx="1071570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junho</a:t>
            </a:r>
            <a:endParaRPr lang="pt-BR" sz="2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286380" y="3429000"/>
            <a:ext cx="1357322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1 amostra sorogrupo O1 sorotipo </a:t>
            </a:r>
            <a:r>
              <a:rPr lang="pt-BR" sz="1600" dirty="0" err="1" smtClean="0"/>
              <a:t>Ogawa</a:t>
            </a:r>
            <a:endParaRPr lang="pt-BR" sz="1600" dirty="0"/>
          </a:p>
        </p:txBody>
      </p:sp>
      <p:sp>
        <p:nvSpPr>
          <p:cNvPr id="19" name="Chave esquerda 18"/>
          <p:cNvSpPr/>
          <p:nvPr/>
        </p:nvSpPr>
        <p:spPr>
          <a:xfrm>
            <a:off x="2500298" y="3286124"/>
            <a:ext cx="571504" cy="16287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de seta reta 20"/>
          <p:cNvCxnSpPr/>
          <p:nvPr/>
        </p:nvCxnSpPr>
        <p:spPr>
          <a:xfrm>
            <a:off x="4714876" y="385762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/>
          <p:cNvSpPr/>
          <p:nvPr/>
        </p:nvSpPr>
        <p:spPr>
          <a:xfrm>
            <a:off x="6732240" y="5085184"/>
            <a:ext cx="1584176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00034" y="114300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Achados de </a:t>
            </a:r>
            <a:r>
              <a:rPr lang="pt-BR" sz="3200" i="1" dirty="0" err="1" smtClean="0"/>
              <a:t>Vibrio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cholerae</a:t>
            </a:r>
            <a:r>
              <a:rPr lang="pt-BR" sz="3200" dirty="0" smtClean="0"/>
              <a:t>* em relação à quantidade de amostras coletadas em 2016</a:t>
            </a:r>
            <a:endParaRPr lang="pt-BR" sz="3200" dirty="0"/>
          </a:p>
        </p:txBody>
      </p:sp>
      <p:graphicFrame>
        <p:nvGraphicFramePr>
          <p:cNvPr id="10" name="Gráfico 9"/>
          <p:cNvGraphicFramePr/>
          <p:nvPr/>
        </p:nvGraphicFramePr>
        <p:xfrm>
          <a:off x="1028700" y="2209800"/>
          <a:ext cx="7086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804248" y="5143512"/>
            <a:ext cx="1553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C00000"/>
                </a:solidFill>
              </a:rPr>
              <a:t>*Sorogrupo não O1</a:t>
            </a:r>
            <a:endParaRPr lang="pt-BR" sz="1200" b="1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3400" y="5943600"/>
            <a:ext cx="1285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Fonte: GVAFNB/DIVAL</a:t>
            </a:r>
            <a:endParaRPr lang="pt-BR" sz="900" dirty="0"/>
          </a:p>
        </p:txBody>
      </p:sp>
      <p:cxnSp>
        <p:nvCxnSpPr>
          <p:cNvPr id="14" name="Conector de seta reta 13"/>
          <p:cNvCxnSpPr/>
          <p:nvPr/>
        </p:nvCxnSpPr>
        <p:spPr>
          <a:xfrm rot="10800000" flipV="1">
            <a:off x="8358214" y="4857760"/>
            <a:ext cx="500066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804248" y="2492896"/>
            <a:ext cx="1944216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Em 2016, foram coletadas 189 amostras, e encontradas 48 positivas para </a:t>
            </a:r>
            <a:r>
              <a:rPr lang="pt-BR" sz="1400" dirty="0" err="1" smtClean="0"/>
              <a:t>Vibrio</a:t>
            </a:r>
            <a:r>
              <a:rPr lang="pt-BR" sz="1400" dirty="0" smtClean="0"/>
              <a:t> </a:t>
            </a:r>
            <a:r>
              <a:rPr lang="pt-BR" sz="1400" dirty="0" err="1" smtClean="0"/>
              <a:t>Cholerae</a:t>
            </a:r>
            <a:r>
              <a:rPr lang="pt-BR" sz="1400" dirty="0" smtClean="0"/>
              <a:t> não O1.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Monitoramento do </a:t>
            </a:r>
            <a:r>
              <a:rPr lang="pt-BR" sz="3200" i="1" dirty="0" err="1" smtClean="0"/>
              <a:t>Vibrio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cholerae</a:t>
            </a:r>
            <a:r>
              <a:rPr lang="pt-BR" sz="3200" dirty="0" smtClean="0"/>
              <a:t> - 2017</a:t>
            </a:r>
            <a:endParaRPr lang="pt-BR" sz="3200" dirty="0"/>
          </a:p>
        </p:txBody>
      </p:sp>
      <p:graphicFrame>
        <p:nvGraphicFramePr>
          <p:cNvPr id="11" name="Espaço Reservado para Conteúdo 3"/>
          <p:cNvGraphicFramePr>
            <a:graphicFrameLocks/>
          </p:cNvGraphicFramePr>
          <p:nvPr/>
        </p:nvGraphicFramePr>
        <p:xfrm>
          <a:off x="428596" y="2714620"/>
          <a:ext cx="3643338" cy="3000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445088"/>
                <a:gridCol w="3198250"/>
              </a:tblGrid>
              <a:tr h="3750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r>
                        <a:rPr lang="pt-BR" baseline="0" dirty="0" smtClean="0"/>
                        <a:t> fixos semanais</a:t>
                      </a:r>
                      <a:endParaRPr lang="pt-BR" dirty="0"/>
                    </a:p>
                  </a:txBody>
                  <a:tcPr/>
                </a:tc>
              </a:tr>
              <a:tr h="375050"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ETE Samambaia</a:t>
                      </a:r>
                    </a:p>
                  </a:txBody>
                  <a:tcPr/>
                </a:tc>
              </a:tr>
              <a:tr h="375050"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ETE Melchior</a:t>
                      </a:r>
                      <a:endParaRPr lang="pt-BR" b="0" dirty="0"/>
                    </a:p>
                  </a:txBody>
                  <a:tcPr/>
                </a:tc>
              </a:tr>
              <a:tr h="375050"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ETE </a:t>
                      </a:r>
                      <a:r>
                        <a:rPr lang="pt-BR" dirty="0" err="1" smtClean="0"/>
                        <a:t>Brazlândia</a:t>
                      </a:r>
                      <a:endParaRPr lang="pt-BR" dirty="0"/>
                    </a:p>
                  </a:txBody>
                  <a:tcPr/>
                </a:tc>
              </a:tr>
              <a:tr h="375050">
                <a:tc>
                  <a:txBody>
                    <a:bodyPr/>
                    <a:lstStyle/>
                    <a:p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ETE SUL</a:t>
                      </a:r>
                      <a:endParaRPr lang="pt-BR" dirty="0"/>
                    </a:p>
                  </a:txBody>
                  <a:tcPr/>
                </a:tc>
              </a:tr>
              <a:tr h="375050">
                <a:tc>
                  <a:txBody>
                    <a:bodyPr/>
                    <a:lstStyle/>
                    <a:p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ETE Norte</a:t>
                      </a:r>
                      <a:endParaRPr lang="pt-BR" dirty="0"/>
                    </a:p>
                  </a:txBody>
                  <a:tcPr/>
                </a:tc>
              </a:tr>
              <a:tr h="375050">
                <a:tc>
                  <a:txBody>
                    <a:bodyPr/>
                    <a:lstStyle/>
                    <a:p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Ponte Aeroporto</a:t>
                      </a:r>
                      <a:endParaRPr lang="pt-BR" dirty="0"/>
                    </a:p>
                  </a:txBody>
                  <a:tcPr/>
                </a:tc>
              </a:tr>
              <a:tr h="375050">
                <a:tc>
                  <a:txBody>
                    <a:bodyPr/>
                    <a:lstStyle/>
                    <a:p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Ponte do </a:t>
                      </a:r>
                      <a:r>
                        <a:rPr lang="pt-BR" dirty="0" err="1" smtClean="0"/>
                        <a:t>Braguetto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Diagrama 11"/>
          <p:cNvGraphicFramePr/>
          <p:nvPr/>
        </p:nvGraphicFramePr>
        <p:xfrm>
          <a:off x="4786314" y="3000372"/>
          <a:ext cx="3048000" cy="238919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42844" y="3143248"/>
            <a:ext cx="3429024" cy="85725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Cronograma</a:t>
            </a:r>
            <a:br>
              <a:rPr lang="pt-BR" dirty="0" smtClean="0"/>
            </a:br>
            <a:r>
              <a:rPr lang="pt-BR" dirty="0" smtClean="0"/>
              <a:t>2017</a:t>
            </a:r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428992" y="1285860"/>
          <a:ext cx="3714776" cy="4867933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512383"/>
                <a:gridCol w="1644749"/>
                <a:gridCol w="1557644"/>
              </a:tblGrid>
              <a:tr h="21164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/>
                        <a:t>Programa do Cólera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 dirty="0"/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Disposição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Coleta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05/07/2017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10/07/2017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12/07/2017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17/07/2017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19/07/2017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24/07/2017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26/07/2017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31/07/2017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02/08/2017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07/08/2017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09/08/2017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14/08/2017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16/08/2017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21/08/2017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23/08/2017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28/08/2017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30/08/2017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04/09/2017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06/09/2017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11/09/2017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13/09/2017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18/09/2017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20/09/2017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25/09/2017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13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27/09/2017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02/10/2017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04/10/2017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09/10/2017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11/10/2017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16/10/2017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18/10/2017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23/10/2017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25/10/2017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30/10/2017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01/11/2017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06/11/2017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08/11/2017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13/11/2017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22/11/2017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20/11/2017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01568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/>
                        <a:t>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29/11/2017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04/12/2017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  <a:tr h="21164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/>
                        <a:t>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/>
                        <a:t>06/12/2017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/>
                        <a:t>11/12/2017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32" marR="8432" marT="8432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23528" y="2667000"/>
            <a:ext cx="8229600" cy="1357322"/>
          </a:xfrm>
        </p:spPr>
        <p:txBody>
          <a:bodyPr>
            <a:normAutofit/>
          </a:bodyPr>
          <a:lstStyle/>
          <a:p>
            <a:r>
              <a:rPr lang="pt-BR" b="1" dirty="0" smtClean="0"/>
              <a:t>Monitoramento de </a:t>
            </a:r>
            <a:r>
              <a:rPr lang="pt-BR" b="1" i="1" dirty="0" err="1" smtClean="0"/>
              <a:t>Cianotoxinas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21444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Pontos fixos de captação nas principais bacias do DF, para pesquisa de </a:t>
            </a:r>
            <a:r>
              <a:rPr lang="pt-BR" sz="2800" dirty="0" err="1" smtClean="0"/>
              <a:t>cianotoxinas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457200" y="2928935"/>
            <a:ext cx="8229600" cy="22860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Espaço Reservado para Conteúdo 5" descr="mapad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2285992"/>
            <a:ext cx="6110039" cy="3840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714512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Coletadas amostras, semanalmente, realizando o Mapa de coleta da estação seca (1º ciclo) e da estação chuvosa (2º ciclo) em 2017 . 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8596" y="414338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Foi pactuado junto ao </a:t>
            </a:r>
            <a:r>
              <a:rPr lang="pt-BR" sz="2400" b="1" dirty="0" err="1" smtClean="0"/>
              <a:t>Lacen</a:t>
            </a:r>
            <a:r>
              <a:rPr lang="pt-BR" sz="2400" dirty="0" smtClean="0"/>
              <a:t> o cronograma de coleta. Este ano, a coleta de amostra para </a:t>
            </a:r>
            <a:r>
              <a:rPr lang="pt-BR" sz="2400" dirty="0" err="1" smtClean="0"/>
              <a:t>Cianobactéria</a:t>
            </a:r>
            <a:r>
              <a:rPr lang="pt-BR" sz="2400" dirty="0" smtClean="0"/>
              <a:t> só pôde ser iniciada em julho. </a:t>
            </a:r>
          </a:p>
          <a:p>
            <a:pPr algn="just"/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(exemplo no </a:t>
            </a:r>
            <a:r>
              <a:rPr lang="pt-B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próx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Slide)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000100" y="3786190"/>
            <a:ext cx="6643734" cy="158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4375958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  <a:t>A água distribuída pela CAESB, para consumo humano, é monitorada nas 31 regiões administrativas do DF, em consonância à Portaria 2.914/2011 do Ministério da Saúde. </a:t>
            </a:r>
            <a:endParaRPr lang="pt-BR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ítulo 8"/>
          <p:cNvSpPr txBox="1">
            <a:spLocks/>
          </p:cNvSpPr>
          <p:nvPr/>
        </p:nvSpPr>
        <p:spPr>
          <a:xfrm>
            <a:off x="428596" y="1285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de Monitoramento de Água para Consumo Humano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491880" y="537321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Como??</a:t>
            </a:r>
            <a:endParaRPr lang="pt-B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Seta para baixo 14"/>
          <p:cNvSpPr/>
          <p:nvPr/>
        </p:nvSpPr>
        <p:spPr>
          <a:xfrm>
            <a:off x="3923928" y="5013176"/>
            <a:ext cx="576064" cy="2880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" name="Espaço Reservado para Conteúdo 7" descr="C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214422"/>
            <a:ext cx="8286808" cy="4967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/>
          <a:lstStyle/>
          <a:p>
            <a:r>
              <a:rPr lang="pt-BR" dirty="0" smtClean="0"/>
              <a:t>Monitoramento Integrado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785918" y="2714620"/>
            <a:ext cx="5286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6600"/>
                </a:solidFill>
              </a:rPr>
              <a:t>LACEN</a:t>
            </a:r>
          </a:p>
          <a:p>
            <a:r>
              <a:rPr lang="pt-BR" sz="3600" dirty="0" smtClean="0">
                <a:solidFill>
                  <a:srgbClr val="006600"/>
                </a:solidFill>
              </a:rPr>
              <a:t>DIVEP</a:t>
            </a:r>
          </a:p>
          <a:p>
            <a:r>
              <a:rPr lang="pt-BR" sz="3600" dirty="0" smtClean="0">
                <a:solidFill>
                  <a:srgbClr val="006600"/>
                </a:solidFill>
              </a:rPr>
              <a:t>DIVISA</a:t>
            </a:r>
          </a:p>
          <a:p>
            <a:r>
              <a:rPr lang="pt-BR" sz="3600" dirty="0" smtClean="0">
                <a:solidFill>
                  <a:srgbClr val="006600"/>
                </a:solidFill>
              </a:rPr>
              <a:t>ADASA</a:t>
            </a:r>
          </a:p>
          <a:p>
            <a:r>
              <a:rPr lang="pt-BR" sz="3600" dirty="0" smtClean="0">
                <a:solidFill>
                  <a:srgbClr val="006600"/>
                </a:solidFill>
              </a:rPr>
              <a:t>CAESB</a:t>
            </a:r>
          </a:p>
          <a:p>
            <a:endParaRPr lang="pt-BR" sz="3600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1214414" y="3071810"/>
            <a:ext cx="57150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1214414" y="3571876"/>
            <a:ext cx="57150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1214414" y="4143380"/>
            <a:ext cx="57150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1214414" y="4714884"/>
            <a:ext cx="57150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1214414" y="5286388"/>
            <a:ext cx="57150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4" name="Imagem 23" descr="cris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2500306"/>
            <a:ext cx="3714776" cy="297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8596" y="137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Programa Distrital de Controle da Dengue</a:t>
            </a:r>
            <a:br>
              <a:rPr lang="pt-BR" sz="3600" b="1" dirty="0" smtClean="0"/>
            </a:br>
            <a:r>
              <a:rPr lang="pt-BR" sz="3600" b="1" dirty="0" smtClean="0"/>
              <a:t>X</a:t>
            </a:r>
            <a:br>
              <a:rPr lang="pt-BR" sz="3600" b="1" dirty="0" smtClean="0"/>
            </a:br>
            <a:r>
              <a:rPr lang="pt-BR" sz="3600" b="1" dirty="0" smtClean="0"/>
              <a:t>Crise Hídrica</a:t>
            </a:r>
            <a:endParaRPr lang="pt-BR" sz="3600" b="1" dirty="0"/>
          </a:p>
        </p:txBody>
      </p:sp>
      <p:pic>
        <p:nvPicPr>
          <p:cNvPr id="15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507088">
            <a:off x="6172200" y="1981200"/>
            <a:ext cx="2438400" cy="1162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ítulo 8"/>
          <p:cNvSpPr txBox="1">
            <a:spLocks/>
          </p:cNvSpPr>
          <p:nvPr/>
        </p:nvSpPr>
        <p:spPr>
          <a:xfrm>
            <a:off x="-533400" y="2895600"/>
            <a:ext cx="4572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Ações Integradas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CaixaDeTexto 11"/>
          <p:cNvSpPr txBox="1"/>
          <p:nvPr/>
        </p:nvSpPr>
        <p:spPr>
          <a:xfrm>
            <a:off x="1404918" y="3624675"/>
            <a:ext cx="17954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6600"/>
                </a:solidFill>
              </a:rPr>
              <a:t>SES</a:t>
            </a:r>
          </a:p>
          <a:p>
            <a:r>
              <a:rPr lang="pt-BR" sz="3200" dirty="0" smtClean="0">
                <a:solidFill>
                  <a:srgbClr val="006600"/>
                </a:solidFill>
              </a:rPr>
              <a:t>SEED</a:t>
            </a:r>
          </a:p>
          <a:p>
            <a:r>
              <a:rPr lang="pt-BR" sz="3200" dirty="0" smtClean="0">
                <a:solidFill>
                  <a:srgbClr val="006600"/>
                </a:solidFill>
              </a:rPr>
              <a:t>CAESB</a:t>
            </a:r>
          </a:p>
          <a:p>
            <a:endParaRPr lang="pt-BR" sz="3200" dirty="0"/>
          </a:p>
        </p:txBody>
      </p:sp>
      <p:cxnSp>
        <p:nvCxnSpPr>
          <p:cNvPr id="18" name="Conector de seta reta 13"/>
          <p:cNvCxnSpPr/>
          <p:nvPr/>
        </p:nvCxnSpPr>
        <p:spPr>
          <a:xfrm>
            <a:off x="833414" y="3916266"/>
            <a:ext cx="57150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Conector de seta reta 19"/>
          <p:cNvCxnSpPr/>
          <p:nvPr/>
        </p:nvCxnSpPr>
        <p:spPr>
          <a:xfrm>
            <a:off x="833414" y="4416332"/>
            <a:ext cx="57150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Conector de seta reta 20"/>
          <p:cNvCxnSpPr/>
          <p:nvPr/>
        </p:nvCxnSpPr>
        <p:spPr>
          <a:xfrm>
            <a:off x="833414" y="4987836"/>
            <a:ext cx="57150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3" name="Imagem 1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c="http://schemas.openxmlformats.org/markup-compatibility/2006" xmlns:wpc="http://schemas.microsoft.com/office/word/2010/wordprocessingCanvas" xmlns="" xmlns:p="http://schemas.openxmlformats.org/presentationml/2006/main" xmlns:mv="urn:schemas-microsoft-com:mac:vml" val="0"/>
              </a:ext>
            </a:extLst>
          </a:blip>
          <a:srcRect l="13043" t="12776" r="15154" b="21918"/>
          <a:stretch/>
        </p:blipFill>
        <p:spPr bwMode="auto">
          <a:xfrm>
            <a:off x="3352800" y="3581400"/>
            <a:ext cx="2667000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c="http://schemas.openxmlformats.org/markup-compatibility/2006" xmlns:wpc="http://schemas.microsoft.com/office/word/2010/wordprocessingCanvas" xmlns="" xmlns:p="http://schemas.openxmlformats.org/presentationml/2006/main" xmlns:mv="urn:schemas-microsoft-com:mac:vml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553200" y="38100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514 profissionais da Educação capacitados em maio/2017</a:t>
            </a:r>
            <a:endParaRPr lang="pt-BR" sz="2400" b="1" dirty="0"/>
          </a:p>
        </p:txBody>
      </p:sp>
      <p:sp>
        <p:nvSpPr>
          <p:cNvPr id="28" name="Chevron 27"/>
          <p:cNvSpPr/>
          <p:nvPr/>
        </p:nvSpPr>
        <p:spPr>
          <a:xfrm>
            <a:off x="2819400" y="4191000"/>
            <a:ext cx="304800" cy="4572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6172200" y="4191000"/>
            <a:ext cx="304800" cy="4572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8596" y="990600"/>
            <a:ext cx="8229600" cy="990600"/>
          </a:xfrm>
        </p:spPr>
        <p:txBody>
          <a:bodyPr/>
          <a:lstStyle/>
          <a:p>
            <a:r>
              <a:rPr lang="pt-BR" dirty="0" smtClean="0"/>
              <a:t>Impacto Econ</a:t>
            </a:r>
            <a:r>
              <a:rPr lang="pt-BR" dirty="0" smtClean="0"/>
              <a:t>ômico</a:t>
            </a:r>
            <a:endParaRPr lang="pt-BR" dirty="0"/>
          </a:p>
        </p:txBody>
      </p:sp>
      <p:pic>
        <p:nvPicPr>
          <p:cNvPr id="15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2118046">
            <a:off x="6675428" y="1503683"/>
            <a:ext cx="2667000" cy="1271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Espaço Reservado para Conteúdo 1"/>
          <p:cNvSpPr txBox="1">
            <a:spLocks/>
          </p:cNvSpPr>
          <p:nvPr/>
        </p:nvSpPr>
        <p:spPr>
          <a:xfrm>
            <a:off x="1" y="57150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 dos dados: Shepard, D. S. </a:t>
            </a:r>
            <a:r>
              <a:rPr kumimoji="0" lang="pt-B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Economic</a:t>
            </a: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</a:t>
            </a: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Dengue </a:t>
            </a:r>
            <a:r>
              <a:rPr kumimoji="0" lang="pt-B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Illness</a:t>
            </a: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pt-B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Americas</a:t>
            </a: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pt-B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</a:t>
            </a:r>
            <a:r>
              <a:rPr kumimoji="0" lang="pt-B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J. Trop. Med. </a:t>
            </a:r>
            <a:r>
              <a:rPr kumimoji="0" lang="pt-BR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Hyg</a:t>
            </a:r>
            <a:r>
              <a:rPr kumimoji="0" lang="pt-B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v. 84, n. 2, p. 200-207. 2011.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 Mapa do Mundo: http://www.silvitablanco.com.ar/world/scrap-3.htm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 Mapa do Brasil: </a:t>
            </a:r>
            <a:r>
              <a:rPr kumimoji="0" lang="pt-B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</a:t>
            </a: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://</a:t>
            </a:r>
            <a:r>
              <a:rPr kumimoji="0" lang="pt-B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commons</a:t>
            </a: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.wikimedia.org/</a:t>
            </a:r>
            <a:r>
              <a:rPr kumimoji="0" lang="pt-B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</a:t>
            </a:r>
            <a:r>
              <a:rPr kumimoji="0" lang="pt-B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/File:Brasil_mapa_colorido.png</a:t>
            </a:r>
          </a:p>
        </p:txBody>
      </p:sp>
      <p:sp>
        <p:nvSpPr>
          <p:cNvPr id="16" name="CaixaDeTexto 8"/>
          <p:cNvSpPr txBox="1"/>
          <p:nvPr/>
        </p:nvSpPr>
        <p:spPr>
          <a:xfrm>
            <a:off x="1066800" y="1905000"/>
            <a:ext cx="689895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O </a:t>
            </a:r>
            <a:r>
              <a:rPr lang="pt-BR" sz="2000" b="1" dirty="0" smtClean="0"/>
              <a:t>custo total da Dengue </a:t>
            </a:r>
            <a:r>
              <a:rPr lang="pt-BR" sz="2000" dirty="0" smtClean="0"/>
              <a:t>no Mundo, entre 2000 e 2007</a:t>
            </a:r>
            <a:r>
              <a:rPr lang="pt-BR" dirty="0" smtClean="0"/>
              <a:t>, foi de </a:t>
            </a:r>
          </a:p>
          <a:p>
            <a:pPr algn="ctr"/>
            <a:endParaRPr lang="pt-BR" sz="1200" dirty="0" smtClean="0"/>
          </a:p>
          <a:p>
            <a:pPr algn="ctr"/>
            <a:r>
              <a:rPr lang="pt-BR" sz="3000" dirty="0" smtClean="0"/>
              <a:t>U$2.1 bilhão</a:t>
            </a:r>
          </a:p>
          <a:p>
            <a:pPr algn="ctr"/>
            <a:endParaRPr lang="pt-BR" sz="1200" dirty="0" smtClean="0"/>
          </a:p>
          <a:p>
            <a:pPr algn="ctr"/>
            <a:r>
              <a:rPr lang="pt-BR" sz="2000" dirty="0"/>
              <a:t>o</a:t>
            </a:r>
            <a:r>
              <a:rPr lang="pt-BR" sz="2000" dirty="0" smtClean="0"/>
              <a:t> </a:t>
            </a:r>
            <a:r>
              <a:rPr lang="pt-BR" sz="2000" b="1" dirty="0" smtClean="0"/>
              <a:t>Brasil </a:t>
            </a:r>
            <a:r>
              <a:rPr lang="pt-BR" sz="2000" dirty="0" smtClean="0"/>
              <a:t>ficou responsável por</a:t>
            </a:r>
          </a:p>
          <a:p>
            <a:pPr algn="ctr"/>
            <a:r>
              <a:rPr lang="pt-BR" sz="2000" dirty="0" smtClean="0"/>
              <a:t> </a:t>
            </a:r>
          </a:p>
          <a:p>
            <a:pPr algn="ctr"/>
            <a:r>
              <a:rPr lang="pt-BR" sz="3000" dirty="0" smtClean="0"/>
              <a:t>40.9% </a:t>
            </a:r>
          </a:p>
          <a:p>
            <a:pPr algn="ctr"/>
            <a:endParaRPr lang="pt-BR" sz="1200" dirty="0" smtClean="0"/>
          </a:p>
          <a:p>
            <a:pPr algn="ctr"/>
            <a:r>
              <a:rPr lang="pt-BR" sz="2000" dirty="0" smtClean="0"/>
              <a:t>Correspondendo a </a:t>
            </a:r>
          </a:p>
          <a:p>
            <a:pPr algn="ctr"/>
            <a:endParaRPr lang="pt-BR" sz="1200" dirty="0" smtClean="0"/>
          </a:p>
          <a:p>
            <a:pPr algn="ctr"/>
            <a:r>
              <a:rPr lang="pt-BR" sz="3000" dirty="0" smtClean="0"/>
              <a:t>U$859,9 milhões</a:t>
            </a:r>
            <a:endParaRPr lang="pt-BR" sz="3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600200" y="1828800"/>
            <a:ext cx="6096000" cy="4064000"/>
            <a:chOff x="1658187" y="1828800"/>
            <a:chExt cx="6096000" cy="4064000"/>
          </a:xfrm>
        </p:grpSpPr>
        <p:graphicFrame>
          <p:nvGraphicFramePr>
            <p:cNvPr id="22" name="Diagrama 3"/>
            <p:cNvGraphicFramePr/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0828390"/>
                </p:ext>
              </p:extLst>
            </p:nvPr>
          </p:nvGraphicFramePr>
          <p:xfrm>
            <a:off x="1658187" y="1828800"/>
            <a:ext cx="6096000" cy="4064000"/>
          </p:xfrm>
          <a:graphic>
            <a:graphicData uri="http://schemas.openxmlformats.org/drawingml/2006/diagram">
              <a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2286000" y="1865936"/>
              <a:ext cx="4572000" cy="5724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pt-BR" b="1" dirty="0" smtClean="0">
                  <a:solidFill>
                    <a:schemeClr val="accent3">
                      <a:lumMod val="50000"/>
                    </a:schemeClr>
                  </a:solidFill>
                </a:rPr>
                <a:t>Valor médio por caso</a:t>
              </a:r>
            </a:p>
            <a:p>
              <a:pPr lvl="0">
                <a:spcBef>
                  <a:spcPct val="20000"/>
                </a:spcBef>
                <a:defRPr/>
              </a:pPr>
              <a:endParaRPr lang="pt-BR" sz="11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81200" y="2228433"/>
            <a:ext cx="556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Distrito Federal em 2017</a:t>
            </a:r>
          </a:p>
          <a:p>
            <a:endParaRPr lang="pt-BR" sz="2800" dirty="0" smtClean="0"/>
          </a:p>
          <a:p>
            <a:pPr indent="352425">
              <a:buFont typeface="Wingdings" charset="2"/>
              <a:buChar char="ü"/>
            </a:pPr>
            <a:r>
              <a:rPr lang="pt-BR" sz="2400" dirty="0" smtClean="0">
                <a:solidFill>
                  <a:srgbClr val="FF6600"/>
                </a:solidFill>
              </a:rPr>
              <a:t>Reduç</a:t>
            </a:r>
            <a:r>
              <a:rPr lang="pt-BR" sz="2400" dirty="0" smtClean="0">
                <a:solidFill>
                  <a:srgbClr val="FF6600"/>
                </a:solidFill>
              </a:rPr>
              <a:t>ão de 79,5%</a:t>
            </a:r>
          </a:p>
          <a:p>
            <a:pPr indent="352425">
              <a:buFont typeface="Wingdings" charset="2"/>
              <a:buChar char="ü"/>
            </a:pPr>
            <a:endParaRPr lang="pt-BR" sz="2400" dirty="0" smtClean="0"/>
          </a:p>
          <a:p>
            <a:pPr indent="352425">
              <a:buFont typeface="Wingdings" charset="2"/>
              <a:buChar char="ü"/>
            </a:pPr>
            <a:r>
              <a:rPr lang="pt-BR" sz="2400" dirty="0" smtClean="0"/>
              <a:t>Menos 13.686 casos</a:t>
            </a:r>
          </a:p>
          <a:p>
            <a:pPr indent="352425">
              <a:buFont typeface="Wingdings" charset="2"/>
              <a:buChar char="ü"/>
            </a:pPr>
            <a:endParaRPr lang="pt-BR" sz="2400" dirty="0" smtClean="0"/>
          </a:p>
          <a:p>
            <a:pPr indent="352425">
              <a:buFont typeface="Wingdings" charset="2"/>
              <a:buChar char="ü"/>
            </a:pPr>
            <a:r>
              <a:rPr lang="pt-BR" sz="2400" dirty="0" smtClean="0">
                <a:solidFill>
                  <a:srgbClr val="FF6600"/>
                </a:solidFill>
              </a:rPr>
              <a:t>Economia de R$ 14,4 milh</a:t>
            </a:r>
            <a:r>
              <a:rPr lang="pt-BR" sz="2400" dirty="0" smtClean="0">
                <a:solidFill>
                  <a:srgbClr val="FF6600"/>
                </a:solidFill>
              </a:rPr>
              <a:t>ões</a:t>
            </a:r>
            <a:endParaRPr lang="pt-BR" sz="24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4" grpId="0"/>
      <p:bldP spid="2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pt-BR" i="1" dirty="0" smtClean="0">
                <a:latin typeface="Apple Chancery"/>
                <a:cs typeface="Apple Chancery"/>
              </a:rPr>
              <a:t>Obrigado!</a:t>
            </a:r>
            <a:endParaRPr lang="pt-BR" i="1" dirty="0">
              <a:latin typeface="Apple Chancery"/>
              <a:cs typeface="Apple Chancer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4648200"/>
            <a:ext cx="4237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Diretoria de Vigilância Ambiental em Saúde</a:t>
            </a:r>
          </a:p>
          <a:p>
            <a:pPr algn="ctr"/>
            <a:r>
              <a:rPr lang="pt-BR" dirty="0" smtClean="0">
                <a:hlinkClick r:id="rId5"/>
              </a:rPr>
              <a:t>Vigilanciaambiental.df@gmail.com</a:t>
            </a:r>
            <a:endParaRPr lang="pt-BR" dirty="0" smtClean="0"/>
          </a:p>
          <a:p>
            <a:pPr algn="ctr"/>
            <a:r>
              <a:rPr lang="pt-BR" dirty="0" smtClean="0"/>
              <a:t>(61) 99157-0815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343400" y="2895600"/>
            <a:ext cx="4343400" cy="2304256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  <a:t>- Escolas rurais e urbanas;</a:t>
            </a:r>
            <a:b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  <a:t>- UBS;</a:t>
            </a:r>
            <a:b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  <a:t>- UPAS;</a:t>
            </a:r>
            <a:b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  <a:t>- Hospitais;</a:t>
            </a:r>
            <a:b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  <a:t>- Outras demandas.</a:t>
            </a:r>
            <a:endParaRPr lang="pt-BR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ítulo 8"/>
          <p:cNvSpPr txBox="1">
            <a:spLocks/>
          </p:cNvSpPr>
          <p:nvPr/>
        </p:nvSpPr>
        <p:spPr>
          <a:xfrm>
            <a:off x="428596" y="1285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de Monitoramento de Água para Consumo Humano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682424"/>
            <a:ext cx="2057400" cy="584776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15 NURVA</a:t>
            </a:r>
            <a:endParaRPr lang="pt-BR" sz="3200" b="1" dirty="0"/>
          </a:p>
        </p:txBody>
      </p:sp>
      <p:cxnSp>
        <p:nvCxnSpPr>
          <p:cNvPr id="18" name="Straight Arrow Connector 17"/>
          <p:cNvCxnSpPr>
            <a:stCxn id="15" idx="3"/>
          </p:cNvCxnSpPr>
          <p:nvPr/>
        </p:nvCxnSpPr>
        <p:spPr>
          <a:xfrm flipV="1">
            <a:off x="2819400" y="3276600"/>
            <a:ext cx="1524000" cy="698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</p:cNvCxnSpPr>
          <p:nvPr/>
        </p:nvCxnSpPr>
        <p:spPr>
          <a:xfrm flipV="1">
            <a:off x="2819400" y="3733800"/>
            <a:ext cx="1524000" cy="241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3"/>
            <a:endCxn id="9" idx="1"/>
          </p:cNvCxnSpPr>
          <p:nvPr/>
        </p:nvCxnSpPr>
        <p:spPr>
          <a:xfrm>
            <a:off x="2819400" y="3974812"/>
            <a:ext cx="1524000" cy="72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3"/>
          </p:cNvCxnSpPr>
          <p:nvPr/>
        </p:nvCxnSpPr>
        <p:spPr>
          <a:xfrm>
            <a:off x="2819400" y="3974812"/>
            <a:ext cx="1524000" cy="520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3"/>
          </p:cNvCxnSpPr>
          <p:nvPr/>
        </p:nvCxnSpPr>
        <p:spPr>
          <a:xfrm>
            <a:off x="2819400" y="3974812"/>
            <a:ext cx="1524000" cy="978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loca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571744"/>
            <a:ext cx="5219534" cy="3455184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>
            <a:off x="0" y="3429000"/>
            <a:ext cx="1142976" cy="15716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857256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Projeto de Descentralização da Atividade de Coleta de Amostras</a:t>
            </a:r>
            <a:endParaRPr lang="pt-BR" sz="2400" dirty="0"/>
          </a:p>
        </p:txBody>
      </p:sp>
      <p:sp>
        <p:nvSpPr>
          <p:cNvPr id="11" name="Espaço Reservado para Conteúdo 10"/>
          <p:cNvSpPr txBox="1">
            <a:spLocks/>
          </p:cNvSpPr>
          <p:nvPr/>
        </p:nvSpPr>
        <p:spPr>
          <a:xfrm>
            <a:off x="428596" y="2857496"/>
            <a:ext cx="2828916" cy="307183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857356" y="2285992"/>
            <a:ext cx="32147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NURVA Asa Norte</a:t>
            </a:r>
          </a:p>
          <a:p>
            <a:r>
              <a:rPr lang="pt-BR" sz="1600" dirty="0" smtClean="0"/>
              <a:t>NURVA Asa Sul</a:t>
            </a:r>
          </a:p>
          <a:p>
            <a:r>
              <a:rPr lang="pt-BR" sz="1600" dirty="0" smtClean="0"/>
              <a:t>NURVA Núcleo Bandeirante </a:t>
            </a:r>
          </a:p>
          <a:p>
            <a:r>
              <a:rPr lang="pt-BR" sz="1600" dirty="0" smtClean="0"/>
              <a:t>NURVA </a:t>
            </a:r>
            <a:r>
              <a:rPr lang="pt-BR" sz="1600" dirty="0" err="1" smtClean="0"/>
              <a:t>Brazlândia</a:t>
            </a:r>
            <a:endParaRPr lang="pt-BR" sz="1600" dirty="0" smtClean="0"/>
          </a:p>
          <a:p>
            <a:r>
              <a:rPr lang="pt-BR" sz="1600" dirty="0" smtClean="0"/>
              <a:t>NURVA </a:t>
            </a:r>
            <a:r>
              <a:rPr lang="pt-BR" sz="1600" dirty="0" err="1" smtClean="0"/>
              <a:t>Ceilândia</a:t>
            </a:r>
            <a:endParaRPr lang="pt-BR" sz="1600" dirty="0" smtClean="0"/>
          </a:p>
          <a:p>
            <a:r>
              <a:rPr lang="pt-BR" sz="1600" dirty="0" smtClean="0"/>
              <a:t>NURVA Gama</a:t>
            </a:r>
          </a:p>
          <a:p>
            <a:r>
              <a:rPr lang="pt-BR" sz="1600" dirty="0" smtClean="0"/>
              <a:t>NURVA Guará</a:t>
            </a:r>
          </a:p>
          <a:p>
            <a:r>
              <a:rPr lang="pt-BR" sz="1600" dirty="0" smtClean="0"/>
              <a:t>NURVA Paranoá</a:t>
            </a:r>
          </a:p>
          <a:p>
            <a:r>
              <a:rPr lang="pt-BR" sz="1600" dirty="0" smtClean="0"/>
              <a:t>NURVA Planaltina</a:t>
            </a:r>
          </a:p>
          <a:p>
            <a:r>
              <a:rPr lang="pt-BR" sz="1600" dirty="0" smtClean="0"/>
              <a:t>NURVA Recanto das Emas</a:t>
            </a:r>
          </a:p>
          <a:p>
            <a:r>
              <a:rPr lang="pt-BR" sz="1600" dirty="0" smtClean="0"/>
              <a:t>NURVA Samambaia</a:t>
            </a:r>
          </a:p>
          <a:p>
            <a:r>
              <a:rPr lang="pt-BR" sz="1600" dirty="0" smtClean="0"/>
              <a:t>NURVA Santa Maria</a:t>
            </a:r>
          </a:p>
          <a:p>
            <a:r>
              <a:rPr lang="pt-BR" sz="1600" dirty="0" smtClean="0"/>
              <a:t>NURVA São Sebastião</a:t>
            </a:r>
          </a:p>
          <a:p>
            <a:r>
              <a:rPr lang="pt-BR" sz="1600" dirty="0" smtClean="0"/>
              <a:t>NURVA Sobradinho</a:t>
            </a:r>
          </a:p>
          <a:p>
            <a:r>
              <a:rPr lang="pt-BR" sz="1600" dirty="0" smtClean="0"/>
              <a:t>NURVA Taguatinga</a:t>
            </a:r>
            <a:endParaRPr lang="pt-BR" sz="1600" dirty="0"/>
          </a:p>
        </p:txBody>
      </p:sp>
      <p:sp>
        <p:nvSpPr>
          <p:cNvPr id="16" name="Chave esquerda 15"/>
          <p:cNvSpPr/>
          <p:nvPr/>
        </p:nvSpPr>
        <p:spPr>
          <a:xfrm>
            <a:off x="1285852" y="2214554"/>
            <a:ext cx="785818" cy="3929090"/>
          </a:xfrm>
          <a:prstGeom prst="leftBrace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0" y="3571876"/>
            <a:ext cx="1142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200" b="1" dirty="0" smtClean="0"/>
          </a:p>
          <a:p>
            <a:pPr algn="ctr"/>
            <a:r>
              <a:rPr lang="pt-BR" sz="1200" b="1" dirty="0" smtClean="0"/>
              <a:t>Melhor gerenciamento </a:t>
            </a:r>
          </a:p>
          <a:p>
            <a:pPr algn="ctr"/>
            <a:endParaRPr lang="pt-BR" sz="1200" b="1" dirty="0" smtClean="0"/>
          </a:p>
          <a:p>
            <a:pPr algn="ctr"/>
            <a:r>
              <a:rPr lang="pt-BR" sz="1200" b="1" dirty="0" smtClean="0"/>
              <a:t>Melhor amostragem</a:t>
            </a:r>
            <a:endParaRPr lang="pt-BR" sz="1200" b="1" dirty="0"/>
          </a:p>
        </p:txBody>
      </p:sp>
      <p:sp>
        <p:nvSpPr>
          <p:cNvPr id="21" name="Retângulo 20"/>
          <p:cNvSpPr/>
          <p:nvPr/>
        </p:nvSpPr>
        <p:spPr>
          <a:xfrm>
            <a:off x="4786314" y="5715016"/>
            <a:ext cx="328614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214282" y="4286256"/>
            <a:ext cx="71438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8596" y="1066800"/>
            <a:ext cx="8229600" cy="135732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Monitoramento da qualidade da água e pactuação </a:t>
            </a:r>
            <a:r>
              <a:rPr lang="pt-BR" sz="3200" dirty="0" err="1" smtClean="0"/>
              <a:t>interfederativa</a:t>
            </a:r>
            <a:r>
              <a:rPr lang="pt-BR" sz="3200" dirty="0" smtClean="0"/>
              <a:t> com MS</a:t>
            </a:r>
            <a:endParaRPr lang="pt-B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2667000"/>
            <a:ext cx="2895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FF0000"/>
                </a:solidFill>
              </a:rPr>
              <a:t>Pactuado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DF meta Estadual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31 </a:t>
            </a:r>
            <a:r>
              <a:rPr lang="pt-BR" sz="2400" dirty="0" err="1" smtClean="0">
                <a:solidFill>
                  <a:srgbClr val="FF0000"/>
                </a:solidFill>
              </a:rPr>
              <a:t>RAs</a:t>
            </a:r>
            <a:r>
              <a:rPr lang="pt-BR" sz="2400" dirty="0" smtClean="0">
                <a:solidFill>
                  <a:srgbClr val="FF0000"/>
                </a:solidFill>
              </a:rPr>
              <a:t> = Municípios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419600" y="3200400"/>
            <a:ext cx="6096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Box 14"/>
          <p:cNvSpPr txBox="1"/>
          <p:nvPr/>
        </p:nvSpPr>
        <p:spPr>
          <a:xfrm>
            <a:off x="5459731" y="3048000"/>
            <a:ext cx="307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12 mil coletas de água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" y="4438472"/>
            <a:ext cx="2895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/>
              <a:t>Repactuado 2017</a:t>
            </a:r>
          </a:p>
          <a:p>
            <a:r>
              <a:rPr lang="pt-BR" sz="2400" dirty="0" smtClean="0"/>
              <a:t>DF meta Estadual</a:t>
            </a:r>
          </a:p>
          <a:p>
            <a:r>
              <a:rPr lang="pt-BR" sz="2400" dirty="0" smtClean="0"/>
              <a:t>1 Município = Brasília</a:t>
            </a:r>
            <a:endParaRPr lang="pt-BR" sz="2400" dirty="0"/>
          </a:p>
        </p:txBody>
      </p:sp>
      <p:sp>
        <p:nvSpPr>
          <p:cNvPr id="17" name="Right Arrow 16"/>
          <p:cNvSpPr/>
          <p:nvPr/>
        </p:nvSpPr>
        <p:spPr>
          <a:xfrm>
            <a:off x="4419600" y="4971872"/>
            <a:ext cx="6096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5459731" y="4819472"/>
            <a:ext cx="307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2,1 mil coletas de água</a:t>
            </a:r>
            <a:endParaRPr lang="pt-BR" sz="2400" dirty="0"/>
          </a:p>
        </p:txBody>
      </p:sp>
      <p:cxnSp>
        <p:nvCxnSpPr>
          <p:cNvPr id="19" name="Conector reto 11"/>
          <p:cNvCxnSpPr/>
          <p:nvPr/>
        </p:nvCxnSpPr>
        <p:spPr>
          <a:xfrm>
            <a:off x="1281066" y="4189412"/>
            <a:ext cx="6643734" cy="158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3799894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  <a:t>São 843 locais fixos planejados para o ano, entre escolas (667) e estabelecimentos que compõe a rede de saúde (166).</a:t>
            </a:r>
            <a:endParaRPr lang="pt-BR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ítulo 8"/>
          <p:cNvSpPr txBox="1">
            <a:spLocks/>
          </p:cNvSpPr>
          <p:nvPr/>
        </p:nvSpPr>
        <p:spPr>
          <a:xfrm>
            <a:off x="428596" y="1285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de Monitoramento de Água para Consumo Humano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ítulo 8"/>
          <p:cNvSpPr txBox="1">
            <a:spLocks/>
          </p:cNvSpPr>
          <p:nvPr/>
        </p:nvSpPr>
        <p:spPr>
          <a:xfrm>
            <a:off x="539552" y="4653136"/>
            <a:ext cx="822960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 considerar uma média de 3 amostras em cada local = 2.529 amostras.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Programa de Monitoramento de Água para Consumo Humano</a:t>
            </a:r>
            <a:endParaRPr lang="pt-BR" sz="3200" dirty="0"/>
          </a:p>
        </p:txBody>
      </p:sp>
      <p:graphicFrame>
        <p:nvGraphicFramePr>
          <p:cNvPr id="10" name="Espaço Reservado para Conteúdo 9"/>
          <p:cNvGraphicFramePr>
            <a:graphicFrameLocks/>
          </p:cNvGraphicFramePr>
          <p:nvPr/>
        </p:nvGraphicFramePr>
        <p:xfrm>
          <a:off x="3357554" y="2714620"/>
          <a:ext cx="5543560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Espaço Reservado para Conteúdo 10"/>
          <p:cNvSpPr txBox="1">
            <a:spLocks/>
          </p:cNvSpPr>
          <p:nvPr/>
        </p:nvSpPr>
        <p:spPr>
          <a:xfrm>
            <a:off x="428596" y="2857496"/>
            <a:ext cx="2828916" cy="307183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Até o final de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junho foram colocadas em torno de </a:t>
            </a:r>
            <a:r>
              <a:rPr lang="pt-BR" noProof="0" dirty="0" smtClean="0"/>
              <a:t>500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amostras.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b="1" baseline="0" dirty="0" smtClean="0"/>
              <a:t>             Onde?</a:t>
            </a:r>
            <a:r>
              <a:rPr lang="pt-BR" baseline="0" dirty="0" smtClean="0"/>
              <a:t>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baseline="0" dirty="0" smtClean="0"/>
              <a:t>	Hospitais</a:t>
            </a:r>
            <a:r>
              <a:rPr lang="pt-BR" dirty="0" smtClean="0"/>
              <a:t>, </a:t>
            </a:r>
            <a:r>
              <a:rPr lang="pt-BR" baseline="0" dirty="0" smtClean="0"/>
              <a:t>unidades de saúde</a:t>
            </a:r>
            <a:r>
              <a:rPr lang="pt-BR" dirty="0" smtClean="0"/>
              <a:t>; escolas e outros locais demandados. 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1142976" y="4000504"/>
            <a:ext cx="1643074" cy="1588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 para a direita 14"/>
          <p:cNvSpPr/>
          <p:nvPr/>
        </p:nvSpPr>
        <p:spPr>
          <a:xfrm>
            <a:off x="357158" y="314324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 rot="5400000">
            <a:off x="3071802" y="4286256"/>
            <a:ext cx="1428760" cy="1588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371600" y="5943600"/>
            <a:ext cx="1857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GVAFNB/DIVAL</a:t>
            </a:r>
            <a:endParaRPr lang="pt-BR" sz="1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516216" y="3140968"/>
            <a:ext cx="1637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334 resultados</a:t>
            </a:r>
            <a:endParaRPr lang="pt-BR" sz="16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995936" y="3212976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C. Totais + E. coli</a:t>
            </a:r>
            <a:endParaRPr lang="pt-BR" sz="900" dirty="0"/>
          </a:p>
        </p:txBody>
      </p:sp>
      <p:cxnSp>
        <p:nvCxnSpPr>
          <p:cNvPr id="23" name="Conector reto 22"/>
          <p:cNvCxnSpPr/>
          <p:nvPr/>
        </p:nvCxnSpPr>
        <p:spPr>
          <a:xfrm>
            <a:off x="4716016" y="3429000"/>
            <a:ext cx="144016" cy="21602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8596" y="114300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Análise dos dados enviados pela CAESB - Distribuidor </a:t>
            </a:r>
            <a:br>
              <a:rPr lang="pt-BR" sz="3200" dirty="0" smtClean="0"/>
            </a:br>
            <a:r>
              <a:rPr lang="pt-BR" sz="2400" dirty="0" smtClean="0"/>
              <a:t>(JANEIRO - JUNHO)</a:t>
            </a:r>
            <a:endParaRPr lang="pt-BR" sz="2400" dirty="0"/>
          </a:p>
        </p:txBody>
      </p:sp>
      <p:pic>
        <p:nvPicPr>
          <p:cNvPr id="13" name="Imagem 12" descr="DISTRIBUIDOR GER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2887" y="2286000"/>
            <a:ext cx="6631913" cy="390790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7596336" y="5949280"/>
            <a:ext cx="12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Fonte: Relatório CAESB</a:t>
            </a:r>
            <a:endParaRPr lang="pt-BR" sz="9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195736" y="4797152"/>
            <a:ext cx="511256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IB mínimo aceitável (coliformes totais) = 95 %</a:t>
            </a:r>
          </a:p>
          <a:p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IB exigido (coliformes termotolerantes - </a:t>
            </a:r>
            <a:r>
              <a:rPr lang="pt-BR" sz="1600" dirty="0" err="1" smtClean="0">
                <a:solidFill>
                  <a:schemeClr val="accent1">
                    <a:lumMod val="75000"/>
                  </a:schemeClr>
                </a:solidFill>
              </a:rPr>
              <a:t>E.coli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) = 100 %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436096" y="4365104"/>
            <a:ext cx="1615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/>
              <a:t>IFQ ideal = 100 %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zzzzzzzzz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214423"/>
          </a:xfrm>
          <a:prstGeom prst="rect">
            <a:avLst/>
          </a:prstGeom>
        </p:spPr>
      </p:pic>
      <p:pic>
        <p:nvPicPr>
          <p:cNvPr id="5" name="Imagem 4" descr="zzzzzzz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98" y="0"/>
            <a:ext cx="4486902" cy="1152686"/>
          </a:xfrm>
          <a:prstGeom prst="rect">
            <a:avLst/>
          </a:prstGeom>
        </p:spPr>
      </p:pic>
      <p:pic>
        <p:nvPicPr>
          <p:cNvPr id="6" name="Imagem 5" descr="dfdfdfdzz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82"/>
            <a:ext cx="9144000" cy="6429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284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Secretaria de Estado de Saúde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6257836"/>
            <a:ext cx="74295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Subsecretaria de Vigilância à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Diretoria de Vigilância Ambiental em Saúde</a:t>
            </a:r>
          </a:p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Gerência de Vigilância Ambiental de Fatores não Biológicos 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28596" y="1219200"/>
            <a:ext cx="8229600" cy="135732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Análise dos dados enviados pela CAESB - Rurais </a:t>
            </a:r>
            <a:br>
              <a:rPr lang="pt-BR" sz="3200" dirty="0" smtClean="0"/>
            </a:br>
            <a:r>
              <a:rPr lang="pt-BR" sz="2400" dirty="0" smtClean="0"/>
              <a:t>(JANEIRO - JUNHO)</a:t>
            </a:r>
            <a:endParaRPr lang="pt-BR" sz="2400" dirty="0"/>
          </a:p>
        </p:txBody>
      </p:sp>
      <p:pic>
        <p:nvPicPr>
          <p:cNvPr id="10" name="Imagem 9" descr="REDE RURAL-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2438400"/>
            <a:ext cx="7543200" cy="361338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596336" y="5949280"/>
            <a:ext cx="12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Fonte: Relatório CAESB</a:t>
            </a:r>
            <a:endParaRPr lang="pt-BR" sz="9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763688" y="4509120"/>
            <a:ext cx="56886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IB mínimo aceitável (coliformes totais) = 95 %</a:t>
            </a:r>
          </a:p>
          <a:p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IB exigido (coliformes termotolerantes - </a:t>
            </a:r>
            <a:r>
              <a:rPr lang="pt-BR" sz="1600" dirty="0" err="1" smtClean="0">
                <a:solidFill>
                  <a:schemeClr val="accent1">
                    <a:lumMod val="75000"/>
                  </a:schemeClr>
                </a:solidFill>
              </a:rPr>
              <a:t>E.coli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) = 100 %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1638</Words>
  <Application>Microsoft Macintosh PowerPoint</Application>
  <PresentationFormat>On-screen Show (4:3)</PresentationFormat>
  <Paragraphs>310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Tema do Office</vt:lpstr>
      <vt:lpstr>Vigilância Ambiental em Saúde   Monitoramento da Qualidade da Água frente à Crise Hídrica</vt:lpstr>
      <vt:lpstr> A água distribuída pela CAESB, para consumo humano, é monitorada nas 31 regiões administrativas do DF, em consonância à Portaria 2.914/2011 do Ministério da Saúde. </vt:lpstr>
      <vt:lpstr>- Escolas rurais e urbanas; - UBS; - UPAS; - Hospitais; - Outras demandas.</vt:lpstr>
      <vt:lpstr>Projeto de Descentralização da Atividade de Coleta de Amostras</vt:lpstr>
      <vt:lpstr>Monitoramento da qualidade da água e pactuação interfederativa com MS</vt:lpstr>
      <vt:lpstr>  São 843 locais fixos planejados para o ano, entre escolas (667) e estabelecimentos que compõe a rede de saúde (166).</vt:lpstr>
      <vt:lpstr>Programa de Monitoramento de Água para Consumo Humano</vt:lpstr>
      <vt:lpstr>Análise dos dados enviados pela CAESB - Distribuidor  (JANEIRO - JUNHO)</vt:lpstr>
      <vt:lpstr>Análise dos dados enviados pela CAESB - Rurais  (JANEIRO - JUNHO)</vt:lpstr>
      <vt:lpstr>Análise dos dados enviados pela CAESB - Rurais  (JANEIRO - JUNHO)</vt:lpstr>
      <vt:lpstr>Monitoramento de Vibrio cholerae </vt:lpstr>
      <vt:lpstr>Achados de Vibrio cholerae em amostras coletadas pela Dival</vt:lpstr>
      <vt:lpstr>Achados de Vibrio cholerae em amostras coletadas pela Dival</vt:lpstr>
      <vt:lpstr>Achados de Vibrio cholerae* em relação à quantidade de amostras coletadas em 2016</vt:lpstr>
      <vt:lpstr>Monitoramento do Vibrio cholerae - 2017</vt:lpstr>
      <vt:lpstr>Cronograma 2017</vt:lpstr>
      <vt:lpstr>Monitoramento de Cianotoxinas</vt:lpstr>
      <vt:lpstr>Pontos fixos de captação nas principais bacias do DF, para pesquisa de cianotoxinas.</vt:lpstr>
      <vt:lpstr>Coletadas amostras, semanalmente, realizando o Mapa de coleta da estação seca (1º ciclo) e da estação chuvosa (2º ciclo) em 2017 . </vt:lpstr>
      <vt:lpstr>Slide 20</vt:lpstr>
      <vt:lpstr>Monitoramento Integrado</vt:lpstr>
      <vt:lpstr>Programa Distrital de Controle da Dengue X Crise Hídrica</vt:lpstr>
      <vt:lpstr>Impacto Econômico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Qualidade da Água</dc:title>
  <dc:creator>Guliver Brito De Azevedo</dc:creator>
  <cp:lastModifiedBy>Denilson Ferreira de Magalhaes</cp:lastModifiedBy>
  <cp:revision>66</cp:revision>
  <dcterms:created xsi:type="dcterms:W3CDTF">2017-08-09T08:24:10Z</dcterms:created>
  <dcterms:modified xsi:type="dcterms:W3CDTF">2017-08-09T08:52:20Z</dcterms:modified>
</cp:coreProperties>
</file>