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0" r:id="rId2"/>
    <p:sldId id="662" r:id="rId3"/>
    <p:sldId id="687" r:id="rId4"/>
    <p:sldId id="667" r:id="rId5"/>
    <p:sldId id="668" r:id="rId6"/>
    <p:sldId id="672" r:id="rId7"/>
    <p:sldId id="670" r:id="rId8"/>
    <p:sldId id="671" r:id="rId9"/>
    <p:sldId id="685" r:id="rId10"/>
    <p:sldId id="683" r:id="rId11"/>
    <p:sldId id="688" r:id="rId12"/>
    <p:sldId id="677" r:id="rId13"/>
    <p:sldId id="686" r:id="rId14"/>
    <p:sldId id="689" r:id="rId15"/>
    <p:sldId id="692" r:id="rId16"/>
    <p:sldId id="695" r:id="rId17"/>
    <p:sldId id="691" r:id="rId18"/>
    <p:sldId id="696" r:id="rId19"/>
    <p:sldId id="693" r:id="rId20"/>
    <p:sldId id="694" r:id="rId21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nanda Barbosa de Queiroz" initials="FBdQ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682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5" autoAdjust="0"/>
    <p:restoredTop sz="88099" autoAdjust="0"/>
  </p:normalViewPr>
  <p:slideViewPr>
    <p:cSldViewPr showGuides="1">
      <p:cViewPr varScale="1">
        <p:scale>
          <a:sx n="97" d="100"/>
          <a:sy n="97" d="100"/>
        </p:scale>
        <p:origin x="21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4E245-4ECD-4E95-A6B7-D34DE5FB9430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21A56A7E-5DC8-4753-B9FB-3130DF6920DF}">
      <dgm:prSet phldrT="[Texto]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pt-BR" b="1" dirty="0">
              <a:latin typeface="+mn-lt"/>
            </a:rPr>
            <a:t>Dec. 79.367/77</a:t>
          </a:r>
          <a:endParaRPr lang="pt-BR" dirty="0">
            <a:latin typeface="+mn-lt"/>
          </a:endParaRPr>
        </a:p>
      </dgm:t>
    </dgm:pt>
    <dgm:pt modelId="{2F7AE30D-58FA-419E-9924-22BC37A210E2}" type="parTrans" cxnId="{9B1F8641-1E78-4675-850A-5DA4990A95A3}">
      <dgm:prSet/>
      <dgm:spPr/>
      <dgm:t>
        <a:bodyPr/>
        <a:lstStyle/>
        <a:p>
          <a:endParaRPr lang="pt-BR"/>
        </a:p>
      </dgm:t>
    </dgm:pt>
    <dgm:pt modelId="{77B799B4-1599-475F-AB76-E6BC9334425B}" type="sibTrans" cxnId="{9B1F8641-1E78-4675-850A-5DA4990A95A3}">
      <dgm:prSet/>
      <dgm:spPr/>
      <dgm:t>
        <a:bodyPr/>
        <a:lstStyle/>
        <a:p>
          <a:endParaRPr lang="pt-BR"/>
        </a:p>
      </dgm:t>
    </dgm:pt>
    <dgm:pt modelId="{99842192-F87E-473C-B4AC-C5E48CDCFC21}">
      <dgm:prSet phldrT="[Texto]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pt-BR" b="1" dirty="0">
              <a:latin typeface="+mn-lt"/>
            </a:rPr>
            <a:t>CF/88</a:t>
          </a:r>
          <a:endParaRPr lang="pt-BR" dirty="0">
            <a:latin typeface="+mn-lt"/>
          </a:endParaRPr>
        </a:p>
      </dgm:t>
    </dgm:pt>
    <dgm:pt modelId="{F98B1A46-0FDE-4AAD-A0C9-A3816C0D568A}" type="parTrans" cxnId="{527F3D7C-8911-4932-A1F5-BF1E7CDE38F8}">
      <dgm:prSet/>
      <dgm:spPr/>
      <dgm:t>
        <a:bodyPr/>
        <a:lstStyle/>
        <a:p>
          <a:endParaRPr lang="pt-BR"/>
        </a:p>
      </dgm:t>
    </dgm:pt>
    <dgm:pt modelId="{0D8D1F44-E224-44A6-AF5C-DE167DA53E7F}" type="sibTrans" cxnId="{527F3D7C-8911-4932-A1F5-BF1E7CDE38F8}">
      <dgm:prSet/>
      <dgm:spPr/>
      <dgm:t>
        <a:bodyPr/>
        <a:lstStyle/>
        <a:p>
          <a:endParaRPr lang="pt-BR"/>
        </a:p>
      </dgm:t>
    </dgm:pt>
    <dgm:pt modelId="{B2DE8DC0-7201-4136-BB0A-8B7E5BDF1403}">
      <dgm:prSet phldrT="[Texto]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pt-BR" b="1" dirty="0">
              <a:latin typeface="+mn-lt"/>
            </a:rPr>
            <a:t>Lei 8.080/90</a:t>
          </a:r>
          <a:endParaRPr lang="pt-BR" dirty="0">
            <a:latin typeface="+mn-lt"/>
          </a:endParaRPr>
        </a:p>
      </dgm:t>
    </dgm:pt>
    <dgm:pt modelId="{8554E4A5-76D7-49CE-8785-4F690D2EFFFC}" type="parTrans" cxnId="{191DF0B6-05C1-4B02-86B1-D8FA389EC6E5}">
      <dgm:prSet/>
      <dgm:spPr/>
      <dgm:t>
        <a:bodyPr/>
        <a:lstStyle/>
        <a:p>
          <a:endParaRPr lang="pt-BR"/>
        </a:p>
      </dgm:t>
    </dgm:pt>
    <dgm:pt modelId="{B7741A58-B0D7-4231-880E-31557233E99F}" type="sibTrans" cxnId="{191DF0B6-05C1-4B02-86B1-D8FA389EC6E5}">
      <dgm:prSet/>
      <dgm:spPr/>
      <dgm:t>
        <a:bodyPr/>
        <a:lstStyle/>
        <a:p>
          <a:endParaRPr lang="pt-BR"/>
        </a:p>
      </dgm:t>
    </dgm:pt>
    <dgm:pt modelId="{819AA63A-00A7-402E-8AAE-F32F78DD58EF}">
      <dgm:prSet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pt-BR" b="1" dirty="0">
              <a:latin typeface="+mn-lt"/>
            </a:rPr>
            <a:t>Portaria 2.914/2011</a:t>
          </a:r>
        </a:p>
      </dgm:t>
    </dgm:pt>
    <dgm:pt modelId="{F44D001A-DBB8-45A2-B016-FEB665C2D435}" type="parTrans" cxnId="{C198BB1D-6297-4281-9502-8E2FE3AEC4F0}">
      <dgm:prSet/>
      <dgm:spPr/>
      <dgm:t>
        <a:bodyPr/>
        <a:lstStyle/>
        <a:p>
          <a:endParaRPr lang="pt-BR"/>
        </a:p>
      </dgm:t>
    </dgm:pt>
    <dgm:pt modelId="{AD179B34-97B3-4CEF-94A7-3D9C4FF6CEF3}" type="sibTrans" cxnId="{C198BB1D-6297-4281-9502-8E2FE3AEC4F0}">
      <dgm:prSet/>
      <dgm:spPr/>
      <dgm:t>
        <a:bodyPr/>
        <a:lstStyle/>
        <a:p>
          <a:endParaRPr lang="pt-BR"/>
        </a:p>
      </dgm:t>
    </dgm:pt>
    <dgm:pt modelId="{53C5B981-BCEC-40BA-AE35-D01B513419FD}">
      <dgm:prSet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pt-BR" b="1" dirty="0">
              <a:latin typeface="+mn-lt"/>
            </a:rPr>
            <a:t>Decreto Presidencial 5.440/2005</a:t>
          </a:r>
        </a:p>
      </dgm:t>
    </dgm:pt>
    <dgm:pt modelId="{303F8D0C-5BAC-4845-937A-422ABFA3275A}" type="parTrans" cxnId="{E42D6B23-DBAB-4CEF-B5CF-D333222B0A85}">
      <dgm:prSet/>
      <dgm:spPr/>
      <dgm:t>
        <a:bodyPr/>
        <a:lstStyle/>
        <a:p>
          <a:endParaRPr lang="pt-BR"/>
        </a:p>
      </dgm:t>
    </dgm:pt>
    <dgm:pt modelId="{C3FB2549-3394-40D5-A4B5-E2BB438C8DDD}" type="sibTrans" cxnId="{E42D6B23-DBAB-4CEF-B5CF-D333222B0A85}">
      <dgm:prSet/>
      <dgm:spPr/>
      <dgm:t>
        <a:bodyPr/>
        <a:lstStyle/>
        <a:p>
          <a:endParaRPr lang="pt-BR"/>
        </a:p>
      </dgm:t>
    </dgm:pt>
    <dgm:pt modelId="{E80589D2-F4AB-48E7-A2D7-B05616A6E350}" type="pres">
      <dgm:prSet presAssocID="{6044E245-4ECD-4E95-A6B7-D34DE5FB9430}" presName="Name0" presStyleCnt="0">
        <dgm:presLayoutVars>
          <dgm:dir/>
          <dgm:animLvl val="lvl"/>
          <dgm:resizeHandles val="exact"/>
        </dgm:presLayoutVars>
      </dgm:prSet>
      <dgm:spPr/>
    </dgm:pt>
    <dgm:pt modelId="{15FCC5CD-3328-4191-87B0-E37A95525B24}" type="pres">
      <dgm:prSet presAssocID="{21A56A7E-5DC8-4753-B9FB-3130DF6920DF}" presName="Name8" presStyleCnt="0"/>
      <dgm:spPr>
        <a:scene3d>
          <a:camera prst="orthographicFront"/>
          <a:lightRig rig="threePt" dir="t"/>
        </a:scene3d>
        <a:sp3d/>
      </dgm:spPr>
    </dgm:pt>
    <dgm:pt modelId="{FDA3EF8B-4B70-4B95-BDF2-45073042E04F}" type="pres">
      <dgm:prSet presAssocID="{21A56A7E-5DC8-4753-B9FB-3130DF6920DF}" presName="level" presStyleLbl="node1" presStyleIdx="0" presStyleCnt="5" custLinFactNeighborX="388">
        <dgm:presLayoutVars>
          <dgm:chMax val="1"/>
          <dgm:bulletEnabled val="1"/>
        </dgm:presLayoutVars>
      </dgm:prSet>
      <dgm:spPr/>
    </dgm:pt>
    <dgm:pt modelId="{4EB09340-3316-42D1-9F46-09198326CE52}" type="pres">
      <dgm:prSet presAssocID="{21A56A7E-5DC8-4753-B9FB-3130DF6920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E7F10C-CD6D-4A71-85A9-0E885919B783}" type="pres">
      <dgm:prSet presAssocID="{99842192-F87E-473C-B4AC-C5E48CDCFC21}" presName="Name8" presStyleCnt="0"/>
      <dgm:spPr>
        <a:scene3d>
          <a:camera prst="orthographicFront"/>
          <a:lightRig rig="threePt" dir="t"/>
        </a:scene3d>
        <a:sp3d/>
      </dgm:spPr>
    </dgm:pt>
    <dgm:pt modelId="{2994821D-5FC6-4669-B91A-6D485A37E3DD}" type="pres">
      <dgm:prSet presAssocID="{99842192-F87E-473C-B4AC-C5E48CDCFC21}" presName="level" presStyleLbl="node1" presStyleIdx="1" presStyleCnt="5">
        <dgm:presLayoutVars>
          <dgm:chMax val="1"/>
          <dgm:bulletEnabled val="1"/>
        </dgm:presLayoutVars>
      </dgm:prSet>
      <dgm:spPr/>
    </dgm:pt>
    <dgm:pt modelId="{3370CC26-0D11-4A85-ACFB-06468561D28B}" type="pres">
      <dgm:prSet presAssocID="{99842192-F87E-473C-B4AC-C5E48CDCFC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F69908-C60D-408E-8475-D0D9DEE5CCA0}" type="pres">
      <dgm:prSet presAssocID="{B2DE8DC0-7201-4136-BB0A-8B7E5BDF1403}" presName="Name8" presStyleCnt="0"/>
      <dgm:spPr>
        <a:scene3d>
          <a:camera prst="orthographicFront"/>
          <a:lightRig rig="threePt" dir="t"/>
        </a:scene3d>
        <a:sp3d/>
      </dgm:spPr>
    </dgm:pt>
    <dgm:pt modelId="{A6C95C43-3329-496D-A64C-E206FDCF130F}" type="pres">
      <dgm:prSet presAssocID="{B2DE8DC0-7201-4136-BB0A-8B7E5BDF1403}" presName="level" presStyleLbl="node1" presStyleIdx="2" presStyleCnt="5">
        <dgm:presLayoutVars>
          <dgm:chMax val="1"/>
          <dgm:bulletEnabled val="1"/>
        </dgm:presLayoutVars>
      </dgm:prSet>
      <dgm:spPr/>
    </dgm:pt>
    <dgm:pt modelId="{601D978A-EDC6-4AB0-AF39-67EB72E316F4}" type="pres">
      <dgm:prSet presAssocID="{B2DE8DC0-7201-4136-BB0A-8B7E5BDF14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4139CF-9691-4622-815B-6F5D2301FA5D}" type="pres">
      <dgm:prSet presAssocID="{53C5B981-BCEC-40BA-AE35-D01B513419FD}" presName="Name8" presStyleCnt="0"/>
      <dgm:spPr>
        <a:scene3d>
          <a:camera prst="orthographicFront"/>
          <a:lightRig rig="threePt" dir="t"/>
        </a:scene3d>
        <a:sp3d/>
      </dgm:spPr>
    </dgm:pt>
    <dgm:pt modelId="{F115B38A-D1A2-4F98-9B1A-766E2CAEF8E0}" type="pres">
      <dgm:prSet presAssocID="{53C5B981-BCEC-40BA-AE35-D01B513419FD}" presName="level" presStyleLbl="node1" presStyleIdx="3" presStyleCnt="5">
        <dgm:presLayoutVars>
          <dgm:chMax val="1"/>
          <dgm:bulletEnabled val="1"/>
        </dgm:presLayoutVars>
      </dgm:prSet>
      <dgm:spPr/>
    </dgm:pt>
    <dgm:pt modelId="{3E080B4C-2309-477D-A568-0639C092163E}" type="pres">
      <dgm:prSet presAssocID="{53C5B981-BCEC-40BA-AE35-D01B513419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BE104A-E046-4445-92BE-21BC2B2892DE}" type="pres">
      <dgm:prSet presAssocID="{819AA63A-00A7-402E-8AAE-F32F78DD58EF}" presName="Name8" presStyleCnt="0"/>
      <dgm:spPr>
        <a:scene3d>
          <a:camera prst="orthographicFront"/>
          <a:lightRig rig="threePt" dir="t"/>
        </a:scene3d>
        <a:sp3d/>
      </dgm:spPr>
    </dgm:pt>
    <dgm:pt modelId="{5E2B4927-EF7B-49AF-9163-798EF8D1BF97}" type="pres">
      <dgm:prSet presAssocID="{819AA63A-00A7-402E-8AAE-F32F78DD58EF}" presName="level" presStyleLbl="node1" presStyleIdx="4" presStyleCnt="5" custLinFactNeighborX="-1212">
        <dgm:presLayoutVars>
          <dgm:chMax val="1"/>
          <dgm:bulletEnabled val="1"/>
        </dgm:presLayoutVars>
      </dgm:prSet>
      <dgm:spPr/>
    </dgm:pt>
    <dgm:pt modelId="{EBDC5863-D357-4E64-9D12-0552C98874C3}" type="pres">
      <dgm:prSet presAssocID="{819AA63A-00A7-402E-8AAE-F32F78DD58E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709709-2E3C-4AE1-9325-9C34E687973F}" type="presOf" srcId="{819AA63A-00A7-402E-8AAE-F32F78DD58EF}" destId="{EBDC5863-D357-4E64-9D12-0552C98874C3}" srcOrd="1" destOrd="0" presId="urn:microsoft.com/office/officeart/2005/8/layout/pyramid1"/>
    <dgm:cxn modelId="{C198BB1D-6297-4281-9502-8E2FE3AEC4F0}" srcId="{6044E245-4ECD-4E95-A6B7-D34DE5FB9430}" destId="{819AA63A-00A7-402E-8AAE-F32F78DD58EF}" srcOrd="4" destOrd="0" parTransId="{F44D001A-DBB8-45A2-B016-FEB665C2D435}" sibTransId="{AD179B34-97B3-4CEF-94A7-3D9C4FF6CEF3}"/>
    <dgm:cxn modelId="{E42D6B23-DBAB-4CEF-B5CF-D333222B0A85}" srcId="{6044E245-4ECD-4E95-A6B7-D34DE5FB9430}" destId="{53C5B981-BCEC-40BA-AE35-D01B513419FD}" srcOrd="3" destOrd="0" parTransId="{303F8D0C-5BAC-4845-937A-422ABFA3275A}" sibTransId="{C3FB2549-3394-40D5-A4B5-E2BB438C8DDD}"/>
    <dgm:cxn modelId="{6CE1BF3C-364F-4932-8AC3-1F81EDCE5CCB}" type="presOf" srcId="{21A56A7E-5DC8-4753-B9FB-3130DF6920DF}" destId="{4EB09340-3316-42D1-9F46-09198326CE52}" srcOrd="1" destOrd="0" presId="urn:microsoft.com/office/officeart/2005/8/layout/pyramid1"/>
    <dgm:cxn modelId="{9B1F8641-1E78-4675-850A-5DA4990A95A3}" srcId="{6044E245-4ECD-4E95-A6B7-D34DE5FB9430}" destId="{21A56A7E-5DC8-4753-B9FB-3130DF6920DF}" srcOrd="0" destOrd="0" parTransId="{2F7AE30D-58FA-419E-9924-22BC37A210E2}" sibTransId="{77B799B4-1599-475F-AB76-E6BC9334425B}"/>
    <dgm:cxn modelId="{501DA342-5279-4B75-BC31-9063B92F2080}" type="presOf" srcId="{819AA63A-00A7-402E-8AAE-F32F78DD58EF}" destId="{5E2B4927-EF7B-49AF-9163-798EF8D1BF97}" srcOrd="0" destOrd="0" presId="urn:microsoft.com/office/officeart/2005/8/layout/pyramid1"/>
    <dgm:cxn modelId="{F07B5E68-BF00-4B3A-AEA5-BC05D42A4B6F}" type="presOf" srcId="{6044E245-4ECD-4E95-A6B7-D34DE5FB9430}" destId="{E80589D2-F4AB-48E7-A2D7-B05616A6E350}" srcOrd="0" destOrd="0" presId="urn:microsoft.com/office/officeart/2005/8/layout/pyramid1"/>
    <dgm:cxn modelId="{0AA5354A-0C09-461D-8CD1-B95504AD1D1C}" type="presOf" srcId="{21A56A7E-5DC8-4753-B9FB-3130DF6920DF}" destId="{FDA3EF8B-4B70-4B95-BDF2-45073042E04F}" srcOrd="0" destOrd="0" presId="urn:microsoft.com/office/officeart/2005/8/layout/pyramid1"/>
    <dgm:cxn modelId="{FA02DB78-A666-46D5-824F-52E587F94D5B}" type="presOf" srcId="{53C5B981-BCEC-40BA-AE35-D01B513419FD}" destId="{F115B38A-D1A2-4F98-9B1A-766E2CAEF8E0}" srcOrd="0" destOrd="0" presId="urn:microsoft.com/office/officeart/2005/8/layout/pyramid1"/>
    <dgm:cxn modelId="{527F3D7C-8911-4932-A1F5-BF1E7CDE38F8}" srcId="{6044E245-4ECD-4E95-A6B7-D34DE5FB9430}" destId="{99842192-F87E-473C-B4AC-C5E48CDCFC21}" srcOrd="1" destOrd="0" parTransId="{F98B1A46-0FDE-4AAD-A0C9-A3816C0D568A}" sibTransId="{0D8D1F44-E224-44A6-AF5C-DE167DA53E7F}"/>
    <dgm:cxn modelId="{096CCFA3-FA9B-4539-8FE5-2E498F5EB2F0}" type="presOf" srcId="{53C5B981-BCEC-40BA-AE35-D01B513419FD}" destId="{3E080B4C-2309-477D-A568-0639C092163E}" srcOrd="1" destOrd="0" presId="urn:microsoft.com/office/officeart/2005/8/layout/pyramid1"/>
    <dgm:cxn modelId="{C40FDEA6-7F29-4569-80BE-7A84A7BA5238}" type="presOf" srcId="{B2DE8DC0-7201-4136-BB0A-8B7E5BDF1403}" destId="{A6C95C43-3329-496D-A64C-E206FDCF130F}" srcOrd="0" destOrd="0" presId="urn:microsoft.com/office/officeart/2005/8/layout/pyramid1"/>
    <dgm:cxn modelId="{6F4506AA-A236-49F3-86F4-EF425217370F}" type="presOf" srcId="{99842192-F87E-473C-B4AC-C5E48CDCFC21}" destId="{2994821D-5FC6-4669-B91A-6D485A37E3DD}" srcOrd="0" destOrd="0" presId="urn:microsoft.com/office/officeart/2005/8/layout/pyramid1"/>
    <dgm:cxn modelId="{18F669B4-7FCD-48D4-AFA6-E66F1B904E6C}" type="presOf" srcId="{99842192-F87E-473C-B4AC-C5E48CDCFC21}" destId="{3370CC26-0D11-4A85-ACFB-06468561D28B}" srcOrd="1" destOrd="0" presId="urn:microsoft.com/office/officeart/2005/8/layout/pyramid1"/>
    <dgm:cxn modelId="{191DF0B6-05C1-4B02-86B1-D8FA389EC6E5}" srcId="{6044E245-4ECD-4E95-A6B7-D34DE5FB9430}" destId="{B2DE8DC0-7201-4136-BB0A-8B7E5BDF1403}" srcOrd="2" destOrd="0" parTransId="{8554E4A5-76D7-49CE-8785-4F690D2EFFFC}" sibTransId="{B7741A58-B0D7-4231-880E-31557233E99F}"/>
    <dgm:cxn modelId="{3CDD4DF9-A831-4C8B-9B65-479165043863}" type="presOf" srcId="{B2DE8DC0-7201-4136-BB0A-8B7E5BDF1403}" destId="{601D978A-EDC6-4AB0-AF39-67EB72E316F4}" srcOrd="1" destOrd="0" presId="urn:microsoft.com/office/officeart/2005/8/layout/pyramid1"/>
    <dgm:cxn modelId="{0B46FC0D-68EE-447E-8095-AAAB5D2630A6}" type="presParOf" srcId="{E80589D2-F4AB-48E7-A2D7-B05616A6E350}" destId="{15FCC5CD-3328-4191-87B0-E37A95525B24}" srcOrd="0" destOrd="0" presId="urn:microsoft.com/office/officeart/2005/8/layout/pyramid1"/>
    <dgm:cxn modelId="{0C7CD9A0-296E-4C9D-8761-CB0B62C6D2B1}" type="presParOf" srcId="{15FCC5CD-3328-4191-87B0-E37A95525B24}" destId="{FDA3EF8B-4B70-4B95-BDF2-45073042E04F}" srcOrd="0" destOrd="0" presId="urn:microsoft.com/office/officeart/2005/8/layout/pyramid1"/>
    <dgm:cxn modelId="{D5B596F6-12F5-40D5-BDAF-C379EDB55707}" type="presParOf" srcId="{15FCC5CD-3328-4191-87B0-E37A95525B24}" destId="{4EB09340-3316-42D1-9F46-09198326CE52}" srcOrd="1" destOrd="0" presId="urn:microsoft.com/office/officeart/2005/8/layout/pyramid1"/>
    <dgm:cxn modelId="{C42CCFD1-6DE2-4CEC-B470-46D5BB4E6ED0}" type="presParOf" srcId="{E80589D2-F4AB-48E7-A2D7-B05616A6E350}" destId="{EBE7F10C-CD6D-4A71-85A9-0E885919B783}" srcOrd="1" destOrd="0" presId="urn:microsoft.com/office/officeart/2005/8/layout/pyramid1"/>
    <dgm:cxn modelId="{FD119B37-424C-42F7-8BED-BD9C0C522552}" type="presParOf" srcId="{EBE7F10C-CD6D-4A71-85A9-0E885919B783}" destId="{2994821D-5FC6-4669-B91A-6D485A37E3DD}" srcOrd="0" destOrd="0" presId="urn:microsoft.com/office/officeart/2005/8/layout/pyramid1"/>
    <dgm:cxn modelId="{400F196B-B875-4768-9A55-9E6C0C02BFE8}" type="presParOf" srcId="{EBE7F10C-CD6D-4A71-85A9-0E885919B783}" destId="{3370CC26-0D11-4A85-ACFB-06468561D28B}" srcOrd="1" destOrd="0" presId="urn:microsoft.com/office/officeart/2005/8/layout/pyramid1"/>
    <dgm:cxn modelId="{51A1D321-CC39-4069-B997-535D422EDD05}" type="presParOf" srcId="{E80589D2-F4AB-48E7-A2D7-B05616A6E350}" destId="{56F69908-C60D-408E-8475-D0D9DEE5CCA0}" srcOrd="2" destOrd="0" presId="urn:microsoft.com/office/officeart/2005/8/layout/pyramid1"/>
    <dgm:cxn modelId="{B8B52541-D2AA-4B61-BD8C-DFEAC936A08C}" type="presParOf" srcId="{56F69908-C60D-408E-8475-D0D9DEE5CCA0}" destId="{A6C95C43-3329-496D-A64C-E206FDCF130F}" srcOrd="0" destOrd="0" presId="urn:microsoft.com/office/officeart/2005/8/layout/pyramid1"/>
    <dgm:cxn modelId="{4E7F2A6B-2D0D-4EB0-979C-8F9E79EAB108}" type="presParOf" srcId="{56F69908-C60D-408E-8475-D0D9DEE5CCA0}" destId="{601D978A-EDC6-4AB0-AF39-67EB72E316F4}" srcOrd="1" destOrd="0" presId="urn:microsoft.com/office/officeart/2005/8/layout/pyramid1"/>
    <dgm:cxn modelId="{DBFECCA7-7B13-499A-B693-02645C3D905B}" type="presParOf" srcId="{E80589D2-F4AB-48E7-A2D7-B05616A6E350}" destId="{A64139CF-9691-4622-815B-6F5D2301FA5D}" srcOrd="3" destOrd="0" presId="urn:microsoft.com/office/officeart/2005/8/layout/pyramid1"/>
    <dgm:cxn modelId="{B8774D99-7FB1-4107-AC37-1086D1DCFC76}" type="presParOf" srcId="{A64139CF-9691-4622-815B-6F5D2301FA5D}" destId="{F115B38A-D1A2-4F98-9B1A-766E2CAEF8E0}" srcOrd="0" destOrd="0" presId="urn:microsoft.com/office/officeart/2005/8/layout/pyramid1"/>
    <dgm:cxn modelId="{98AE6D9D-6F14-4D6F-BD7C-AB4E152F12DB}" type="presParOf" srcId="{A64139CF-9691-4622-815B-6F5D2301FA5D}" destId="{3E080B4C-2309-477D-A568-0639C092163E}" srcOrd="1" destOrd="0" presId="urn:microsoft.com/office/officeart/2005/8/layout/pyramid1"/>
    <dgm:cxn modelId="{F6F4A4D4-20FA-437C-9A97-2F205FCA4C4F}" type="presParOf" srcId="{E80589D2-F4AB-48E7-A2D7-B05616A6E350}" destId="{FDBE104A-E046-4445-92BE-21BC2B2892DE}" srcOrd="4" destOrd="0" presId="urn:microsoft.com/office/officeart/2005/8/layout/pyramid1"/>
    <dgm:cxn modelId="{1EB51A8B-D308-4850-BD33-0813487764A6}" type="presParOf" srcId="{FDBE104A-E046-4445-92BE-21BC2B2892DE}" destId="{5E2B4927-EF7B-49AF-9163-798EF8D1BF97}" srcOrd="0" destOrd="0" presId="urn:microsoft.com/office/officeart/2005/8/layout/pyramid1"/>
    <dgm:cxn modelId="{530D8CFA-627E-4AF7-80E9-6FF787CA89F6}" type="presParOf" srcId="{FDBE104A-E046-4445-92BE-21BC2B2892DE}" destId="{EBDC5863-D357-4E64-9D12-0552C98874C3}" srcOrd="1" destOrd="0" presId="urn:microsoft.com/office/officeart/2005/8/layout/pyramid1"/>
  </dgm:cxnLst>
  <dgm:bg>
    <a:effectLst>
      <a:glow rad="228600">
        <a:schemeClr val="accent2">
          <a:satMod val="175000"/>
          <a:alpha val="40000"/>
        </a:schemeClr>
      </a:glow>
      <a:innerShdw blurRad="63500" dist="50800" dir="18900000">
        <a:prstClr val="black">
          <a:alpha val="50000"/>
        </a:prstClr>
      </a:innerShdw>
      <a:softEdge rad="635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3EF8B-4B70-4B95-BDF2-45073042E04F}">
      <dsp:nvSpPr>
        <dsp:cNvPr id="0" name=""/>
        <dsp:cNvSpPr/>
      </dsp:nvSpPr>
      <dsp:spPr>
        <a:xfrm>
          <a:off x="2380670" y="0"/>
          <a:ext cx="1188030" cy="812799"/>
        </a:xfrm>
        <a:prstGeom prst="trapezoid">
          <a:avLst>
            <a:gd name="adj" fmla="val 7308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+mn-lt"/>
            </a:rPr>
            <a:t>Dec. 79.367/77</a:t>
          </a:r>
          <a:endParaRPr lang="pt-BR" sz="2100" kern="1200" dirty="0">
            <a:latin typeface="+mn-lt"/>
          </a:endParaRPr>
        </a:p>
      </dsp:txBody>
      <dsp:txXfrm>
        <a:off x="2380670" y="0"/>
        <a:ext cx="1188030" cy="812799"/>
      </dsp:txXfrm>
    </dsp:sp>
    <dsp:sp modelId="{2994821D-5FC6-4669-B91A-6D485A37E3DD}">
      <dsp:nvSpPr>
        <dsp:cNvPr id="0" name=""/>
        <dsp:cNvSpPr/>
      </dsp:nvSpPr>
      <dsp:spPr>
        <a:xfrm>
          <a:off x="1782045" y="812799"/>
          <a:ext cx="2376060" cy="812799"/>
        </a:xfrm>
        <a:prstGeom prst="trapezoid">
          <a:avLst>
            <a:gd name="adj" fmla="val 73083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+mn-lt"/>
            </a:rPr>
            <a:t>CF/88</a:t>
          </a:r>
          <a:endParaRPr lang="pt-BR" sz="2100" kern="1200" dirty="0">
            <a:latin typeface="+mn-lt"/>
          </a:endParaRPr>
        </a:p>
      </dsp:txBody>
      <dsp:txXfrm>
        <a:off x="2197856" y="812799"/>
        <a:ext cx="1544439" cy="812799"/>
      </dsp:txXfrm>
    </dsp:sp>
    <dsp:sp modelId="{A6C95C43-3329-496D-A64C-E206FDCF130F}">
      <dsp:nvSpPr>
        <dsp:cNvPr id="0" name=""/>
        <dsp:cNvSpPr/>
      </dsp:nvSpPr>
      <dsp:spPr>
        <a:xfrm>
          <a:off x="1188030" y="1625599"/>
          <a:ext cx="3564091" cy="812799"/>
        </a:xfrm>
        <a:prstGeom prst="trapezoid">
          <a:avLst>
            <a:gd name="adj" fmla="val 73083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+mn-lt"/>
            </a:rPr>
            <a:t>Lei 8.080/90</a:t>
          </a:r>
          <a:endParaRPr lang="pt-BR" sz="2100" kern="1200" dirty="0">
            <a:latin typeface="+mn-lt"/>
          </a:endParaRPr>
        </a:p>
      </dsp:txBody>
      <dsp:txXfrm>
        <a:off x="1811746" y="1625599"/>
        <a:ext cx="2316659" cy="812799"/>
      </dsp:txXfrm>
    </dsp:sp>
    <dsp:sp modelId="{F115B38A-D1A2-4F98-9B1A-766E2CAEF8E0}">
      <dsp:nvSpPr>
        <dsp:cNvPr id="0" name=""/>
        <dsp:cNvSpPr/>
      </dsp:nvSpPr>
      <dsp:spPr>
        <a:xfrm>
          <a:off x="594015" y="2438399"/>
          <a:ext cx="4752121" cy="812799"/>
        </a:xfrm>
        <a:prstGeom prst="trapezoid">
          <a:avLst>
            <a:gd name="adj" fmla="val 73083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+mn-lt"/>
            </a:rPr>
            <a:t>Decreto Presidencial 5.440/2005</a:t>
          </a:r>
        </a:p>
      </dsp:txBody>
      <dsp:txXfrm>
        <a:off x="1425636" y="2438399"/>
        <a:ext cx="3088879" cy="812799"/>
      </dsp:txXfrm>
    </dsp:sp>
    <dsp:sp modelId="{5E2B4927-EF7B-49AF-9163-798EF8D1BF97}">
      <dsp:nvSpPr>
        <dsp:cNvPr id="0" name=""/>
        <dsp:cNvSpPr/>
      </dsp:nvSpPr>
      <dsp:spPr>
        <a:xfrm>
          <a:off x="0" y="3251199"/>
          <a:ext cx="5940151" cy="812799"/>
        </a:xfrm>
        <a:prstGeom prst="trapezoid">
          <a:avLst>
            <a:gd name="adj" fmla="val 7308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+mn-lt"/>
            </a:rPr>
            <a:t>Portaria 2.914/2011</a:t>
          </a:r>
        </a:p>
      </dsp:txBody>
      <dsp:txXfrm>
        <a:off x="1039526" y="3251199"/>
        <a:ext cx="3861098" cy="8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DF56E8-E62E-4725-8DE9-4DA7AA7DF91A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C5A733-FCC9-4247-BA3F-AFF83C40EA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20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86DFAD-C36B-409A-8ADE-96E686B32372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C9EF14-E8B2-44F8-83D1-0167BF4FA2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2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CDC5E-662C-46D1-8161-660A35BD7582}" type="slidenum">
              <a:rPr lang="pt-B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7763" cy="3719513"/>
          </a:xfrm>
          <a:ln w="12699"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charset="0"/>
              <a:cs typeface="Arial" charset="0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BB7286E-2C44-4B95-8841-BE6F47FFB838}" type="slidenum">
              <a:rPr lang="pt-BR" altLang="pt-BR" sz="1200" smtClean="0"/>
              <a:pPr/>
              <a:t>5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612B0C8-F048-466D-8451-D3DC2872AA31}" type="slidenum">
              <a:rPr lang="pt-BR" sz="1200" smtClean="0"/>
              <a:pPr/>
              <a:t>6</a:t>
            </a:fld>
            <a:endParaRPr lang="pt-BR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7763" cy="3719513"/>
          </a:xfrm>
          <a:ln w="12699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pt-B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charset="0"/>
              <a:cs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674EFB-3312-4C29-B379-FC73A65089EF}" type="slidenum">
              <a:rPr lang="pt-BR" altLang="pt-BR" sz="1200" smtClean="0"/>
              <a:pPr/>
              <a:t>7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charset="0"/>
              <a:cs typeface="Arial" charset="0"/>
            </a:endParaRP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A97AB9-8A25-43EA-BFCA-7312B3C23B9B}" type="slidenum">
              <a:rPr lang="pt-BR" altLang="pt-BR" sz="1200" smtClean="0"/>
              <a:pPr/>
              <a:t>8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DBCD-B8DB-4C72-9A0B-178545443E0C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58FD-CE04-462C-B92D-BBA450C89B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36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1B37-174F-4635-BDB1-B775343C42EB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EB84-95BD-4DFE-BFA2-63B7FC7D41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9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0ABB-EBAE-424E-956B-584D4A5DD70F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6642-E928-43EB-84EC-1742EF4341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45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5FB7-6229-432E-A6C3-6936512F529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31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0" y="928688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65A7-A474-450F-B669-727BAE3465FD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20CC-7900-4466-8A12-63F789A86D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99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5763-A353-49DE-AA7C-5C8F16FC5FC4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5E0D-06F5-4392-BA65-FAACA7F5CD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1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-3175" y="1268413"/>
            <a:ext cx="9144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128792" cy="1143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892B-B276-4BC5-A5DF-D88F13AFB8C7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2624-B490-4561-B92C-CB64944BB3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65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411C-A5F4-4280-873B-054206170364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3BB2-819F-4FD0-A312-83C35C78B9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B994-A652-4356-958E-4C83A5018163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7BB3-CDBF-4C77-86E0-234C41924F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4B05-CEBA-432F-9D98-6EA89AAABB59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F635-7217-422C-ADD1-C22AF786F6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92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E9D6-4116-4C6A-8EE3-FC62D88335CF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198B-2BAE-48C4-B318-CBFEC8A30C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90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7938"/>
            <a:ext cx="16192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6DB8-C8E1-4982-9E11-50A60200624A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D892-70AF-4C7F-8EB4-5B06885C15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7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FBEF14-89F1-4810-99C8-A396EDA3FCC1}" type="datetimeFigureOut">
              <a:rPr lang="pt-BR"/>
              <a:pPr>
                <a:defRPr/>
              </a:pPr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738530-D029-4C01-A0B2-3033B8DE02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2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1.jpeg"/><Relationship Id="rId2" Type="http://schemas.openxmlformats.org/officeDocument/2006/relationships/image" Target="../media/image17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29.jpeg"/><Relationship Id="rId10" Type="http://schemas.openxmlformats.org/officeDocument/2006/relationships/image" Target="../media/image25.jpeg"/><Relationship Id="rId19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hyperlink" Target="http://sobralagora.com.br/v1/wp-content/uploads/2012/12/A-PIP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ângulo 3"/>
          <p:cNvSpPr>
            <a:spLocks noChangeArrowheads="1"/>
          </p:cNvSpPr>
          <p:nvPr/>
        </p:nvSpPr>
        <p:spPr bwMode="auto">
          <a:xfrm>
            <a:off x="106362" y="1844824"/>
            <a:ext cx="90376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Vigilância da Qualidade da Água para Consumo Humano</a:t>
            </a:r>
          </a:p>
          <a:p>
            <a:pPr algn="ctr"/>
            <a:r>
              <a:rPr lang="pt-BR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VIGIAGUA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3"/>
          <p:cNvSpPr>
            <a:spLocks noChangeArrowheads="1"/>
          </p:cNvSpPr>
          <p:nvPr/>
        </p:nvSpPr>
        <p:spPr bwMode="auto">
          <a:xfrm>
            <a:off x="0" y="116632"/>
            <a:ext cx="9037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Aspectos legais da atuação do </a:t>
            </a:r>
            <a:r>
              <a:rPr lang="pt-BR" altLang="pt-BR" b="1" dirty="0" err="1">
                <a:solidFill>
                  <a:srgbClr val="C00000"/>
                </a:solidFill>
                <a:latin typeface="+mn-lt"/>
              </a:rPr>
              <a:t>Vigiagua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Portaria GM/MS 2914 de 12/12/2011</a:t>
            </a:r>
            <a:endParaRPr lang="pt-BR" altLang="pt-B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016144"/>
            <a:ext cx="885812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Art. 13. </a:t>
            </a:r>
            <a:r>
              <a:rPr lang="pt-BR" sz="2400" dirty="0">
                <a:solidFill>
                  <a:srgbClr val="FF0000"/>
                </a:solidFill>
              </a:rPr>
              <a:t>Competências do responsável pelo sistema ou solução alternativa coletiva de abastecimento</a:t>
            </a:r>
            <a:r>
              <a:rPr lang="pt-BR" sz="2400" dirty="0"/>
              <a:t> de água para consumo humano.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FF0000"/>
                </a:solidFill>
              </a:rPr>
              <a:t>exercer o controle e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apresentar os dados </a:t>
            </a:r>
            <a:r>
              <a:rPr lang="pt-BR" sz="2400" dirty="0"/>
              <a:t>de monitoramento da qualidade da água (</a:t>
            </a:r>
            <a:r>
              <a:rPr lang="pt-BR" sz="2400" dirty="0" err="1"/>
              <a:t>Sisagua</a:t>
            </a:r>
            <a:r>
              <a:rPr lang="pt-BR" sz="2400" dirty="0"/>
              <a:t>);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garantir a operação e a manutenção das instalações;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manter </a:t>
            </a:r>
            <a:r>
              <a:rPr lang="pt-BR" sz="2400" dirty="0">
                <a:solidFill>
                  <a:srgbClr val="FF0000"/>
                </a:solidFill>
              </a:rPr>
              <a:t>avaliação sistemática do sistema</a:t>
            </a:r>
            <a:r>
              <a:rPr lang="pt-BR" sz="2400" dirty="0"/>
              <a:t>, sob a perspectiva dos riscos à saúde (recomenda o PSA);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 monitorar a qualidade da água no </a:t>
            </a:r>
            <a:r>
              <a:rPr lang="pt-BR" sz="2400" dirty="0">
                <a:solidFill>
                  <a:srgbClr val="FF0000"/>
                </a:solidFill>
              </a:rPr>
              <a:t>ponto de captação </a:t>
            </a:r>
            <a:r>
              <a:rPr lang="pt-BR" sz="2400" dirty="0"/>
              <a:t>e comunicar aos órgãos ambientais qualquer alteração da qualidade da água que comprometa a </a:t>
            </a:r>
            <a:r>
              <a:rPr lang="pt-BR" sz="2400" dirty="0" err="1"/>
              <a:t>tratabilidade</a:t>
            </a:r>
            <a:r>
              <a:rPr lang="pt-BR" sz="2400" dirty="0"/>
              <a:t>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FF0000"/>
                </a:solidFill>
              </a:rPr>
              <a:t>comunicar imediatamente à autoridade</a:t>
            </a:r>
            <a:r>
              <a:rPr lang="pt-BR" sz="2400" dirty="0"/>
              <a:t> de saúde pública municipal e informar adequadamente à população sobre a detecção de qualquer risco à saúde.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82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3"/>
          <p:cNvSpPr>
            <a:spLocks noChangeArrowheads="1"/>
          </p:cNvSpPr>
          <p:nvPr/>
        </p:nvSpPr>
        <p:spPr bwMode="auto">
          <a:xfrm>
            <a:off x="0" y="116632"/>
            <a:ext cx="9037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Portal do SISAGUA - MS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604448" cy="48400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79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87338" y="1865724"/>
            <a:ext cx="8572500" cy="3323987"/>
          </a:xfrm>
          <a:prstGeom prst="rect">
            <a:avLst/>
          </a:prstGeom>
          <a:noFill/>
          <a:ln w="12699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000" b="1" u="sng" cap="small" dirty="0">
                <a:latin typeface="+mn-lt"/>
              </a:rPr>
              <a:t> Cadastramento das formas de abastecimento de água;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000" b="1" cap="small" dirty="0">
                <a:latin typeface="+mn-lt"/>
              </a:rPr>
              <a:t> Definição dos pontos de coleta de amostras considerando a representatividade espacial e temporal e locais estratégicos reconhecidos como vulneráveis;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000" b="1" cap="small" dirty="0">
                <a:latin typeface="+mn-lt"/>
              </a:rPr>
              <a:t> Coleta das amostras e envio ao laboratório;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000" b="1" u="sng" cap="small" dirty="0">
                <a:latin typeface="+mn-lt"/>
              </a:rPr>
              <a:t> Inserção no Sisagua, dos resultados das análises enviados pelo Laboratório;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000" b="1" cap="small" dirty="0">
                <a:latin typeface="+mn-lt"/>
              </a:rPr>
              <a:t> Análise dos dados de qualidade da água para correlacionar com dados epidemiológicos;</a:t>
            </a:r>
          </a:p>
          <a:p>
            <a:pPr marL="342900" indent="-3429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000" b="1" u="sng" cap="small" dirty="0">
                <a:latin typeface="+mn-lt"/>
              </a:rPr>
              <a:t> Ações de intervenção ou medidas corretivas.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87338" y="855663"/>
            <a:ext cx="85725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 bwMode="auto">
          <a:xfrm>
            <a:off x="0" y="10573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PRINCIPAIS AÇÕES VIGILÂNCIA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214813" y="14287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Vigiagua - ações</a:t>
            </a:r>
          </a:p>
        </p:txBody>
      </p:sp>
    </p:spTree>
    <p:extLst>
      <p:ext uri="{BB962C8B-B14F-4D97-AF65-F5344CB8AC3E}">
        <p14:creationId xmlns:p14="http://schemas.microsoft.com/office/powerpoint/2010/main" val="298012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4946"/>
              </p:ext>
            </p:extLst>
          </p:nvPr>
        </p:nvGraphicFramePr>
        <p:xfrm>
          <a:off x="1835696" y="501634"/>
          <a:ext cx="5904656" cy="5317814"/>
        </p:xfrm>
        <a:graphic>
          <a:graphicData uri="http://schemas.openxmlformats.org/drawingml/2006/table">
            <a:tbl>
              <a:tblPr/>
              <a:tblGrid>
                <a:gridCol w="3542632">
                  <a:extLst>
                    <a:ext uri="{9D8B030D-6E8A-4147-A177-3AD203B41FA5}">
                      <a16:colId xmlns:a16="http://schemas.microsoft.com/office/drawing/2014/main" val="559350083"/>
                    </a:ext>
                  </a:extLst>
                </a:gridCol>
                <a:gridCol w="2362024">
                  <a:extLst>
                    <a:ext uri="{9D8B030D-6E8A-4147-A177-3AD203B41FA5}">
                      <a16:colId xmlns:a16="http://schemas.microsoft.com/office/drawing/2014/main" val="4101953899"/>
                    </a:ext>
                  </a:extLst>
                </a:gridCol>
              </a:tblGrid>
              <a:tr h="206542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2400" b="1" dirty="0">
                          <a:effectLst/>
                          <a:latin typeface="inherit"/>
                        </a:rPr>
                        <a:t>Sistemas de Abastecimento de Água da CAESB 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06116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Sistemas Produtores: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5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720840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Capacidade de Produção: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9.506,1 l/s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61598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Redes de Distribuição/Adutora: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8.377 Km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73148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Captação Superficial (Mananciais):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24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5773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Captações Subterrâneas: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114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12182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Adutoras (Água Bruta):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60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599080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Adutoras (Água Tratada):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128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44789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Elevatórias de Água Bruta: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12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90277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Elevatórias de Água Tratada: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45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72004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Poços em Operação: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114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16893"/>
                  </a:ext>
                </a:extLst>
              </a:tr>
              <a:tr h="36818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Estações de Tratamento de Água (ETAs):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9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68717"/>
                  </a:ext>
                </a:extLst>
              </a:tr>
              <a:tr h="36818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Unidades de Tratamento Simplificado: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17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26177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Cloração de Poços: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39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06436"/>
                  </a:ext>
                </a:extLst>
              </a:tr>
              <a:tr h="555148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Reservatórios: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39 apoiados + 90 elevados + </a:t>
                      </a:r>
                      <a:br>
                        <a:rPr lang="pt-BR" sz="1400" dirty="0">
                          <a:effectLst/>
                        </a:rPr>
                      </a:br>
                      <a:r>
                        <a:rPr lang="pt-BR" sz="1400" dirty="0">
                          <a:effectLst/>
                        </a:rPr>
                        <a:t>1 de equalização =130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55828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Ligações: 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583.701 ligações ativas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28334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Economias Ativas: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944.033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3783"/>
                  </a:ext>
                </a:extLst>
              </a:tr>
              <a:tr h="20654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>
                          <a:effectLst/>
                        </a:rPr>
                        <a:t>Índice de Atendimento à População</a:t>
                      </a:r>
                      <a:endParaRPr lang="pt-BR" sz="1400">
                        <a:effectLst/>
                      </a:endParaRP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dirty="0">
                          <a:effectLst/>
                        </a:rPr>
                        <a:t>98,04%</a:t>
                      </a:r>
                    </a:p>
                  </a:txBody>
                  <a:tcPr marL="28063" marR="28063" marT="22450" marB="224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54104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318972" y="5949280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/>
              <a:t>https://www.caesb.df.gov.br/2-portal/agua.html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37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00441" y="5115445"/>
            <a:ext cx="414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/>
              <a:t>https://www.caesb.df.gov.br/images/unidades/eta.pdf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350" t="22001" r="15350" b="17800"/>
          <a:stretch/>
        </p:blipFill>
        <p:spPr>
          <a:xfrm>
            <a:off x="395536" y="908720"/>
            <a:ext cx="8547182" cy="41764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31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6438" y="2663441"/>
            <a:ext cx="7691596" cy="367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b="1" dirty="0"/>
              <a:t>ANEXO XIII - Número mínimo de amostras mensais para o controle da qualidade da água de sistema de abastecimento, para fins de análises microbiológicas, em função da população abastecida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/>
              <a:t>	NOTA: (1) Recomenda-se a coleta de, no mínimo, quatro amostras semanais.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79178"/>
              </p:ext>
            </p:extLst>
          </p:nvPr>
        </p:nvGraphicFramePr>
        <p:xfrm>
          <a:off x="1403648" y="3284984"/>
          <a:ext cx="6264697" cy="2621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833">
                  <a:extLst>
                    <a:ext uri="{9D8B030D-6E8A-4147-A177-3AD203B41FA5}">
                      <a16:colId xmlns:a16="http://schemas.microsoft.com/office/drawing/2014/main" val="3982010810"/>
                    </a:ext>
                  </a:extLst>
                </a:gridCol>
                <a:gridCol w="1130532">
                  <a:extLst>
                    <a:ext uri="{9D8B030D-6E8A-4147-A177-3AD203B41FA5}">
                      <a16:colId xmlns:a16="http://schemas.microsoft.com/office/drawing/2014/main" val="159453168"/>
                    </a:ext>
                  </a:extLst>
                </a:gridCol>
                <a:gridCol w="1026833">
                  <a:extLst>
                    <a:ext uri="{9D8B030D-6E8A-4147-A177-3AD203B41FA5}">
                      <a16:colId xmlns:a16="http://schemas.microsoft.com/office/drawing/2014/main" val="852477336"/>
                    </a:ext>
                  </a:extLst>
                </a:gridCol>
                <a:gridCol w="1026833">
                  <a:extLst>
                    <a:ext uri="{9D8B030D-6E8A-4147-A177-3AD203B41FA5}">
                      <a16:colId xmlns:a16="http://schemas.microsoft.com/office/drawing/2014/main" val="3218053635"/>
                    </a:ext>
                  </a:extLst>
                </a:gridCol>
                <a:gridCol w="1026833">
                  <a:extLst>
                    <a:ext uri="{9D8B030D-6E8A-4147-A177-3AD203B41FA5}">
                      <a16:colId xmlns:a16="http://schemas.microsoft.com/office/drawing/2014/main" val="147060969"/>
                    </a:ext>
                  </a:extLst>
                </a:gridCol>
                <a:gridCol w="1026833">
                  <a:extLst>
                    <a:ext uri="{9D8B030D-6E8A-4147-A177-3AD203B41FA5}">
                      <a16:colId xmlns:a16="http://schemas.microsoft.com/office/drawing/2014/main" val="710734294"/>
                    </a:ext>
                  </a:extLst>
                </a:gridCol>
              </a:tblGrid>
              <a:tr h="2922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Parâmetro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Saída do Tratamento (Número de amostras por unidade de tratamento)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Sistema de distribuição (reservatórios e rede)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44997"/>
                  </a:ext>
                </a:extLst>
              </a:tr>
              <a:tr h="229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População abastecida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75617"/>
                  </a:ext>
                </a:extLst>
              </a:tr>
              <a:tr h="9090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&lt; 5.000 hab.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5.000 a 20.000 hab.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20.000 a 250.000 hab.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&gt; 250.000 hab.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9031159"/>
                  </a:ext>
                </a:extLst>
              </a:tr>
              <a:tr h="469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Coliformes totais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Duas amostras semanais (1)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 para cada 500 hab.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30 + (1 para cada 2.000 hab.)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105 + (1 para cada 5.000 hab.) Máximo de 1.000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463081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Escherichia coli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9860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24398" y="513632"/>
            <a:ext cx="7693635" cy="213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Plano de amostragem por sistema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Art. 41 - </a:t>
            </a:r>
            <a:r>
              <a:rPr lang="pt-BR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Os responsáveis pelo controle da qualidade da água de sistema e solução alternativa coletiva de abastecimento de água para consumo humano devem elaborar e submeter para análise da autoridade municipal de saúde pública, o plano de amostragem de cada sistema e solução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, respeitando os planos mínimos de amostragem expressos nos Anexos XI, XII, XIII e XIV.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15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484784"/>
            <a:ext cx="8208912" cy="485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§ 1º - A amostragem deve obedecer aos seguintes requisitos: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I - distribuição uniforme das coletas ao longo do período; 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II - representatividade dos pontos de coleta no sistema de distribuição (reservatórios e rede), combinando critérios de abrangência espacial e pontos estratégicos, entendidos como: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a) aqueles próximos a grande circulação de pessoas: terminais rodoviários, terminais ferroviários entre outros;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b) edifícios que alberguem grupos populacionais de risco, tais como hospitais, creches e asilos;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c) aqueles localizados em trechos vulneráveis do sistema de distribuição como pontas de rede, pontos de queda de pressão, locais afetados por manobras, sujeitos à intermitência de abastecimento, reservatórios, entre outros; 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d) locais com sistemáticas notificações de agravos à saúde tendo como possíveis causas os agentes de veiculação hídrica.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11560" y="476672"/>
            <a:ext cx="813690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Plano de amostragem por sistema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53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2132856"/>
            <a:ext cx="8136904" cy="414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>
                <a:ea typeface="Calibri" panose="020F0502020204030204" pitchFamily="34" charset="0"/>
                <a:cs typeface="Times New Roman" panose="02020603050405020304" pitchFamily="18" charset="0"/>
              </a:rPr>
              <a:t>Art. 26 - Compete ao responsável pela operação do sistema de abastecimento de água para consumo humano notificar à autoridade de saúde pública e informar à respectiva entidade reguladora e à população, identificando períodos e locais, sempre que houver: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>
                <a:ea typeface="Calibri" panose="020F0502020204030204" pitchFamily="34" charset="0"/>
                <a:cs typeface="Times New Roman" panose="02020603050405020304" pitchFamily="18" charset="0"/>
              </a:rPr>
              <a:t>I - situações de emergência com potencial para atingir a segurança de pessoas e bens;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>
                <a:ea typeface="Calibri" panose="020F0502020204030204" pitchFamily="34" charset="0"/>
                <a:cs typeface="Times New Roman" panose="02020603050405020304" pitchFamily="18" charset="0"/>
              </a:rPr>
              <a:t>II - interrupção, pressão negativa ou intermitência no sistema de abastecimento;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>
                <a:ea typeface="Calibri" panose="020F0502020204030204" pitchFamily="34" charset="0"/>
                <a:cs typeface="Times New Roman" panose="02020603050405020304" pitchFamily="18" charset="0"/>
              </a:rPr>
              <a:t>III - necessidade de realizar operação programada na rede de distribuição, que possa submeter trechos a pressão negativa;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>
                <a:ea typeface="Calibri" panose="020F0502020204030204" pitchFamily="34" charset="0"/>
                <a:cs typeface="Times New Roman" panose="02020603050405020304" pitchFamily="18" charset="0"/>
              </a:rPr>
              <a:t>IV - modificações ou melhorias de qualquer natureza nos sistemas de abastecimento; 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>
                <a:ea typeface="Calibri" panose="020F0502020204030204" pitchFamily="34" charset="0"/>
                <a:cs typeface="Times New Roman" panose="02020603050405020304" pitchFamily="18" charset="0"/>
              </a:rPr>
              <a:t>V - situações que possam oferecer risco à saúde.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404664"/>
            <a:ext cx="7776864" cy="15450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Intermitência: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é a interrupção do serviço de abastecimento de água, sistemática ou não, que se repete ao longo de determinado período, com duração igual ou superior a seis horas em cada ocorrência;</a:t>
            </a:r>
          </a:p>
        </p:txBody>
      </p:sp>
      <p:sp>
        <p:nvSpPr>
          <p:cNvPr id="5" name="Retângulo 4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50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3"/>
          <p:cNvSpPr>
            <a:spLocks noChangeArrowheads="1"/>
          </p:cNvSpPr>
          <p:nvPr/>
        </p:nvSpPr>
        <p:spPr bwMode="auto">
          <a:xfrm>
            <a:off x="0" y="116632"/>
            <a:ext cx="9037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Aspectos legais da atuação do </a:t>
            </a:r>
            <a:r>
              <a:rPr lang="pt-BR" altLang="pt-BR" b="1" dirty="0" err="1">
                <a:solidFill>
                  <a:srgbClr val="C00000"/>
                </a:solidFill>
                <a:latin typeface="+mn-lt"/>
              </a:rPr>
              <a:t>Vigiagua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Portaria GM/MS 2914 de 12/12/2011</a:t>
            </a:r>
            <a:endParaRPr lang="pt-BR" altLang="pt-B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016144"/>
            <a:ext cx="88581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Art. 15. </a:t>
            </a:r>
            <a:r>
              <a:rPr lang="pt-BR" sz="2400" dirty="0">
                <a:solidFill>
                  <a:srgbClr val="FF0000"/>
                </a:solidFill>
              </a:rPr>
              <a:t>Exigências para o fornecimento de água para consumo humano por meio de veículo transportador</a:t>
            </a:r>
            <a:r>
              <a:rPr lang="pt-BR" sz="2400" dirty="0"/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I - garantir que tanques, válvulas e equipamentos dos veículos transportadores sejam apropriados e de </a:t>
            </a:r>
            <a:r>
              <a:rPr lang="pt-BR" sz="2400" dirty="0">
                <a:solidFill>
                  <a:srgbClr val="FF0000"/>
                </a:solidFill>
              </a:rPr>
              <a:t>uso exclusivo para o armazenamento e transporte de água potável</a:t>
            </a:r>
            <a:r>
              <a:rPr lang="pt-BR" sz="2400" dirty="0"/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II - manter registro com dados atualizados sobre o fornecedor e a fonte de água;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III - manter registro atualizado das análises de controle da qualidade da água, previstos nesta Portaria;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IV - </a:t>
            </a:r>
            <a:r>
              <a:rPr lang="pt-BR" sz="2400" dirty="0">
                <a:solidFill>
                  <a:srgbClr val="FF0000"/>
                </a:solidFill>
              </a:rPr>
              <a:t>assegurar que a água fornecida contenha um teor mínimo de cloro residual livre de 0,5 mg/L</a:t>
            </a:r>
            <a:r>
              <a:rPr lang="pt-BR" sz="2400" dirty="0"/>
              <a:t>; 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V - garantir que o veículo utilizado para fornecimento de água contenha, de forma visível, a inscrição "ÁGUA POTÁVEL" e os dados de endereço e telefone para contato.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8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287338" y="855663"/>
            <a:ext cx="85725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4214813" y="14287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Competências</a:t>
            </a:r>
          </a:p>
        </p:txBody>
      </p:sp>
      <p:sp>
        <p:nvSpPr>
          <p:cNvPr id="16" name="Texto explicativo retangular 15"/>
          <p:cNvSpPr/>
          <p:nvPr/>
        </p:nvSpPr>
        <p:spPr bwMode="auto">
          <a:xfrm>
            <a:off x="561256" y="1124744"/>
            <a:ext cx="4154760" cy="864096"/>
          </a:xfrm>
          <a:prstGeom prst="wedgeRectCallout">
            <a:avLst>
              <a:gd name="adj1" fmla="val 65183"/>
              <a:gd name="adj2" fmla="val 41656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Estabelece a competência do setor saúde no controle da qualidade da água para consumo humano</a:t>
            </a:r>
          </a:p>
        </p:txBody>
      </p:sp>
      <p:sp>
        <p:nvSpPr>
          <p:cNvPr id="17" name="Texto explicativo retangular 16"/>
          <p:cNvSpPr/>
          <p:nvPr/>
        </p:nvSpPr>
        <p:spPr bwMode="auto">
          <a:xfrm>
            <a:off x="576064" y="2132856"/>
            <a:ext cx="3563888" cy="864096"/>
          </a:xfrm>
          <a:prstGeom prst="wedgeRectCallout">
            <a:avLst>
              <a:gd name="adj1" fmla="val 66776"/>
              <a:gd name="adj2" fmla="val 3941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Artigo 200 Inciso VI - Fiscalização e a inspeção em água para consumo humano</a:t>
            </a:r>
          </a:p>
        </p:txBody>
      </p:sp>
      <p:sp>
        <p:nvSpPr>
          <p:cNvPr id="18" name="Texto explicativo retangular 17"/>
          <p:cNvSpPr/>
          <p:nvPr/>
        </p:nvSpPr>
        <p:spPr bwMode="auto">
          <a:xfrm>
            <a:off x="783704" y="3154823"/>
            <a:ext cx="2924200" cy="490201"/>
          </a:xfrm>
          <a:prstGeom prst="wedgeRectCallout">
            <a:avLst>
              <a:gd name="adj1" fmla="val 64273"/>
              <a:gd name="adj2" fmla="val 3842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Estabelece o SUS</a:t>
            </a:r>
          </a:p>
        </p:txBody>
      </p:sp>
      <p:sp>
        <p:nvSpPr>
          <p:cNvPr id="19" name="Texto explicativo retangular 18"/>
          <p:cNvSpPr/>
          <p:nvPr/>
        </p:nvSpPr>
        <p:spPr bwMode="auto">
          <a:xfrm>
            <a:off x="617629" y="3789040"/>
            <a:ext cx="2586219" cy="639688"/>
          </a:xfrm>
          <a:prstGeom prst="wedgeRectCallout">
            <a:avLst>
              <a:gd name="adj1" fmla="val 66579"/>
              <a:gd name="adj2" fmla="val 34177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Informação ao Consumidor</a:t>
            </a:r>
          </a:p>
        </p:txBody>
      </p:sp>
      <p:sp>
        <p:nvSpPr>
          <p:cNvPr id="20" name="Texto explicativo retangular 19"/>
          <p:cNvSpPr/>
          <p:nvPr/>
        </p:nvSpPr>
        <p:spPr bwMode="auto">
          <a:xfrm>
            <a:off x="113573" y="4639280"/>
            <a:ext cx="2874251" cy="1021967"/>
          </a:xfrm>
          <a:prstGeom prst="wedgeRectCallout">
            <a:avLst>
              <a:gd name="adj1" fmla="val 63732"/>
              <a:gd name="adj2" fmla="val -9751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n-lt"/>
              </a:rPr>
              <a:t>Padrão de Potabilidade e responsabilidade da vigilância e do controle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03618368"/>
              </p:ext>
            </p:extLst>
          </p:nvPr>
        </p:nvGraphicFramePr>
        <p:xfrm>
          <a:off x="2989536" y="1556792"/>
          <a:ext cx="59401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58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6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195" t="12200" r="31888" b="3801"/>
          <a:stretch/>
        </p:blipFill>
        <p:spPr>
          <a:xfrm>
            <a:off x="5148063" y="1111347"/>
            <a:ext cx="3620495" cy="4621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2675" t="10800" r="33463" b="5201"/>
          <a:stretch/>
        </p:blipFill>
        <p:spPr>
          <a:xfrm>
            <a:off x="827584" y="1111347"/>
            <a:ext cx="3312368" cy="4621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7452320" y="6237312"/>
            <a:ext cx="16916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9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64630" y="1394192"/>
            <a:ext cx="7967807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PROGRAMA NACIONAL DE VIGILÂNCIA DA QUALIDADE DA ÁGUA PARA CONSUMO HUMANO - VIGIAGUA</a:t>
            </a:r>
          </a:p>
        </p:txBody>
      </p:sp>
      <p:sp>
        <p:nvSpPr>
          <p:cNvPr id="11" name="Rectangle 1039"/>
          <p:cNvSpPr>
            <a:spLocks noChangeArrowheads="1"/>
          </p:cNvSpPr>
          <p:nvPr/>
        </p:nvSpPr>
        <p:spPr bwMode="white">
          <a:xfrm>
            <a:off x="7583012" y="2564904"/>
            <a:ext cx="638842" cy="4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endParaRPr lang="es-ES" altLang="en-US" sz="480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17" name="Imagem 15" descr="Forum social 308.jpg"/>
          <p:cNvPicPr>
            <a:picLocks/>
          </p:cNvPicPr>
          <p:nvPr/>
        </p:nvPicPr>
        <p:blipFill>
          <a:blip r:embed="rId2"/>
          <a:srcRect l="3000" r="989"/>
          <a:stretch>
            <a:fillRect/>
          </a:stretch>
        </p:blipFill>
        <p:spPr bwMode="auto">
          <a:xfrm>
            <a:off x="564631" y="4424109"/>
            <a:ext cx="2520000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Conector reto 12"/>
          <p:cNvCxnSpPr/>
          <p:nvPr/>
        </p:nvCxnSpPr>
        <p:spPr>
          <a:xfrm>
            <a:off x="287338" y="855663"/>
            <a:ext cx="85725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4214813" y="14287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Vigiagua</a:t>
            </a:r>
          </a:p>
        </p:txBody>
      </p:sp>
      <p:pic>
        <p:nvPicPr>
          <p:cNvPr id="18" name="Imagem 17" descr="download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66" y="2422555"/>
            <a:ext cx="252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m 20" descr="images (1)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12440" y="4421376"/>
            <a:ext cx="252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m 21" descr="images (2)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12437" y="2420887"/>
            <a:ext cx="252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m 23" descr="images (4)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4631" y="2420888"/>
            <a:ext cx="252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m 24" descr="images (5)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86867" y="4423244"/>
            <a:ext cx="252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173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 descr="dani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12201" r="18073" b="20599"/>
          <a:stretch>
            <a:fillRect/>
          </a:stretch>
        </p:blipFill>
        <p:spPr bwMode="auto">
          <a:xfrm>
            <a:off x="247650" y="3284538"/>
            <a:ext cx="17319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42293" y="1412776"/>
            <a:ext cx="8523288" cy="158417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pt-BR" sz="2000" dirty="0">
                <a:latin typeface="Calibri" panose="020F0502020204030204" pitchFamily="34" charset="0"/>
              </a:rPr>
              <a:t>    </a:t>
            </a:r>
            <a:r>
              <a:rPr lang="pt-BR" sz="2000" b="1" dirty="0">
                <a:solidFill>
                  <a:srgbClr val="000066"/>
                </a:solidFill>
                <a:latin typeface="Calibri" panose="020F0502020204030204" pitchFamily="34" charset="0"/>
              </a:rPr>
              <a:t>OBJETIVO GERAL: </a:t>
            </a:r>
            <a:r>
              <a:rPr lang="pt-BR" sz="2000" kern="1200" dirty="0">
                <a:latin typeface="Calibri" panose="020F0502020204030204" pitchFamily="34" charset="0"/>
              </a:rPr>
              <a:t>Desenvolver ações de vigilância da qualidade da água para consumo humano que garantam à população o </a:t>
            </a:r>
            <a:r>
              <a:rPr lang="pt-BR" sz="2000" b="1" kern="1200" dirty="0">
                <a:latin typeface="Calibri" panose="020F0502020204030204" pitchFamily="34" charset="0"/>
              </a:rPr>
              <a:t>acesso à água em quantidade suficiente</a:t>
            </a:r>
            <a:r>
              <a:rPr lang="pt-BR" sz="2000" kern="1200" dirty="0">
                <a:latin typeface="Calibri" panose="020F0502020204030204" pitchFamily="34" charset="0"/>
              </a:rPr>
              <a:t> e </a:t>
            </a:r>
            <a:r>
              <a:rPr lang="pt-BR" sz="2000" b="1" kern="1200" dirty="0">
                <a:latin typeface="Calibri" panose="020F0502020204030204" pitchFamily="34" charset="0"/>
              </a:rPr>
              <a:t>qualidade compatível com o padrão de potabilidade</a:t>
            </a:r>
            <a:r>
              <a:rPr lang="pt-BR" sz="2000" kern="1200" dirty="0">
                <a:latin typeface="Calibri" panose="020F0502020204030204" pitchFamily="34" charset="0"/>
              </a:rPr>
              <a:t>, para promoção da saúde.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4100" name="Retângulo 5"/>
          <p:cNvSpPr>
            <a:spLocks noChangeArrowheads="1"/>
          </p:cNvSpPr>
          <p:nvPr/>
        </p:nvSpPr>
        <p:spPr bwMode="auto">
          <a:xfrm>
            <a:off x="1979613" y="3232150"/>
            <a:ext cx="7056437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Aft>
                <a:spcPts val="1200"/>
              </a:spcAft>
              <a:buClr>
                <a:srgbClr val="0070C0"/>
              </a:buClr>
            </a:pPr>
            <a:r>
              <a:rPr lang="pt-BR" altLang="pt-BR" sz="1800" b="1" dirty="0">
                <a:solidFill>
                  <a:srgbClr val="000066"/>
                </a:solidFill>
                <a:latin typeface="Calibri" pitchFamily="34" charset="0"/>
              </a:rPr>
              <a:t>PRINCIPAIS OBJETIVOS ESPECÍFICOS:</a:t>
            </a:r>
            <a:endParaRPr lang="pt-BR" altLang="pt-BR" sz="1800" dirty="0">
              <a:latin typeface="Calibri" pitchFamily="34" charset="0"/>
            </a:endParaRPr>
          </a:p>
          <a:p>
            <a:pPr algn="just" eaLnBrk="1" hangingPunct="1">
              <a:spcAft>
                <a:spcPts val="600"/>
              </a:spcAft>
              <a:buClr>
                <a:srgbClr val="0070C0"/>
              </a:buClr>
              <a:buFontTx/>
              <a:buChar char="►"/>
            </a:pPr>
            <a:r>
              <a:rPr lang="pt-BR" altLang="pt-BR" sz="1800" dirty="0">
                <a:latin typeface="Calibri" pitchFamily="34" charset="0"/>
              </a:rPr>
              <a:t>  Monitorar sistematicamente a qualidade da água consumida pela população, nos termos da legislação vigente.</a:t>
            </a:r>
          </a:p>
          <a:p>
            <a:pPr algn="just" eaLnBrk="1" hangingPunct="1">
              <a:spcAft>
                <a:spcPts val="1800"/>
              </a:spcAft>
              <a:buClr>
                <a:srgbClr val="0070C0"/>
              </a:buClr>
              <a:buFontTx/>
              <a:buChar char="►"/>
            </a:pPr>
            <a:r>
              <a:rPr lang="pt-BR" altLang="pt-BR" sz="1800" dirty="0">
                <a:latin typeface="Calibri" pitchFamily="34" charset="0"/>
              </a:rPr>
              <a:t>Avaliar e gerenciar os riscos à saúde relacionados às condições sanitárias das formas de abastecimento de água e respectiva qualidade da água;</a:t>
            </a:r>
          </a:p>
        </p:txBody>
      </p:sp>
      <p:sp>
        <p:nvSpPr>
          <p:cNvPr id="4102" name="Retângulo 4"/>
          <p:cNvSpPr>
            <a:spLocks noChangeArrowheads="1"/>
          </p:cNvSpPr>
          <p:nvPr/>
        </p:nvSpPr>
        <p:spPr bwMode="auto">
          <a:xfrm>
            <a:off x="2051050" y="5248275"/>
            <a:ext cx="6913563" cy="657225"/>
          </a:xfrm>
          <a:prstGeom prst="rect">
            <a:avLst/>
          </a:prstGeom>
          <a:solidFill>
            <a:srgbClr val="FFD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1600"/>
              <a:t>Articulação com outras áreas do setor saúde e com setores como meio ambiente, saneamento, recursos hídricos, defesa civil e regulação.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87338" y="855663"/>
            <a:ext cx="85725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 bwMode="auto">
          <a:xfrm>
            <a:off x="4214813" y="14287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Vigiagua - Objetivos</a:t>
            </a:r>
          </a:p>
        </p:txBody>
      </p:sp>
    </p:spTree>
    <p:extLst>
      <p:ext uri="{BB962C8B-B14F-4D97-AF65-F5344CB8AC3E}">
        <p14:creationId xmlns:p14="http://schemas.microsoft.com/office/powerpoint/2010/main" val="212908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5424832" y="1556793"/>
            <a:ext cx="2571750" cy="1231900"/>
            <a:chOff x="1259632" y="1268760"/>
            <a:chExt cx="2736304" cy="1224136"/>
          </a:xfrm>
          <a:solidFill>
            <a:srgbClr val="002060"/>
          </a:solidFill>
        </p:grpSpPr>
        <p:sp>
          <p:nvSpPr>
            <p:cNvPr id="12" name="Texto explicativo em seta para baixo 11"/>
            <p:cNvSpPr/>
            <p:nvPr/>
          </p:nvSpPr>
          <p:spPr>
            <a:xfrm>
              <a:off x="1259632" y="1268760"/>
              <a:ext cx="2736304" cy="1224136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/>
            </a:p>
          </p:txBody>
        </p:sp>
        <p:sp>
          <p:nvSpPr>
            <p:cNvPr id="10256" name="Text Box 6"/>
            <p:cNvSpPr txBox="1">
              <a:spLocks noChangeArrowheads="1"/>
            </p:cNvSpPr>
            <p:nvPr/>
          </p:nvSpPr>
          <p:spPr bwMode="auto">
            <a:xfrm>
              <a:off x="1295400" y="1391642"/>
              <a:ext cx="2667000" cy="5196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800" b="1" dirty="0">
                  <a:solidFill>
                    <a:schemeClr val="bg1"/>
                  </a:solidFill>
                </a:rPr>
                <a:t>VIGILÂNCIA</a:t>
              </a:r>
            </a:p>
          </p:txBody>
        </p:sp>
      </p:grpSp>
      <p:grpSp>
        <p:nvGrpSpPr>
          <p:cNvPr id="7171" name="Grupo 15"/>
          <p:cNvGrpSpPr>
            <a:grpSpLocks/>
          </p:cNvGrpSpPr>
          <p:nvPr/>
        </p:nvGrpSpPr>
        <p:grpSpPr bwMode="auto">
          <a:xfrm>
            <a:off x="4992688" y="2963863"/>
            <a:ext cx="3438525" cy="2768600"/>
            <a:chOff x="323528" y="2819400"/>
            <a:chExt cx="3657600" cy="3429000"/>
          </a:xfrm>
        </p:grpSpPr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323528" y="2819400"/>
              <a:ext cx="3657600" cy="3429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600">
                <a:solidFill>
                  <a:schemeClr val="bg1"/>
                </a:solidFill>
              </a:endParaRPr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611560" y="3174994"/>
              <a:ext cx="3048001" cy="2298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chemeClr val="bg1"/>
                  </a:solidFill>
                </a:rPr>
                <a:t>AUTORIDADE DE SAÚDE PÚBLICA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Ministério da Saúde</a:t>
              </a:r>
            </a:p>
            <a:p>
              <a:pPr algn="ctr">
                <a:lnSpc>
                  <a:spcPct val="140000"/>
                </a:lnSpc>
              </a:pPr>
              <a:r>
                <a:rPr lang="pt-BR" sz="2000" b="1">
                  <a:solidFill>
                    <a:schemeClr val="bg1"/>
                  </a:solidFill>
                </a:rPr>
                <a:t>Secretarias de Saúde</a:t>
              </a:r>
            </a:p>
          </p:txBody>
        </p:sp>
      </p:grpSp>
      <p:grpSp>
        <p:nvGrpSpPr>
          <p:cNvPr id="16" name="Grupo 16"/>
          <p:cNvGrpSpPr>
            <a:grpSpLocks/>
          </p:cNvGrpSpPr>
          <p:nvPr/>
        </p:nvGrpSpPr>
        <p:grpSpPr bwMode="auto">
          <a:xfrm>
            <a:off x="1304551" y="1556792"/>
            <a:ext cx="2571750" cy="1231900"/>
            <a:chOff x="5508104" y="1268760"/>
            <a:chExt cx="2736304" cy="1224136"/>
          </a:xfrm>
          <a:solidFill>
            <a:srgbClr val="002060"/>
          </a:solidFill>
        </p:grpSpPr>
        <p:sp>
          <p:nvSpPr>
            <p:cNvPr id="17" name="Texto explicativo em seta para baixo 16"/>
            <p:cNvSpPr/>
            <p:nvPr/>
          </p:nvSpPr>
          <p:spPr>
            <a:xfrm>
              <a:off x="5508104" y="1268760"/>
              <a:ext cx="2736304" cy="1224136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638800" y="1391642"/>
              <a:ext cx="2590800" cy="5196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800" b="1" dirty="0">
                  <a:solidFill>
                    <a:schemeClr val="bg1"/>
                  </a:solidFill>
                </a:rPr>
                <a:t>CONTROLE</a:t>
              </a:r>
            </a:p>
          </p:txBody>
        </p:sp>
      </p:grpSp>
      <p:grpSp>
        <p:nvGrpSpPr>
          <p:cNvPr id="7174" name="Grupo 14"/>
          <p:cNvGrpSpPr>
            <a:grpSpLocks/>
          </p:cNvGrpSpPr>
          <p:nvPr/>
        </p:nvGrpSpPr>
        <p:grpSpPr bwMode="auto">
          <a:xfrm>
            <a:off x="727075" y="2963863"/>
            <a:ext cx="3979863" cy="2768600"/>
            <a:chOff x="4211960" y="2819400"/>
            <a:chExt cx="4788024" cy="3429000"/>
          </a:xfrm>
        </p:grpSpPr>
        <p:sp>
          <p:nvSpPr>
            <p:cNvPr id="7176" name="Rectangle 13"/>
            <p:cNvSpPr>
              <a:spLocks noChangeArrowheads="1"/>
            </p:cNvSpPr>
            <p:nvPr/>
          </p:nvSpPr>
          <p:spPr bwMode="auto">
            <a:xfrm>
              <a:off x="4211960" y="2819400"/>
              <a:ext cx="4788024" cy="3429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600">
                <a:solidFill>
                  <a:schemeClr val="bg1"/>
                </a:solidFill>
              </a:endParaRPr>
            </a:p>
          </p:txBody>
        </p:sp>
        <p:sp>
          <p:nvSpPr>
            <p:cNvPr id="7177" name="Text Box 14"/>
            <p:cNvSpPr txBox="1">
              <a:spLocks noChangeArrowheads="1"/>
            </p:cNvSpPr>
            <p:nvPr/>
          </p:nvSpPr>
          <p:spPr bwMode="auto">
            <a:xfrm>
              <a:off x="4355977" y="2859784"/>
              <a:ext cx="4464496" cy="284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chemeClr val="bg1"/>
                  </a:solidFill>
                </a:rPr>
                <a:t>RESPONSÁVEL PELO FORNECIMENTO COLETIVO DE  ÁGUA</a:t>
              </a:r>
            </a:p>
            <a:p>
              <a:pPr algn="ctr"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Sistema de Abastecimento de Água</a:t>
              </a:r>
            </a:p>
            <a:p>
              <a:pPr algn="ctr">
                <a:lnSpc>
                  <a:spcPct val="140000"/>
                </a:lnSpc>
                <a:spcBef>
                  <a:spcPts val="6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Solução Alternativa Coletiva</a:t>
              </a:r>
            </a:p>
          </p:txBody>
        </p:sp>
      </p:grpSp>
      <p:cxnSp>
        <p:nvCxnSpPr>
          <p:cNvPr id="18" name="Conector reto 17"/>
          <p:cNvCxnSpPr/>
          <p:nvPr/>
        </p:nvCxnSpPr>
        <p:spPr>
          <a:xfrm>
            <a:off x="287338" y="855663"/>
            <a:ext cx="85725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ítulo 1"/>
          <p:cNvSpPr txBox="1">
            <a:spLocks/>
          </p:cNvSpPr>
          <p:nvPr/>
        </p:nvSpPr>
        <p:spPr bwMode="auto">
          <a:xfrm>
            <a:off x="4214813" y="14287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Vigiagua - Definições</a:t>
            </a:r>
          </a:p>
        </p:txBody>
      </p:sp>
    </p:spTree>
    <p:extLst>
      <p:ext uri="{BB962C8B-B14F-4D97-AF65-F5344CB8AC3E}">
        <p14:creationId xmlns:p14="http://schemas.microsoft.com/office/powerpoint/2010/main" val="126323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469132" y="1138781"/>
            <a:ext cx="8208912" cy="25822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pt-BR" altLang="pt-BR" sz="2400" b="1" dirty="0">
                <a:latin typeface="Calibri" pitchFamily="34" charset="0"/>
              </a:rPr>
              <a:t>CONTROLE: </a:t>
            </a:r>
            <a:r>
              <a:rPr lang="pt-PT" altLang="pt-BR" sz="2400" b="1" dirty="0">
                <a:latin typeface="Calibri" pitchFamily="34" charset="0"/>
              </a:rPr>
              <a:t>Atividades exercidas regularmente pelo responsável pelo sistema ou por solução alternativa coletiva</a:t>
            </a:r>
            <a:r>
              <a:rPr lang="pt-PT" altLang="pt-BR" sz="2400" dirty="0">
                <a:latin typeface="Calibri" pitchFamily="34" charset="0"/>
              </a:rPr>
              <a:t>, destinado a verificar se a água fornecida à população é potável, de forma a assegurar a manutenção desta condição. </a:t>
            </a:r>
            <a:endParaRPr lang="pt-PT" altLang="pt-BR" sz="2400" b="1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pt-BR" altLang="pt-BR" sz="1800" dirty="0">
                <a:latin typeface="Calibri" pitchFamily="34" charset="0"/>
              </a:rPr>
              <a:t>Fonte: Portaria GM/MS nº 2914 de 2011</a:t>
            </a:r>
            <a:endParaRPr lang="pt-PT" altLang="pt-BR" sz="1800" dirty="0">
              <a:latin typeface="Calibri" pitchFamily="34" charset="0"/>
            </a:endParaRPr>
          </a:p>
        </p:txBody>
      </p:sp>
      <p:pic>
        <p:nvPicPr>
          <p:cNvPr id="5123" name="Picture 2" descr="https://encrypted-tbn0.gstatic.com/images?q=tbn:ANd9GcRwfRKFOyRqD0208O-SjUy_IUpyQuoBtsXYPjbes-s_PsaWkc7x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3163" r="6845" b="5106"/>
          <a:stretch>
            <a:fillRect/>
          </a:stretch>
        </p:blipFill>
        <p:spPr bwMode="auto">
          <a:xfrm>
            <a:off x="6608763" y="3933825"/>
            <a:ext cx="1708150" cy="197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 descr="http://www.clean.com.br/site/wp-content/uploads/2014/09/as-aguas-superficiai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949700"/>
            <a:ext cx="264001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7" descr="http://www.saaebrotas.com.br/images/galeria/eta/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3943350"/>
            <a:ext cx="2967038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287338" y="855663"/>
            <a:ext cx="85725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 bwMode="auto">
          <a:xfrm>
            <a:off x="4214813" y="14287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Vigiagua - Definições</a:t>
            </a:r>
          </a:p>
        </p:txBody>
      </p:sp>
    </p:spTree>
    <p:extLst>
      <p:ext uri="{BB962C8B-B14F-4D97-AF65-F5344CB8AC3E}">
        <p14:creationId xmlns:p14="http://schemas.microsoft.com/office/powerpoint/2010/main" val="238428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50825" y="1228730"/>
            <a:ext cx="8642350" cy="30194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pt-BR" altLang="pt-BR" sz="2400" b="1" dirty="0">
                <a:latin typeface="Calibri" pitchFamily="34" charset="0"/>
              </a:rPr>
              <a:t>VIGILÂNCIA: </a:t>
            </a:r>
            <a:r>
              <a:rPr lang="pt-PT" altLang="pt-BR" sz="2400" b="1" dirty="0">
                <a:latin typeface="Calibri" pitchFamily="34" charset="0"/>
              </a:rPr>
              <a:t>Ações contínuas adotadas regularmente pela autoridade de Saúde Pública</a:t>
            </a:r>
            <a:r>
              <a:rPr lang="pt-PT" altLang="pt-BR" sz="2400" dirty="0">
                <a:latin typeface="Calibri" pitchFamily="34" charset="0"/>
              </a:rPr>
              <a:t> para verificar o atendimento do padrão de potabilidade, considerando os aspectos socioambientais e a realidade local, para </a:t>
            </a:r>
            <a:r>
              <a:rPr lang="pt-PT" altLang="pt-BR" sz="2400" b="1" dirty="0">
                <a:latin typeface="Calibri" pitchFamily="34" charset="0"/>
              </a:rPr>
              <a:t>avaliar se a água consumida pela população apresenta risco à saúde humana. 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pt-BR" altLang="pt-BR" sz="1800" dirty="0">
                <a:latin typeface="Calibri" pitchFamily="34" charset="0"/>
              </a:rPr>
              <a:t>Fonte: Portaria GM/MS nº 2914 de 2011</a:t>
            </a:r>
            <a:endParaRPr lang="pt-PT" altLang="pt-BR" sz="1800" dirty="0">
              <a:latin typeface="Calibri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475657" y="4150664"/>
            <a:ext cx="5809767" cy="2016001"/>
            <a:chOff x="2132012" y="1485900"/>
            <a:chExt cx="5241918" cy="1584867"/>
          </a:xfrm>
          <a:solidFill>
            <a:schemeClr val="bg1"/>
          </a:solidFill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749203" y="2390393"/>
              <a:ext cx="333375" cy="0"/>
            </a:xfrm>
            <a:prstGeom prst="line">
              <a:avLst/>
            </a:prstGeom>
            <a:grp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t-BR">
                <a:latin typeface="Calibri" panose="020F0502020204030204" pitchFamily="34" charset="0"/>
              </a:endParaRPr>
            </a:p>
          </p:txBody>
        </p:sp>
        <p:pic>
          <p:nvPicPr>
            <p:cNvPr id="12" name="Picture 12" descr="micro-pla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272" y="1485901"/>
              <a:ext cx="1243658" cy="15848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935187" y="2372461"/>
              <a:ext cx="379413" cy="11112"/>
            </a:xfrm>
            <a:prstGeom prst="line">
              <a:avLst/>
            </a:prstGeom>
            <a:grp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t-BR">
                <a:latin typeface="Calibri" panose="020F0502020204030204" pitchFamily="34" charset="0"/>
              </a:endParaRPr>
            </a:p>
          </p:txBody>
        </p:sp>
        <p:pic>
          <p:nvPicPr>
            <p:cNvPr id="20" name="Picture 10" descr="sampling-from-t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012" y="1485900"/>
              <a:ext cx="1638049" cy="15848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lab-micr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25" y="1485900"/>
              <a:ext cx="1300716" cy="15848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Conector reto 9"/>
          <p:cNvCxnSpPr/>
          <p:nvPr/>
        </p:nvCxnSpPr>
        <p:spPr>
          <a:xfrm>
            <a:off x="287338" y="855663"/>
            <a:ext cx="857250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4214813" y="14287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Vigiagua - Definições</a:t>
            </a:r>
          </a:p>
        </p:txBody>
      </p:sp>
    </p:spTree>
    <p:extLst>
      <p:ext uri="{BB962C8B-B14F-4D97-AF65-F5344CB8AC3E}">
        <p14:creationId xmlns:p14="http://schemas.microsoft.com/office/powerpoint/2010/main" val="13123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ângulo 3"/>
          <p:cNvSpPr>
            <a:spLocks noChangeArrowheads="1"/>
          </p:cNvSpPr>
          <p:nvPr/>
        </p:nvSpPr>
        <p:spPr bwMode="auto">
          <a:xfrm>
            <a:off x="34925" y="44450"/>
            <a:ext cx="9037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Como a Vigilância pode melhorar a atuação em situações de escassez hídrica?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50825" y="2104529"/>
            <a:ext cx="8642350" cy="4326905"/>
            <a:chOff x="250825" y="2104529"/>
            <a:chExt cx="8642350" cy="4326905"/>
          </a:xfrm>
        </p:grpSpPr>
        <p:grpSp>
          <p:nvGrpSpPr>
            <p:cNvPr id="3" name="Grupo 2"/>
            <p:cNvGrpSpPr/>
            <p:nvPr/>
          </p:nvGrpSpPr>
          <p:grpSpPr>
            <a:xfrm>
              <a:off x="250825" y="2104529"/>
              <a:ext cx="8642350" cy="3988767"/>
              <a:chOff x="250825" y="2104529"/>
              <a:chExt cx="8642350" cy="3988767"/>
            </a:xfrm>
          </p:grpSpPr>
          <p:sp>
            <p:nvSpPr>
              <p:cNvPr id="44035" name="CaixaDeTexto 4"/>
              <p:cNvSpPr txBox="1">
                <a:spLocks noChangeArrowheads="1"/>
              </p:cNvSpPr>
              <p:nvPr/>
            </p:nvSpPr>
            <p:spPr bwMode="auto">
              <a:xfrm>
                <a:off x="611188" y="2104529"/>
                <a:ext cx="7848600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pt-BR" sz="2400" b="1" dirty="0">
                    <a:solidFill>
                      <a:srgbClr val="C00000"/>
                    </a:solidFill>
                  </a:rPr>
                  <a:t>Atuação baseada nos diversos cenários de risco à saúde</a:t>
                </a:r>
              </a:p>
            </p:txBody>
          </p:sp>
          <p:grpSp>
            <p:nvGrpSpPr>
              <p:cNvPr id="44036" name="Grupo 28"/>
              <p:cNvGrpSpPr>
                <a:grpSpLocks/>
              </p:cNvGrpSpPr>
              <p:nvPr/>
            </p:nvGrpSpPr>
            <p:grpSpPr bwMode="auto">
              <a:xfrm>
                <a:off x="250825" y="2710333"/>
                <a:ext cx="8642350" cy="3382963"/>
                <a:chOff x="251520" y="3264028"/>
                <a:chExt cx="8640960" cy="3384376"/>
              </a:xfrm>
            </p:grpSpPr>
            <p:grpSp>
              <p:nvGrpSpPr>
                <p:cNvPr id="44038" name="Grupo 5"/>
                <p:cNvGrpSpPr>
                  <a:grpSpLocks/>
                </p:cNvGrpSpPr>
                <p:nvPr/>
              </p:nvGrpSpPr>
              <p:grpSpPr bwMode="auto">
                <a:xfrm>
                  <a:off x="251520" y="3264028"/>
                  <a:ext cx="4248472" cy="3384376"/>
                  <a:chOff x="570868" y="188640"/>
                  <a:chExt cx="8033580" cy="6192688"/>
                </a:xfrm>
              </p:grpSpPr>
              <p:grpSp>
                <p:nvGrpSpPr>
                  <p:cNvPr id="44053" name="Grupo 6"/>
                  <p:cNvGrpSpPr>
                    <a:grpSpLocks/>
                  </p:cNvGrpSpPr>
                  <p:nvPr/>
                </p:nvGrpSpPr>
                <p:grpSpPr bwMode="auto">
                  <a:xfrm>
                    <a:off x="570868" y="188640"/>
                    <a:ext cx="8033580" cy="6174382"/>
                    <a:chOff x="570868" y="278954"/>
                    <a:chExt cx="8033580" cy="6174382"/>
                  </a:xfrm>
                </p:grpSpPr>
                <p:pic>
                  <p:nvPicPr>
                    <p:cNvPr id="440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0868" y="290654"/>
                      <a:ext cx="4073140" cy="2994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405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44008" y="278954"/>
                      <a:ext cx="3960440" cy="21480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4057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44008" y="2276872"/>
                      <a:ext cx="3960440" cy="28529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4058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0868" y="4730955"/>
                      <a:ext cx="2692337" cy="17223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4059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63204" y="5077175"/>
                      <a:ext cx="2410945" cy="13761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406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0868" y="3075409"/>
                      <a:ext cx="4085551" cy="2009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pic>
                <p:nvPicPr>
                  <p:cNvPr id="44054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04168" y="4774651"/>
                    <a:ext cx="3100280" cy="16066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44039" name="Grupo 14"/>
                <p:cNvGrpSpPr>
                  <a:grpSpLocks/>
                </p:cNvGrpSpPr>
                <p:nvPr/>
              </p:nvGrpSpPr>
              <p:grpSpPr bwMode="auto">
                <a:xfrm>
                  <a:off x="4716016" y="3329820"/>
                  <a:ext cx="4176464" cy="3318584"/>
                  <a:chOff x="1691680" y="891778"/>
                  <a:chExt cx="6912768" cy="5694588"/>
                </a:xfrm>
              </p:grpSpPr>
              <p:pic>
                <p:nvPicPr>
                  <p:cNvPr id="4404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10990" y="891778"/>
                    <a:ext cx="3655244" cy="21985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404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23928" y="891778"/>
                    <a:ext cx="4680519" cy="24359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44042" name="Grupo 17"/>
                  <p:cNvGrpSpPr>
                    <a:grpSpLocks/>
                  </p:cNvGrpSpPr>
                  <p:nvPr/>
                </p:nvGrpSpPr>
                <p:grpSpPr bwMode="auto">
                  <a:xfrm>
                    <a:off x="1691680" y="3057974"/>
                    <a:ext cx="6912768" cy="3528392"/>
                    <a:chOff x="404783" y="928670"/>
                    <a:chExt cx="8524935" cy="5500726"/>
                  </a:xfrm>
                </p:grpSpPr>
                <p:pic>
                  <p:nvPicPr>
                    <p:cNvPr id="44043" name="Picture 10" descr="https://encrypted-tbn1.gstatic.com/images?q=tbn:ANd9GcTMAMkz4t_kRpXbnLaULLJO0fZ0MwmCE6QoiJGkT7aTrU-sTMubWw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7843" y="4643446"/>
                      <a:ext cx="3041875" cy="17145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44044" name="Grupo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4783" y="928670"/>
                      <a:ext cx="8524935" cy="5500726"/>
                      <a:chOff x="404783" y="642918"/>
                      <a:chExt cx="8524935" cy="5500726"/>
                    </a:xfrm>
                  </p:grpSpPr>
                  <p:pic>
                    <p:nvPicPr>
                      <p:cNvPr id="44045" name="Picture 2" descr="http://lh3.ggpht.com/-TW1okq7ljY4/UjhRMAPWI1I/AAAAAAAAL8k/Eiazk_-SQhI/s640/20130916_124734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83" y="642918"/>
                        <a:ext cx="2809895" cy="2107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046" name="Picture 4" descr="http://www.cearanews7.com.br/sites/default/files/styles/large/public/field/image/estiagem.jpg?itok=j9CMWjN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2714620"/>
                        <a:ext cx="3009802" cy="2000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047" name="Picture 6" descr="http://sobralagora.com.br/v1/wp-content/uploads/2012/12/A-PIPA.jpg">
                        <a:hlinkClick r:id="rId14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714620"/>
                        <a:ext cx="3000396" cy="208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048" name="Picture 2" descr="https://encrypted-tbn2.gstatic.com/images?q=tbn:ANd9GcRXDB8yvlqFYKGZ6xRBB1_bey5Pn2FEOQ0QqbsSvnwuvYnxPdM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642918"/>
                        <a:ext cx="3092092" cy="2071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049" name="Picture 4" descr="https://encrypted-tbn0.gstatic.com/images?q=tbn:ANd9GcRzu3eT4KyH2Z6SEEa5Wlavs4_L48h8SRurygIW-mZ9haCVQl1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04" y="642918"/>
                        <a:ext cx="2786113" cy="2071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050" name="Picture 6" descr="http://www.alagoas24horas.com.br/legba/admin/temp/thumbs/%7Bd468x350%7D/%7Bh0%7D/f/7/%7Bf7476b07-171d-4384-9f8c-33c3b7402d45%7D_cistenas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2714620"/>
                        <a:ext cx="2500330" cy="185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051" name="Picture 8" descr="https://encrypted-tbn3.gstatic.com/images?q=tbn:ANd9GcTEBTmyK97EujBxyfs_KZ6_UuHhS_X0n_bEoKuddt26YrzOPUWa4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4429131"/>
                        <a:ext cx="2500331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4052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714884"/>
                        <a:ext cx="3000396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</p:grpSp>
          </p:grpSp>
        </p:grpSp>
        <p:sp>
          <p:nvSpPr>
            <p:cNvPr id="44037" name="CaixaDeTexto 29"/>
            <p:cNvSpPr txBox="1">
              <a:spLocks noChangeArrowheads="1"/>
            </p:cNvSpPr>
            <p:nvPr/>
          </p:nvSpPr>
          <p:spPr bwMode="auto">
            <a:xfrm>
              <a:off x="1259358" y="6093296"/>
              <a:ext cx="59769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pt-BR" sz="1600" b="1" dirty="0"/>
                <a:t>Fonte</a:t>
              </a:r>
              <a:r>
                <a:rPr lang="pt-BR" sz="1600" dirty="0"/>
                <a:t>: Agência Pernambucana de Vigilancia Sanitária (APEVISA).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250825" y="1404065"/>
            <a:ext cx="864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Gestão de crise (reativa)  </a:t>
            </a:r>
            <a:r>
              <a:rPr lang="pt-BR" sz="2400" b="1" dirty="0">
                <a:sym typeface="Wingdings" pitchFamily="2" charset="2"/>
              </a:rPr>
              <a:t> </a:t>
            </a:r>
            <a:r>
              <a:rPr lang="pt-BR" sz="3200" b="1" dirty="0">
                <a:sym typeface="Wingdings" pitchFamily="2" charset="2"/>
              </a:rPr>
              <a:t>G</a:t>
            </a:r>
            <a:r>
              <a:rPr lang="pt-BR" sz="3200" b="1" dirty="0"/>
              <a:t>estão de risco (proativa)</a:t>
            </a:r>
          </a:p>
        </p:txBody>
      </p:sp>
    </p:spTree>
    <p:extLst>
      <p:ext uri="{BB962C8B-B14F-4D97-AF65-F5344CB8AC3E}">
        <p14:creationId xmlns:p14="http://schemas.microsoft.com/office/powerpoint/2010/main" val="467710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13075</TotalTime>
  <Words>1369</Words>
  <Application>Microsoft Office PowerPoint</Application>
  <PresentationFormat>Apresentação na tela (4:3)</PresentationFormat>
  <Paragraphs>152</Paragraphs>
  <Slides>20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inherit</vt:lpstr>
      <vt:lpstr>Times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Lima e Silva</dc:creator>
  <cp:lastModifiedBy>Marcos Helano F. Montenegro</cp:lastModifiedBy>
  <cp:revision>1108</cp:revision>
  <cp:lastPrinted>2015-09-25T21:17:25Z</cp:lastPrinted>
  <dcterms:created xsi:type="dcterms:W3CDTF">2013-10-23T18:29:30Z</dcterms:created>
  <dcterms:modified xsi:type="dcterms:W3CDTF">2017-08-08T21:40:23Z</dcterms:modified>
</cp:coreProperties>
</file>