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94" r:id="rId4"/>
    <p:sldId id="273" r:id="rId5"/>
    <p:sldId id="293" r:id="rId6"/>
    <p:sldId id="286" r:id="rId7"/>
    <p:sldId id="287" r:id="rId8"/>
    <p:sldId id="295" r:id="rId9"/>
    <p:sldId id="296" r:id="rId10"/>
    <p:sldId id="271" r:id="rId11"/>
    <p:sldId id="272" r:id="rId12"/>
    <p:sldId id="289" r:id="rId13"/>
    <p:sldId id="276" r:id="rId14"/>
    <p:sldId id="280" r:id="rId15"/>
    <p:sldId id="275" r:id="rId16"/>
    <p:sldId id="277" r:id="rId17"/>
    <p:sldId id="290" r:id="rId18"/>
    <p:sldId id="291" r:id="rId19"/>
    <p:sldId id="292" r:id="rId20"/>
    <p:sldId id="279" r:id="rId21"/>
    <p:sldId id="281" r:id="rId22"/>
    <p:sldId id="282" r:id="rId23"/>
    <p:sldId id="267" r:id="rId24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5811E"/>
    <a:srgbClr val="04015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97" autoAdjust="0"/>
    <p:restoredTop sz="94660"/>
  </p:normalViewPr>
  <p:slideViewPr>
    <p:cSldViewPr snapToGrid="0">
      <p:cViewPr varScale="1">
        <p:scale>
          <a:sx n="92" d="100"/>
          <a:sy n="92" d="100"/>
        </p:scale>
        <p:origin x="450" y="72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185730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vmlDrawing" Target="../drawings/vmlDrawing1.vml"/><Relationship Id="rId7" Type="http://schemas.openxmlformats.org/officeDocument/2006/relationships/image" Target="../media/image3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image" Target="../media/image1.emf"/><Relationship Id="rId4" Type="http://schemas.openxmlformats.org/officeDocument/2006/relationships/oleObject" Target="../embeddings/oleObject1.bin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Objeto 9"/>
          <p:cNvGraphicFramePr>
            <a:graphicFrameLocks noChangeAspect="1"/>
          </p:cNvGraphicFramePr>
          <p:nvPr userDrawn="1">
            <p:extLst>
              <p:ext uri="{D42A27DB-BD31-4B8C-83A1-F6EECF244321}">
                <p14:modId xmlns:p14="http://schemas.microsoft.com/office/powerpoint/2010/main" val="2367184208"/>
              </p:ext>
            </p:extLst>
          </p:nvPr>
        </p:nvGraphicFramePr>
        <p:xfrm>
          <a:off x="-20096" y="5707464"/>
          <a:ext cx="12212096" cy="120077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88" name="CorelDRAW" r:id="rId4" imgW="10465070" imgH="1348686" progId="CorelDraw.Graphic.17">
                  <p:embed/>
                </p:oleObj>
              </mc:Choice>
              <mc:Fallback>
                <p:oleObj name="CorelDRAW" r:id="rId4" imgW="10465070" imgH="1348686" progId="CorelDraw.Graphic.17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-20096" y="5707464"/>
                        <a:ext cx="12212096" cy="120077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1" name="Imagem 10"/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5867685" y="6104013"/>
            <a:ext cx="653872" cy="547996"/>
          </a:xfrm>
          <a:prstGeom prst="rect">
            <a:avLst/>
          </a:prstGeom>
        </p:spPr>
      </p:pic>
      <p:pic>
        <p:nvPicPr>
          <p:cNvPr id="12" name="Imagem 11"/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6541653" y="6014301"/>
            <a:ext cx="666522" cy="667855"/>
          </a:xfrm>
          <a:prstGeom prst="rect">
            <a:avLst/>
          </a:prstGeom>
        </p:spPr>
      </p:pic>
      <p:pic>
        <p:nvPicPr>
          <p:cNvPr id="13" name="Imagem 12"/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>
          <a:xfrm>
            <a:off x="5293354" y="6074589"/>
            <a:ext cx="447088" cy="5774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90134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gif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gif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tângulo 17"/>
          <p:cNvSpPr/>
          <p:nvPr/>
        </p:nvSpPr>
        <p:spPr>
          <a:xfrm>
            <a:off x="-213360" y="5049520"/>
            <a:ext cx="12527280" cy="20218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23" name="Imagem 2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18786" y="919063"/>
            <a:ext cx="3679820" cy="3083977"/>
          </a:xfrm>
          <a:prstGeom prst="rect">
            <a:avLst/>
          </a:prstGeom>
        </p:spPr>
      </p:pic>
      <p:pic>
        <p:nvPicPr>
          <p:cNvPr id="10" name="Imagem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14639" y="2025741"/>
            <a:ext cx="1608875" cy="1612093"/>
          </a:xfrm>
          <a:prstGeom prst="rect">
            <a:avLst/>
          </a:prstGeom>
        </p:spPr>
      </p:pic>
      <p:sp>
        <p:nvSpPr>
          <p:cNvPr id="14" name="Retângulo 13"/>
          <p:cNvSpPr/>
          <p:nvPr/>
        </p:nvSpPr>
        <p:spPr>
          <a:xfrm>
            <a:off x="0" y="4307840"/>
            <a:ext cx="12192000" cy="1493520"/>
          </a:xfrm>
          <a:prstGeom prst="rect">
            <a:avLst/>
          </a:prstGeom>
          <a:solidFill>
            <a:srgbClr val="F5811E"/>
          </a:solidFill>
          <a:ln w="57150">
            <a:solidFill>
              <a:schemeClr val="bg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5" name="Retângulo 14"/>
          <p:cNvSpPr/>
          <p:nvPr/>
        </p:nvSpPr>
        <p:spPr>
          <a:xfrm>
            <a:off x="0" y="4819828"/>
            <a:ext cx="12192000" cy="1493520"/>
          </a:xfrm>
          <a:prstGeom prst="rect">
            <a:avLst/>
          </a:prstGeom>
          <a:solidFill>
            <a:srgbClr val="040158"/>
          </a:solidFill>
          <a:ln w="57150">
            <a:solidFill>
              <a:schemeClr val="bg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6" name="CaixaDeTexto 15"/>
          <p:cNvSpPr txBox="1"/>
          <p:nvPr/>
        </p:nvSpPr>
        <p:spPr>
          <a:xfrm>
            <a:off x="2219960" y="4884548"/>
            <a:ext cx="771144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4000" b="1" dirty="0" smtClean="0">
                <a:solidFill>
                  <a:schemeClr val="bg1"/>
                </a:solidFill>
              </a:rPr>
              <a:t>Subsecretaria de Proteção e</a:t>
            </a:r>
          </a:p>
          <a:p>
            <a:pPr algn="ctr"/>
            <a:r>
              <a:rPr lang="pt-BR" sz="4000" b="1" dirty="0" smtClean="0">
                <a:solidFill>
                  <a:schemeClr val="bg1"/>
                </a:solidFill>
              </a:rPr>
              <a:t>Defesa Civil do Distrito Federal</a:t>
            </a:r>
            <a:endParaRPr lang="pt-BR" sz="4000" b="1" dirty="0">
              <a:solidFill>
                <a:schemeClr val="bg1"/>
              </a:solidFill>
            </a:endParaRPr>
          </a:p>
        </p:txBody>
      </p:sp>
      <p:pic>
        <p:nvPicPr>
          <p:cNvPr id="17" name="Imagem 1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97009" y="2001994"/>
            <a:ext cx="1245341" cy="16083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0966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de cantos arredondados 1"/>
          <p:cNvSpPr/>
          <p:nvPr/>
        </p:nvSpPr>
        <p:spPr>
          <a:xfrm>
            <a:off x="2158401" y="132080"/>
            <a:ext cx="7975600" cy="467360"/>
          </a:xfrm>
          <a:prstGeom prst="roundRect">
            <a:avLst>
              <a:gd name="adj" fmla="val 50000"/>
            </a:avLst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" name="Retângulo de cantos arredondados 4"/>
          <p:cNvSpPr/>
          <p:nvPr/>
        </p:nvSpPr>
        <p:spPr>
          <a:xfrm>
            <a:off x="2209201" y="182880"/>
            <a:ext cx="7975600" cy="467360"/>
          </a:xfrm>
          <a:prstGeom prst="roundRect">
            <a:avLst>
              <a:gd name="adj" fmla="val 50000"/>
            </a:avLst>
          </a:prstGeom>
          <a:ln>
            <a:noFill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" name="CaixaDeTexto 3"/>
          <p:cNvSpPr txBox="1"/>
          <p:nvPr/>
        </p:nvSpPr>
        <p:spPr>
          <a:xfrm>
            <a:off x="2316480" y="102215"/>
            <a:ext cx="709041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600" b="1" dirty="0" smtClean="0">
                <a:solidFill>
                  <a:schemeClr val="bg1"/>
                </a:solidFill>
              </a:rPr>
              <a:t>Crise Hídrica no DISTRITO FEDERAL.</a:t>
            </a:r>
            <a:endParaRPr lang="pt-BR" sz="3600" b="1" dirty="0">
              <a:solidFill>
                <a:schemeClr val="bg1"/>
              </a:solidFill>
            </a:endParaRPr>
          </a:p>
        </p:txBody>
      </p:sp>
      <p:sp>
        <p:nvSpPr>
          <p:cNvPr id="8" name="Retângulo 7"/>
          <p:cNvSpPr/>
          <p:nvPr/>
        </p:nvSpPr>
        <p:spPr>
          <a:xfrm>
            <a:off x="3634761" y="5714818"/>
            <a:ext cx="450674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dirty="0" smtClean="0"/>
              <a:t>Barragem do Descoberto em janeiro de 2017.</a:t>
            </a:r>
            <a:endParaRPr lang="pt-BR" dirty="0"/>
          </a:p>
        </p:txBody>
      </p:sp>
      <p:pic>
        <p:nvPicPr>
          <p:cNvPr id="3074" name="Picture 2" descr="20170112_100718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3532" y="778411"/>
            <a:ext cx="8716327" cy="49065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Seta para baixo 6"/>
          <p:cNvSpPr/>
          <p:nvPr/>
        </p:nvSpPr>
        <p:spPr>
          <a:xfrm>
            <a:off x="3634761" y="876717"/>
            <a:ext cx="262890" cy="662940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1" name="Seta para baixo 10"/>
          <p:cNvSpPr/>
          <p:nvPr/>
        </p:nvSpPr>
        <p:spPr>
          <a:xfrm>
            <a:off x="7440951" y="1985427"/>
            <a:ext cx="262890" cy="662940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4" name="Seta para baixo 13"/>
          <p:cNvSpPr/>
          <p:nvPr/>
        </p:nvSpPr>
        <p:spPr>
          <a:xfrm>
            <a:off x="3503316" y="4522887"/>
            <a:ext cx="262890" cy="662940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609521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de cantos arredondados 1"/>
          <p:cNvSpPr/>
          <p:nvPr/>
        </p:nvSpPr>
        <p:spPr>
          <a:xfrm>
            <a:off x="2158401" y="132080"/>
            <a:ext cx="7975600" cy="467360"/>
          </a:xfrm>
          <a:prstGeom prst="roundRect">
            <a:avLst>
              <a:gd name="adj" fmla="val 50000"/>
            </a:avLst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" name="Retângulo de cantos arredondados 4"/>
          <p:cNvSpPr/>
          <p:nvPr/>
        </p:nvSpPr>
        <p:spPr>
          <a:xfrm>
            <a:off x="2209201" y="182880"/>
            <a:ext cx="7975600" cy="467360"/>
          </a:xfrm>
          <a:prstGeom prst="roundRect">
            <a:avLst>
              <a:gd name="adj" fmla="val 50000"/>
            </a:avLst>
          </a:prstGeom>
          <a:ln>
            <a:noFill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" name="CaixaDeTexto 3"/>
          <p:cNvSpPr txBox="1"/>
          <p:nvPr/>
        </p:nvSpPr>
        <p:spPr>
          <a:xfrm>
            <a:off x="2316480" y="102215"/>
            <a:ext cx="709041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600" b="1" dirty="0" smtClean="0">
                <a:solidFill>
                  <a:schemeClr val="bg1"/>
                </a:solidFill>
              </a:rPr>
              <a:t>Crise Hídrica no DISTRITO FEDERAL.</a:t>
            </a:r>
            <a:endParaRPr lang="pt-BR" sz="3600" b="1" dirty="0">
              <a:solidFill>
                <a:schemeClr val="bg1"/>
              </a:solidFill>
            </a:endParaRPr>
          </a:p>
        </p:txBody>
      </p:sp>
      <p:sp>
        <p:nvSpPr>
          <p:cNvPr id="8" name="Retângulo 7"/>
          <p:cNvSpPr/>
          <p:nvPr/>
        </p:nvSpPr>
        <p:spPr>
          <a:xfrm>
            <a:off x="3634761" y="5714818"/>
            <a:ext cx="448943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dirty="0" smtClean="0"/>
              <a:t>Barragem de Santa Maria em janeiro de 2017.</a:t>
            </a:r>
            <a:endParaRPr lang="pt-BR" dirty="0"/>
          </a:p>
        </p:txBody>
      </p:sp>
      <p:pic>
        <p:nvPicPr>
          <p:cNvPr id="4098" name="Picture 2" descr="20170112_09552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3114" y="878152"/>
            <a:ext cx="8455343" cy="47596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Seta para baixo 11"/>
          <p:cNvSpPr/>
          <p:nvPr/>
        </p:nvSpPr>
        <p:spPr>
          <a:xfrm>
            <a:off x="5252106" y="3642777"/>
            <a:ext cx="262890" cy="662940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3" name="Seta para baixo 12"/>
          <p:cNvSpPr/>
          <p:nvPr/>
        </p:nvSpPr>
        <p:spPr>
          <a:xfrm>
            <a:off x="5240697" y="1266055"/>
            <a:ext cx="262890" cy="662940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770869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  <p:bldP spid="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de cantos arredondados 1"/>
          <p:cNvSpPr/>
          <p:nvPr/>
        </p:nvSpPr>
        <p:spPr>
          <a:xfrm>
            <a:off x="2158401" y="132080"/>
            <a:ext cx="7975600" cy="467360"/>
          </a:xfrm>
          <a:prstGeom prst="roundRect">
            <a:avLst>
              <a:gd name="adj" fmla="val 50000"/>
            </a:avLst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" name="Retângulo de cantos arredondados 4"/>
          <p:cNvSpPr/>
          <p:nvPr/>
        </p:nvSpPr>
        <p:spPr>
          <a:xfrm>
            <a:off x="2209201" y="182880"/>
            <a:ext cx="7975600" cy="467360"/>
          </a:xfrm>
          <a:prstGeom prst="roundRect">
            <a:avLst>
              <a:gd name="adj" fmla="val 50000"/>
            </a:avLst>
          </a:prstGeom>
          <a:ln>
            <a:noFill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" name="CaixaDeTexto 3"/>
          <p:cNvSpPr txBox="1"/>
          <p:nvPr/>
        </p:nvSpPr>
        <p:spPr>
          <a:xfrm>
            <a:off x="2316480" y="102215"/>
            <a:ext cx="6756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600" b="1" dirty="0" smtClean="0">
                <a:solidFill>
                  <a:schemeClr val="bg1"/>
                </a:solidFill>
              </a:rPr>
              <a:t>Crise Hídrica em outros Estados.</a:t>
            </a:r>
            <a:endParaRPr lang="pt-BR" sz="3600" b="1" dirty="0">
              <a:solidFill>
                <a:schemeClr val="bg1"/>
              </a:solidFill>
            </a:endParaRPr>
          </a:p>
        </p:txBody>
      </p:sp>
      <p:sp>
        <p:nvSpPr>
          <p:cNvPr id="8" name="Retângulo 7"/>
          <p:cNvSpPr/>
          <p:nvPr/>
        </p:nvSpPr>
        <p:spPr>
          <a:xfrm>
            <a:off x="1482337" y="4604831"/>
            <a:ext cx="364657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dirty="0" smtClean="0"/>
              <a:t>Distribuição de água potável em MG </a:t>
            </a:r>
            <a:endParaRPr lang="pt-BR" dirty="0"/>
          </a:p>
        </p:txBody>
      </p:sp>
      <p:sp>
        <p:nvSpPr>
          <p:cNvPr id="10" name="Retângulo 9"/>
          <p:cNvSpPr/>
          <p:nvPr/>
        </p:nvSpPr>
        <p:spPr>
          <a:xfrm>
            <a:off x="7584588" y="4604831"/>
            <a:ext cx="295600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dirty="0"/>
              <a:t>Crise hídrica </a:t>
            </a:r>
            <a:r>
              <a:rPr lang="pt-BR" dirty="0" smtClean="0"/>
              <a:t>em Minas Gerais</a:t>
            </a:r>
            <a:endParaRPr lang="pt-BR" dirty="0"/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3837" y="1260742"/>
            <a:ext cx="4398592" cy="3298944"/>
          </a:xfrm>
          <a:prstGeom prst="rect">
            <a:avLst/>
          </a:prstGeom>
        </p:spPr>
      </p:pic>
      <p:pic>
        <p:nvPicPr>
          <p:cNvPr id="11" name="Imagem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61287" y="1224270"/>
            <a:ext cx="4994641" cy="33297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24913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  <p:bldP spid="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de cantos arredondados 1"/>
          <p:cNvSpPr/>
          <p:nvPr/>
        </p:nvSpPr>
        <p:spPr>
          <a:xfrm>
            <a:off x="2158401" y="132080"/>
            <a:ext cx="7975600" cy="467360"/>
          </a:xfrm>
          <a:prstGeom prst="roundRect">
            <a:avLst>
              <a:gd name="adj" fmla="val 50000"/>
            </a:avLst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" name="Retângulo de cantos arredondados 4"/>
          <p:cNvSpPr/>
          <p:nvPr/>
        </p:nvSpPr>
        <p:spPr>
          <a:xfrm>
            <a:off x="2209201" y="182880"/>
            <a:ext cx="7975600" cy="467360"/>
          </a:xfrm>
          <a:prstGeom prst="roundRect">
            <a:avLst>
              <a:gd name="adj" fmla="val 50000"/>
            </a:avLst>
          </a:prstGeom>
          <a:ln>
            <a:noFill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" name="CaixaDeTexto 3"/>
          <p:cNvSpPr txBox="1"/>
          <p:nvPr/>
        </p:nvSpPr>
        <p:spPr>
          <a:xfrm>
            <a:off x="2316480" y="102215"/>
            <a:ext cx="6756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600" b="1" dirty="0" smtClean="0">
                <a:solidFill>
                  <a:schemeClr val="bg1"/>
                </a:solidFill>
              </a:rPr>
              <a:t>Consequências:</a:t>
            </a:r>
            <a:endParaRPr lang="pt-BR" sz="3600" b="1" dirty="0">
              <a:solidFill>
                <a:schemeClr val="bg1"/>
              </a:solidFill>
            </a:endParaRPr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2230" y="799346"/>
            <a:ext cx="6896100" cy="518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58384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  <p:bldP spid="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de cantos arredondados 1"/>
          <p:cNvSpPr/>
          <p:nvPr/>
        </p:nvSpPr>
        <p:spPr>
          <a:xfrm>
            <a:off x="2158401" y="132080"/>
            <a:ext cx="7975600" cy="467360"/>
          </a:xfrm>
          <a:prstGeom prst="roundRect">
            <a:avLst>
              <a:gd name="adj" fmla="val 50000"/>
            </a:avLst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" name="Retângulo de cantos arredondados 4"/>
          <p:cNvSpPr/>
          <p:nvPr/>
        </p:nvSpPr>
        <p:spPr>
          <a:xfrm>
            <a:off x="2209201" y="182880"/>
            <a:ext cx="7975600" cy="467360"/>
          </a:xfrm>
          <a:prstGeom prst="roundRect">
            <a:avLst>
              <a:gd name="adj" fmla="val 50000"/>
            </a:avLst>
          </a:prstGeom>
          <a:ln>
            <a:noFill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" name="CaixaDeTexto 3"/>
          <p:cNvSpPr txBox="1"/>
          <p:nvPr/>
        </p:nvSpPr>
        <p:spPr>
          <a:xfrm>
            <a:off x="2316480" y="102215"/>
            <a:ext cx="6756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600" b="1" dirty="0" smtClean="0">
                <a:solidFill>
                  <a:schemeClr val="bg1"/>
                </a:solidFill>
              </a:rPr>
              <a:t>Consequências: </a:t>
            </a:r>
            <a:endParaRPr lang="pt-BR" sz="3600" b="1" dirty="0">
              <a:solidFill>
                <a:schemeClr val="bg1"/>
              </a:solidFill>
            </a:endParaRPr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5970" y="1352550"/>
            <a:ext cx="7620000" cy="381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64597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  <p:bldP spid="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de cantos arredondados 1"/>
          <p:cNvSpPr/>
          <p:nvPr/>
        </p:nvSpPr>
        <p:spPr>
          <a:xfrm>
            <a:off x="2158401" y="132080"/>
            <a:ext cx="7975600" cy="467360"/>
          </a:xfrm>
          <a:prstGeom prst="roundRect">
            <a:avLst>
              <a:gd name="adj" fmla="val 50000"/>
            </a:avLst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" name="Retângulo de cantos arredondados 4"/>
          <p:cNvSpPr/>
          <p:nvPr/>
        </p:nvSpPr>
        <p:spPr>
          <a:xfrm>
            <a:off x="2209201" y="182880"/>
            <a:ext cx="7975600" cy="467360"/>
          </a:xfrm>
          <a:prstGeom prst="roundRect">
            <a:avLst>
              <a:gd name="adj" fmla="val 50000"/>
            </a:avLst>
          </a:prstGeom>
          <a:ln>
            <a:noFill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" name="CaixaDeTexto 3"/>
          <p:cNvSpPr txBox="1"/>
          <p:nvPr/>
        </p:nvSpPr>
        <p:spPr>
          <a:xfrm>
            <a:off x="2316480" y="102215"/>
            <a:ext cx="6756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600" b="1" dirty="0" smtClean="0">
                <a:solidFill>
                  <a:schemeClr val="bg1"/>
                </a:solidFill>
              </a:rPr>
              <a:t>Consequências:</a:t>
            </a:r>
            <a:endParaRPr lang="pt-BR" sz="3600" b="1" dirty="0">
              <a:solidFill>
                <a:schemeClr val="bg1"/>
              </a:solidFill>
            </a:endParaRPr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8402" y="1318653"/>
            <a:ext cx="7944616" cy="42578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80482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  <p:bldP spid="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de cantos arredondados 1"/>
          <p:cNvSpPr/>
          <p:nvPr/>
        </p:nvSpPr>
        <p:spPr>
          <a:xfrm>
            <a:off x="2158401" y="132080"/>
            <a:ext cx="7975600" cy="467360"/>
          </a:xfrm>
          <a:prstGeom prst="roundRect">
            <a:avLst>
              <a:gd name="adj" fmla="val 50000"/>
            </a:avLst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" name="Retângulo de cantos arredondados 4"/>
          <p:cNvSpPr/>
          <p:nvPr/>
        </p:nvSpPr>
        <p:spPr>
          <a:xfrm>
            <a:off x="2209201" y="182880"/>
            <a:ext cx="7975600" cy="467360"/>
          </a:xfrm>
          <a:prstGeom prst="roundRect">
            <a:avLst>
              <a:gd name="adj" fmla="val 50000"/>
            </a:avLst>
          </a:prstGeom>
          <a:ln>
            <a:noFill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" name="CaixaDeTexto 3"/>
          <p:cNvSpPr txBox="1"/>
          <p:nvPr/>
        </p:nvSpPr>
        <p:spPr>
          <a:xfrm>
            <a:off x="2316480" y="102215"/>
            <a:ext cx="6756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600" b="1" dirty="0" smtClean="0">
                <a:solidFill>
                  <a:schemeClr val="bg1"/>
                </a:solidFill>
              </a:rPr>
              <a:t>Consequências:</a:t>
            </a:r>
            <a:endParaRPr lang="pt-BR" sz="3600" b="1" dirty="0">
              <a:solidFill>
                <a:schemeClr val="bg1"/>
              </a:solidFill>
            </a:endParaRPr>
          </a:p>
        </p:txBody>
      </p:sp>
      <p:pic>
        <p:nvPicPr>
          <p:cNvPr id="2052" name="Picture 4" descr="Resultado de imagem para agua contaminada doença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8653" y="935685"/>
            <a:ext cx="6774288" cy="50741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681920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  <p:bldP spid="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de cantos arredondados 1"/>
          <p:cNvSpPr/>
          <p:nvPr/>
        </p:nvSpPr>
        <p:spPr>
          <a:xfrm>
            <a:off x="2158401" y="132080"/>
            <a:ext cx="7975600" cy="467360"/>
          </a:xfrm>
          <a:prstGeom prst="roundRect">
            <a:avLst>
              <a:gd name="adj" fmla="val 50000"/>
            </a:avLst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" name="Retângulo de cantos arredondados 4"/>
          <p:cNvSpPr/>
          <p:nvPr/>
        </p:nvSpPr>
        <p:spPr>
          <a:xfrm>
            <a:off x="2209201" y="182880"/>
            <a:ext cx="7975600" cy="467360"/>
          </a:xfrm>
          <a:prstGeom prst="roundRect">
            <a:avLst>
              <a:gd name="adj" fmla="val 50000"/>
            </a:avLst>
          </a:prstGeom>
          <a:ln>
            <a:noFill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" name="CaixaDeTexto 3"/>
          <p:cNvSpPr txBox="1"/>
          <p:nvPr/>
        </p:nvSpPr>
        <p:spPr>
          <a:xfrm>
            <a:off x="2316480" y="102215"/>
            <a:ext cx="6756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600" b="1" dirty="0" smtClean="0">
                <a:solidFill>
                  <a:schemeClr val="bg1"/>
                </a:solidFill>
              </a:rPr>
              <a:t>Ajuda humanitária </a:t>
            </a:r>
            <a:endParaRPr lang="pt-BR" sz="3600" b="1" dirty="0">
              <a:solidFill>
                <a:schemeClr val="bg1"/>
              </a:solidFill>
            </a:endParaRPr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136" y="1322239"/>
            <a:ext cx="5412119" cy="3179620"/>
          </a:xfrm>
          <a:prstGeom prst="rect">
            <a:avLst/>
          </a:prstGeom>
        </p:spPr>
      </p:pic>
      <p:pic>
        <p:nvPicPr>
          <p:cNvPr id="6" name="Imagem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7001" y="1322239"/>
            <a:ext cx="5638798" cy="31718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51240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  <p:bldP spid="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de cantos arredondados 1"/>
          <p:cNvSpPr/>
          <p:nvPr/>
        </p:nvSpPr>
        <p:spPr>
          <a:xfrm>
            <a:off x="2158401" y="132080"/>
            <a:ext cx="7975600" cy="467360"/>
          </a:xfrm>
          <a:prstGeom prst="roundRect">
            <a:avLst>
              <a:gd name="adj" fmla="val 50000"/>
            </a:avLst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" name="Retângulo de cantos arredondados 4"/>
          <p:cNvSpPr/>
          <p:nvPr/>
        </p:nvSpPr>
        <p:spPr>
          <a:xfrm>
            <a:off x="2209201" y="182880"/>
            <a:ext cx="7975600" cy="467360"/>
          </a:xfrm>
          <a:prstGeom prst="roundRect">
            <a:avLst>
              <a:gd name="adj" fmla="val 50000"/>
            </a:avLst>
          </a:prstGeom>
          <a:ln>
            <a:noFill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" name="CaixaDeTexto 3"/>
          <p:cNvSpPr txBox="1"/>
          <p:nvPr/>
        </p:nvSpPr>
        <p:spPr>
          <a:xfrm>
            <a:off x="2316480" y="102215"/>
            <a:ext cx="6756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600" b="1" dirty="0" smtClean="0">
                <a:solidFill>
                  <a:schemeClr val="bg1"/>
                </a:solidFill>
              </a:rPr>
              <a:t>Ajuda humanitária </a:t>
            </a:r>
            <a:endParaRPr lang="pt-BR" sz="3600" b="1" dirty="0">
              <a:solidFill>
                <a:schemeClr val="bg1"/>
              </a:solidFill>
            </a:endParaRPr>
          </a:p>
        </p:txBody>
      </p:sp>
      <p:pic>
        <p:nvPicPr>
          <p:cNvPr id="7" name="Imagem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935" y="1733333"/>
            <a:ext cx="5268191" cy="2963357"/>
          </a:xfrm>
          <a:prstGeom prst="rect">
            <a:avLst/>
          </a:prstGeom>
        </p:spPr>
      </p:pic>
      <p:pic>
        <p:nvPicPr>
          <p:cNvPr id="8" name="Imagem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7900" y="1733333"/>
            <a:ext cx="5190836" cy="29198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66203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  <p:bldP spid="4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de cantos arredondados 1"/>
          <p:cNvSpPr/>
          <p:nvPr/>
        </p:nvSpPr>
        <p:spPr>
          <a:xfrm>
            <a:off x="2158401" y="132080"/>
            <a:ext cx="7975600" cy="467360"/>
          </a:xfrm>
          <a:prstGeom prst="roundRect">
            <a:avLst>
              <a:gd name="adj" fmla="val 50000"/>
            </a:avLst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" name="Retângulo de cantos arredondados 4"/>
          <p:cNvSpPr/>
          <p:nvPr/>
        </p:nvSpPr>
        <p:spPr>
          <a:xfrm>
            <a:off x="2209201" y="182880"/>
            <a:ext cx="7975600" cy="467360"/>
          </a:xfrm>
          <a:prstGeom prst="roundRect">
            <a:avLst>
              <a:gd name="adj" fmla="val 50000"/>
            </a:avLst>
          </a:prstGeom>
          <a:ln>
            <a:noFill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" name="CaixaDeTexto 3"/>
          <p:cNvSpPr txBox="1"/>
          <p:nvPr/>
        </p:nvSpPr>
        <p:spPr>
          <a:xfrm>
            <a:off x="2316480" y="102215"/>
            <a:ext cx="6756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600" b="1" dirty="0" smtClean="0">
                <a:solidFill>
                  <a:schemeClr val="bg1"/>
                </a:solidFill>
              </a:rPr>
              <a:t>Ajuda humanitária </a:t>
            </a:r>
            <a:endParaRPr lang="pt-BR" sz="3600" b="1" dirty="0">
              <a:solidFill>
                <a:schemeClr val="bg1"/>
              </a:solidFill>
            </a:endParaRPr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0473" y="963756"/>
            <a:ext cx="8853055" cy="49798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13768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/>
          <p:cNvSpPr txBox="1"/>
          <p:nvPr/>
        </p:nvSpPr>
        <p:spPr>
          <a:xfrm>
            <a:off x="1153608" y="1426527"/>
            <a:ext cx="9985186" cy="25569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200000"/>
              </a:lnSpc>
            </a:pPr>
            <a:r>
              <a:rPr lang="pt-BR" sz="2800" dirty="0" smtClean="0"/>
              <a:t>Conjunto </a:t>
            </a:r>
            <a:r>
              <a:rPr lang="pt-BR" sz="2800" dirty="0"/>
              <a:t>de ações preventivas, de socorro, assistenciais e </a:t>
            </a:r>
            <a:r>
              <a:rPr lang="pt-BR" sz="2800" dirty="0" smtClean="0"/>
              <a:t>recuperativas </a:t>
            </a:r>
            <a:r>
              <a:rPr lang="pt-BR" sz="2800" dirty="0"/>
              <a:t>destinadas a evitar desastres e minimizar seus impactos para a </a:t>
            </a:r>
            <a:r>
              <a:rPr lang="pt-BR" sz="2800" dirty="0" smtClean="0"/>
              <a:t>população </a:t>
            </a:r>
            <a:r>
              <a:rPr lang="pt-BR" sz="2800" dirty="0"/>
              <a:t>e restabelecer a normalidade </a:t>
            </a:r>
            <a:r>
              <a:rPr lang="pt-BR" sz="2800" dirty="0" smtClean="0"/>
              <a:t>social.</a:t>
            </a:r>
            <a:endParaRPr lang="pt-BR" sz="2800" dirty="0"/>
          </a:p>
        </p:txBody>
      </p:sp>
      <p:sp>
        <p:nvSpPr>
          <p:cNvPr id="2" name="Retângulo de cantos arredondados 1"/>
          <p:cNvSpPr/>
          <p:nvPr/>
        </p:nvSpPr>
        <p:spPr>
          <a:xfrm>
            <a:off x="2158401" y="132080"/>
            <a:ext cx="7975600" cy="467360"/>
          </a:xfrm>
          <a:prstGeom prst="roundRect">
            <a:avLst>
              <a:gd name="adj" fmla="val 50000"/>
            </a:avLst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" name="Retângulo de cantos arredondados 4"/>
          <p:cNvSpPr/>
          <p:nvPr/>
        </p:nvSpPr>
        <p:spPr>
          <a:xfrm>
            <a:off x="2209201" y="182880"/>
            <a:ext cx="7975600" cy="467360"/>
          </a:xfrm>
          <a:prstGeom prst="roundRect">
            <a:avLst>
              <a:gd name="adj" fmla="val 50000"/>
            </a:avLst>
          </a:prstGeom>
          <a:ln>
            <a:noFill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" name="CaixaDeTexto 3"/>
          <p:cNvSpPr txBox="1"/>
          <p:nvPr/>
        </p:nvSpPr>
        <p:spPr>
          <a:xfrm>
            <a:off x="2316480" y="102215"/>
            <a:ext cx="6756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600" b="1" dirty="0" smtClean="0">
                <a:solidFill>
                  <a:schemeClr val="bg1"/>
                </a:solidFill>
              </a:rPr>
              <a:t>DEFESA CIVIL</a:t>
            </a:r>
            <a:endParaRPr lang="pt-BR" sz="36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26765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2" grpId="0" animBg="1"/>
      <p:bldP spid="5" grpId="0" animBg="1"/>
      <p:bldP spid="4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de cantos arredondados 1"/>
          <p:cNvSpPr/>
          <p:nvPr/>
        </p:nvSpPr>
        <p:spPr>
          <a:xfrm>
            <a:off x="2158401" y="132080"/>
            <a:ext cx="7975600" cy="467360"/>
          </a:xfrm>
          <a:prstGeom prst="roundRect">
            <a:avLst>
              <a:gd name="adj" fmla="val 50000"/>
            </a:avLst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" name="Retângulo de cantos arredondados 4"/>
          <p:cNvSpPr/>
          <p:nvPr/>
        </p:nvSpPr>
        <p:spPr>
          <a:xfrm>
            <a:off x="2209201" y="182880"/>
            <a:ext cx="7975600" cy="467360"/>
          </a:xfrm>
          <a:prstGeom prst="roundRect">
            <a:avLst>
              <a:gd name="adj" fmla="val 50000"/>
            </a:avLst>
          </a:prstGeom>
          <a:ln>
            <a:noFill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" name="CaixaDeTexto 3"/>
          <p:cNvSpPr txBox="1"/>
          <p:nvPr/>
        </p:nvSpPr>
        <p:spPr>
          <a:xfrm>
            <a:off x="2316480" y="102215"/>
            <a:ext cx="6756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600" b="1" dirty="0" smtClean="0">
                <a:solidFill>
                  <a:schemeClr val="bg1"/>
                </a:solidFill>
              </a:rPr>
              <a:t>O que está sendo feito?</a:t>
            </a:r>
            <a:endParaRPr lang="pt-BR" sz="3600" b="1" dirty="0">
              <a:solidFill>
                <a:schemeClr val="bg1"/>
              </a:solidFill>
            </a:endParaRPr>
          </a:p>
        </p:txBody>
      </p:sp>
      <p:sp>
        <p:nvSpPr>
          <p:cNvPr id="3" name="CaixaDeTexto 2"/>
          <p:cNvSpPr txBox="1"/>
          <p:nvPr/>
        </p:nvSpPr>
        <p:spPr>
          <a:xfrm>
            <a:off x="906874" y="985987"/>
            <a:ext cx="9227127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pt-BR" dirty="0" smtClean="0"/>
              <a:t>Ações de fiscalização; infraestrutura, regulação e contingência humanitária.</a:t>
            </a:r>
          </a:p>
          <a:p>
            <a:pPr marL="342900" indent="-342900">
              <a:buAutoNum type="arabicPeriod"/>
            </a:pPr>
            <a:r>
              <a:rPr lang="pt-BR" dirty="0" smtClean="0"/>
              <a:t>Escritório de projetos (CAESB, Secretaria de Educação)</a:t>
            </a:r>
          </a:p>
          <a:p>
            <a:pPr marL="342900" indent="-342900">
              <a:buAutoNum type="arabicPeriod"/>
            </a:pPr>
            <a:r>
              <a:rPr lang="pt-BR" dirty="0" smtClean="0"/>
              <a:t>Redução de consumo de prédios públicos;</a:t>
            </a:r>
          </a:p>
          <a:p>
            <a:pPr marL="342900" indent="-342900">
              <a:buAutoNum type="arabicPeriod"/>
            </a:pPr>
            <a:r>
              <a:rPr lang="pt-BR" dirty="0" smtClean="0"/>
              <a:t>Locação de carro-pipa (</a:t>
            </a:r>
            <a:r>
              <a:rPr lang="pt-BR" dirty="0" err="1" smtClean="0"/>
              <a:t>Novacap</a:t>
            </a:r>
            <a:r>
              <a:rPr lang="pt-BR" dirty="0" smtClean="0"/>
              <a:t> e Caesb); </a:t>
            </a:r>
            <a:endParaRPr lang="pt-BR" dirty="0"/>
          </a:p>
          <a:p>
            <a:pPr marL="342900" indent="-342900">
              <a:buAutoNum type="arabicPeriod"/>
            </a:pPr>
            <a:r>
              <a:rPr lang="pt-BR" dirty="0" smtClean="0"/>
              <a:t>Plano de comunicação social;</a:t>
            </a:r>
          </a:p>
          <a:p>
            <a:pPr marL="342900" indent="-342900">
              <a:buAutoNum type="arabicPeriod"/>
            </a:pPr>
            <a:r>
              <a:rPr lang="pt-BR" dirty="0" smtClean="0"/>
              <a:t>Plano de contingência para hipóteses pessimistas e otimistas em escolas, creches, asilos, presídios e hospitais;</a:t>
            </a:r>
          </a:p>
          <a:p>
            <a:pPr marL="342900" indent="-342900">
              <a:buAutoNum type="arabicPeriod"/>
            </a:pPr>
            <a:r>
              <a:rPr lang="pt-BR" dirty="0" smtClean="0"/>
              <a:t>Instalação de caixa d’água superior em 17 escolas: Taguatinga, Santa Maria, Recanto, Guará e Samambaia.</a:t>
            </a:r>
            <a:endParaRPr lang="pt-BR" dirty="0"/>
          </a:p>
        </p:txBody>
      </p:sp>
      <p:pic>
        <p:nvPicPr>
          <p:cNvPr id="8" name="Imagem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28704" y="3289783"/>
            <a:ext cx="5868488" cy="26330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27427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  <p:bldP spid="4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de cantos arredondados 1"/>
          <p:cNvSpPr/>
          <p:nvPr/>
        </p:nvSpPr>
        <p:spPr>
          <a:xfrm>
            <a:off x="2158401" y="132080"/>
            <a:ext cx="7975600" cy="467360"/>
          </a:xfrm>
          <a:prstGeom prst="roundRect">
            <a:avLst>
              <a:gd name="adj" fmla="val 50000"/>
            </a:avLst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" name="Retângulo de cantos arredondados 4"/>
          <p:cNvSpPr/>
          <p:nvPr/>
        </p:nvSpPr>
        <p:spPr>
          <a:xfrm>
            <a:off x="2209201" y="182880"/>
            <a:ext cx="7975600" cy="467360"/>
          </a:xfrm>
          <a:prstGeom prst="roundRect">
            <a:avLst>
              <a:gd name="adj" fmla="val 50000"/>
            </a:avLst>
          </a:prstGeom>
          <a:ln>
            <a:noFill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" name="CaixaDeTexto 3"/>
          <p:cNvSpPr txBox="1"/>
          <p:nvPr/>
        </p:nvSpPr>
        <p:spPr>
          <a:xfrm>
            <a:off x="2316480" y="102215"/>
            <a:ext cx="6756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600" b="1" dirty="0" smtClean="0">
                <a:solidFill>
                  <a:schemeClr val="bg1"/>
                </a:solidFill>
              </a:rPr>
              <a:t>Soluções???</a:t>
            </a:r>
            <a:endParaRPr lang="pt-BR" sz="3600" b="1" dirty="0">
              <a:solidFill>
                <a:schemeClr val="bg1"/>
              </a:solidFill>
            </a:endParaRPr>
          </a:p>
        </p:txBody>
      </p:sp>
      <p:pic>
        <p:nvPicPr>
          <p:cNvPr id="7" name="Imagem 6" descr="Imagem de viniliq pipa - Sansuy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63340" y="1108710"/>
            <a:ext cx="4892040" cy="467486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3857748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  <p:bldP spid="4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de cantos arredondados 1"/>
          <p:cNvSpPr/>
          <p:nvPr/>
        </p:nvSpPr>
        <p:spPr>
          <a:xfrm>
            <a:off x="2158401" y="132080"/>
            <a:ext cx="7975600" cy="467360"/>
          </a:xfrm>
          <a:prstGeom prst="roundRect">
            <a:avLst>
              <a:gd name="adj" fmla="val 50000"/>
            </a:avLst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" name="Retângulo de cantos arredondados 4"/>
          <p:cNvSpPr/>
          <p:nvPr/>
        </p:nvSpPr>
        <p:spPr>
          <a:xfrm>
            <a:off x="2209201" y="182880"/>
            <a:ext cx="7975600" cy="467360"/>
          </a:xfrm>
          <a:prstGeom prst="roundRect">
            <a:avLst>
              <a:gd name="adj" fmla="val 50000"/>
            </a:avLst>
          </a:prstGeom>
          <a:ln>
            <a:noFill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" name="CaixaDeTexto 3"/>
          <p:cNvSpPr txBox="1"/>
          <p:nvPr/>
        </p:nvSpPr>
        <p:spPr>
          <a:xfrm>
            <a:off x="2316480" y="102215"/>
            <a:ext cx="6756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600" b="1" dirty="0" smtClean="0">
                <a:solidFill>
                  <a:schemeClr val="bg1"/>
                </a:solidFill>
              </a:rPr>
              <a:t>Soluções???</a:t>
            </a:r>
            <a:endParaRPr lang="pt-BR" sz="3600" b="1" dirty="0">
              <a:solidFill>
                <a:schemeClr val="bg1"/>
              </a:solidFill>
            </a:endParaRPr>
          </a:p>
        </p:txBody>
      </p:sp>
      <p:pic>
        <p:nvPicPr>
          <p:cNvPr id="6" name="Imagem 5" descr="Imagem de viniliq estacionario - Sansuy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06140" y="1028700"/>
            <a:ext cx="4903470" cy="450342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2701086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  <p:bldP spid="4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tângulo 17"/>
          <p:cNvSpPr/>
          <p:nvPr/>
        </p:nvSpPr>
        <p:spPr>
          <a:xfrm>
            <a:off x="-213360" y="5049520"/>
            <a:ext cx="12527280" cy="20218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23" name="Imagem 2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59779" y="1666949"/>
            <a:ext cx="1476781" cy="1237658"/>
          </a:xfrm>
          <a:prstGeom prst="rect">
            <a:avLst/>
          </a:prstGeom>
        </p:spPr>
      </p:pic>
      <p:pic>
        <p:nvPicPr>
          <p:cNvPr id="10" name="Imagem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22802" y="1685422"/>
            <a:ext cx="1216751" cy="1219185"/>
          </a:xfrm>
          <a:prstGeom prst="rect">
            <a:avLst/>
          </a:prstGeom>
        </p:spPr>
      </p:pic>
      <p:sp>
        <p:nvSpPr>
          <p:cNvPr id="16" name="CaixaDeTexto 15"/>
          <p:cNvSpPr txBox="1"/>
          <p:nvPr/>
        </p:nvSpPr>
        <p:spPr>
          <a:xfrm>
            <a:off x="1320800" y="3083454"/>
            <a:ext cx="902208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 smtClean="0"/>
              <a:t>Subsecretaria de Proteção e</a:t>
            </a:r>
          </a:p>
          <a:p>
            <a:pPr algn="ctr"/>
            <a:r>
              <a:rPr lang="pt-BR" sz="2800" b="1" dirty="0" smtClean="0"/>
              <a:t>Defesa Civil do Distrito Federal</a:t>
            </a:r>
            <a:endParaRPr lang="pt-BR" sz="2800" b="1" dirty="0"/>
          </a:p>
        </p:txBody>
      </p:sp>
      <p:pic>
        <p:nvPicPr>
          <p:cNvPr id="17" name="Imagem 1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40043" y="1685422"/>
            <a:ext cx="943997" cy="1219185"/>
          </a:xfrm>
          <a:prstGeom prst="rect">
            <a:avLst/>
          </a:prstGeom>
        </p:spPr>
      </p:pic>
      <p:sp>
        <p:nvSpPr>
          <p:cNvPr id="9" name="CaixaDeTexto 8"/>
          <p:cNvSpPr txBox="1"/>
          <p:nvPr/>
        </p:nvSpPr>
        <p:spPr>
          <a:xfrm>
            <a:off x="1320800" y="4037561"/>
            <a:ext cx="9022080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600" b="1" dirty="0" smtClean="0"/>
              <a:t>+55 61 3362-1934</a:t>
            </a:r>
          </a:p>
          <a:p>
            <a:pPr algn="ctr"/>
            <a:r>
              <a:rPr lang="pt-BR" altLang="pt-BR" sz="2800" b="1" dirty="0">
                <a:solidFill>
                  <a:srgbClr val="426EBD"/>
                </a:solidFill>
              </a:rPr>
              <a:t>www.defesacivil df.gov.br</a:t>
            </a:r>
          </a:p>
          <a:p>
            <a:pPr algn="ctr"/>
            <a:r>
              <a:rPr lang="pt-BR" altLang="pt-BR" sz="2800" b="1" dirty="0">
                <a:solidFill>
                  <a:srgbClr val="000066"/>
                </a:solidFill>
              </a:rPr>
              <a:t>defesacivil@defesacivil.df.gov.br</a:t>
            </a:r>
          </a:p>
        </p:txBody>
      </p:sp>
    </p:spTree>
    <p:extLst>
      <p:ext uri="{BB962C8B-B14F-4D97-AF65-F5344CB8AC3E}">
        <p14:creationId xmlns:p14="http://schemas.microsoft.com/office/powerpoint/2010/main" val="41248714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6478" y="85962"/>
            <a:ext cx="5124883" cy="1145872"/>
          </a:xfrm>
          <a:prstGeom prst="rect">
            <a:avLst/>
          </a:prstGeom>
        </p:spPr>
      </p:pic>
      <p:pic>
        <p:nvPicPr>
          <p:cNvPr id="3" name="Imagem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1908" y="1421705"/>
            <a:ext cx="5534025" cy="4257675"/>
          </a:xfrm>
          <a:prstGeom prst="rect">
            <a:avLst/>
          </a:prstGeom>
        </p:spPr>
      </p:pic>
      <p:pic>
        <p:nvPicPr>
          <p:cNvPr id="4" name="Imagem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57467" y="440689"/>
            <a:ext cx="5667375" cy="5476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15908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de cantos arredondados 1"/>
          <p:cNvSpPr/>
          <p:nvPr/>
        </p:nvSpPr>
        <p:spPr>
          <a:xfrm>
            <a:off x="2158401" y="132080"/>
            <a:ext cx="7975600" cy="467360"/>
          </a:xfrm>
          <a:prstGeom prst="roundRect">
            <a:avLst>
              <a:gd name="adj" fmla="val 50000"/>
            </a:avLst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" name="Retângulo de cantos arredondados 4"/>
          <p:cNvSpPr/>
          <p:nvPr/>
        </p:nvSpPr>
        <p:spPr>
          <a:xfrm>
            <a:off x="2209201" y="182880"/>
            <a:ext cx="7975600" cy="467360"/>
          </a:xfrm>
          <a:prstGeom prst="roundRect">
            <a:avLst>
              <a:gd name="adj" fmla="val 50000"/>
            </a:avLst>
          </a:prstGeom>
          <a:ln>
            <a:noFill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" name="CaixaDeTexto 3"/>
          <p:cNvSpPr txBox="1"/>
          <p:nvPr/>
        </p:nvSpPr>
        <p:spPr>
          <a:xfrm>
            <a:off x="2316479" y="102215"/>
            <a:ext cx="786832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600" b="1" dirty="0" smtClean="0">
                <a:solidFill>
                  <a:schemeClr val="bg1"/>
                </a:solidFill>
              </a:rPr>
              <a:t>Monitoramento Reservatório - ADASA.</a:t>
            </a:r>
            <a:endParaRPr lang="pt-BR" sz="3600" b="1" dirty="0">
              <a:solidFill>
                <a:schemeClr val="bg1"/>
              </a:solidFill>
            </a:endParaRPr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70290" y="829211"/>
            <a:ext cx="4238625" cy="61676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48753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83973" y="241328"/>
            <a:ext cx="6144491" cy="5442500"/>
          </a:xfrm>
          <a:prstGeom prst="rect">
            <a:avLst/>
          </a:prstGeom>
        </p:spPr>
      </p:pic>
      <p:pic>
        <p:nvPicPr>
          <p:cNvPr id="5" name="Imagem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9996" y="2673928"/>
            <a:ext cx="2876550" cy="3009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54037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de cantos arredondados 1"/>
          <p:cNvSpPr/>
          <p:nvPr/>
        </p:nvSpPr>
        <p:spPr>
          <a:xfrm>
            <a:off x="2158401" y="132080"/>
            <a:ext cx="7975600" cy="467360"/>
          </a:xfrm>
          <a:prstGeom prst="roundRect">
            <a:avLst>
              <a:gd name="adj" fmla="val 50000"/>
            </a:avLst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" name="Retângulo de cantos arredondados 4"/>
          <p:cNvSpPr/>
          <p:nvPr/>
        </p:nvSpPr>
        <p:spPr>
          <a:xfrm>
            <a:off x="2209201" y="182880"/>
            <a:ext cx="7975600" cy="467360"/>
          </a:xfrm>
          <a:prstGeom prst="roundRect">
            <a:avLst>
              <a:gd name="adj" fmla="val 50000"/>
            </a:avLst>
          </a:prstGeom>
          <a:ln>
            <a:noFill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" name="CaixaDeTexto 3"/>
          <p:cNvSpPr txBox="1"/>
          <p:nvPr/>
        </p:nvSpPr>
        <p:spPr>
          <a:xfrm>
            <a:off x="2316479" y="102215"/>
            <a:ext cx="786832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600" b="1" dirty="0" smtClean="0">
                <a:solidFill>
                  <a:schemeClr val="bg1"/>
                </a:solidFill>
              </a:rPr>
              <a:t>Monitoramento CAESB</a:t>
            </a:r>
            <a:endParaRPr lang="pt-BR" sz="3600" b="1" dirty="0">
              <a:solidFill>
                <a:schemeClr val="bg1"/>
              </a:solidFill>
            </a:endParaRPr>
          </a:p>
        </p:txBody>
      </p:sp>
      <p:pic>
        <p:nvPicPr>
          <p:cNvPr id="6" name="Imagem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9151" y="793282"/>
            <a:ext cx="6134100" cy="487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34325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de cantos arredondados 1"/>
          <p:cNvSpPr/>
          <p:nvPr/>
        </p:nvSpPr>
        <p:spPr>
          <a:xfrm>
            <a:off x="2158401" y="132080"/>
            <a:ext cx="7975600" cy="467360"/>
          </a:xfrm>
          <a:prstGeom prst="roundRect">
            <a:avLst>
              <a:gd name="adj" fmla="val 50000"/>
            </a:avLst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" name="Retângulo de cantos arredondados 4"/>
          <p:cNvSpPr/>
          <p:nvPr/>
        </p:nvSpPr>
        <p:spPr>
          <a:xfrm>
            <a:off x="2209201" y="182880"/>
            <a:ext cx="7975600" cy="467360"/>
          </a:xfrm>
          <a:prstGeom prst="roundRect">
            <a:avLst>
              <a:gd name="adj" fmla="val 50000"/>
            </a:avLst>
          </a:prstGeom>
          <a:ln>
            <a:noFill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" name="CaixaDeTexto 3"/>
          <p:cNvSpPr txBox="1"/>
          <p:nvPr/>
        </p:nvSpPr>
        <p:spPr>
          <a:xfrm>
            <a:off x="2316479" y="102215"/>
            <a:ext cx="786832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600" b="1" dirty="0" smtClean="0">
                <a:solidFill>
                  <a:schemeClr val="bg1"/>
                </a:solidFill>
              </a:rPr>
              <a:t>Monitoramento INMET</a:t>
            </a:r>
            <a:endParaRPr lang="pt-BR" sz="3600" b="1" dirty="0">
              <a:solidFill>
                <a:schemeClr val="bg1"/>
              </a:solidFill>
            </a:endParaRPr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168" y="1024370"/>
            <a:ext cx="5524500" cy="3333750"/>
          </a:xfrm>
          <a:prstGeom prst="rect">
            <a:avLst/>
          </a:prstGeom>
        </p:spPr>
      </p:pic>
      <p:pic>
        <p:nvPicPr>
          <p:cNvPr id="7" name="Imagem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97001" y="1024370"/>
            <a:ext cx="5524500" cy="3333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24246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9649" y="82896"/>
            <a:ext cx="11235972" cy="54450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05015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20091" y="119062"/>
            <a:ext cx="9601200" cy="5476875"/>
          </a:xfrm>
          <a:prstGeom prst="rect">
            <a:avLst/>
          </a:prstGeom>
        </p:spPr>
      </p:pic>
      <p:sp>
        <p:nvSpPr>
          <p:cNvPr id="4" name="CaixaDeTexto 3"/>
          <p:cNvSpPr txBox="1"/>
          <p:nvPr/>
        </p:nvSpPr>
        <p:spPr>
          <a:xfrm>
            <a:off x="4083627" y="5595937"/>
            <a:ext cx="73355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 smtClean="0"/>
              <a:t>Fonte: Centro de Monitoramento e Alertas de Desastres Naturais - </a:t>
            </a:r>
            <a:r>
              <a:rPr lang="pt-BR" dirty="0" err="1" smtClean="0"/>
              <a:t>Cemaden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1432056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Escritório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811</TotalTime>
  <Words>226</Words>
  <Application>Microsoft Office PowerPoint</Application>
  <PresentationFormat>Widescreen</PresentationFormat>
  <Paragraphs>37</Paragraphs>
  <Slides>23</Slides>
  <Notes>0</Notes>
  <HiddenSlides>0</HiddenSlides>
  <MMClips>0</MMClips>
  <ScaleCrop>false</ScaleCrop>
  <HeadingPairs>
    <vt:vector size="8" baseType="variant">
      <vt:variant>
        <vt:lpstr>Fontes usadas</vt:lpstr>
      </vt:variant>
      <vt:variant>
        <vt:i4>2</vt:i4>
      </vt:variant>
      <vt:variant>
        <vt:lpstr>Tema</vt:lpstr>
      </vt:variant>
      <vt:variant>
        <vt:i4>1</vt:i4>
      </vt:variant>
      <vt:variant>
        <vt:lpstr>Servidores OLE inseridos</vt:lpstr>
      </vt:variant>
      <vt:variant>
        <vt:i4>1</vt:i4>
      </vt:variant>
      <vt:variant>
        <vt:lpstr>Títulos de slides</vt:lpstr>
      </vt:variant>
      <vt:variant>
        <vt:i4>23</vt:i4>
      </vt:variant>
    </vt:vector>
  </HeadingPairs>
  <TitlesOfParts>
    <vt:vector size="27" baseType="lpstr">
      <vt:lpstr>Arial</vt:lpstr>
      <vt:lpstr>Calibri</vt:lpstr>
      <vt:lpstr>Tema do Office</vt:lpstr>
      <vt:lpstr>CorelDRAW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Carlos Luis Sarmento</dc:creator>
  <cp:lastModifiedBy>Sérgio Jose Bezerra</cp:lastModifiedBy>
  <cp:revision>73</cp:revision>
  <dcterms:created xsi:type="dcterms:W3CDTF">2016-04-25T17:43:41Z</dcterms:created>
  <dcterms:modified xsi:type="dcterms:W3CDTF">2017-02-08T09:58:39Z</dcterms:modified>
</cp:coreProperties>
</file>