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2" r:id="rId2"/>
    <p:sldId id="313" r:id="rId3"/>
    <p:sldId id="314" r:id="rId4"/>
    <p:sldId id="315" r:id="rId5"/>
    <p:sldId id="316" r:id="rId6"/>
    <p:sldId id="292" r:id="rId7"/>
    <p:sldId id="300" r:id="rId8"/>
    <p:sldId id="304" r:id="rId9"/>
    <p:sldId id="263" r:id="rId10"/>
    <p:sldId id="264" r:id="rId11"/>
    <p:sldId id="307" r:id="rId12"/>
    <p:sldId id="308" r:id="rId13"/>
    <p:sldId id="309" r:id="rId14"/>
    <p:sldId id="310" r:id="rId15"/>
    <p:sldId id="311" r:id="rId16"/>
    <p:sldId id="293" r:id="rId17"/>
    <p:sldId id="295" r:id="rId18"/>
    <p:sldId id="299" r:id="rId19"/>
    <p:sldId id="297" r:id="rId20"/>
    <p:sldId id="317" r:id="rId21"/>
    <p:sldId id="318" r:id="rId22"/>
    <p:sldId id="305" r:id="rId23"/>
    <p:sldId id="306" r:id="rId24"/>
    <p:sldId id="285" r:id="rId25"/>
    <p:sldId id="286" r:id="rId26"/>
    <p:sldId id="287" r:id="rId27"/>
    <p:sldId id="288" r:id="rId28"/>
    <p:sldId id="290" r:id="rId29"/>
    <p:sldId id="302" r:id="rId30"/>
  </p:sldIdLst>
  <p:sldSz cx="12192000" cy="6858000"/>
  <p:notesSz cx="6797675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56C1A-0456-44DE-A1B7-C85D90297682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F2662-EFC9-4FB8-9F43-A9F5993751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33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3A12-DC24-43AB-9578-7069A4ABE88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53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Fórum, desde sua primeira edição em 1997, tem ganhado</a:t>
            </a:r>
            <a:r>
              <a:rPr lang="pt-BR" baseline="0" dirty="0"/>
              <a:t> em importância. Os números mostram isso de forma clara.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BCF70-612C-4052-A5CF-3096F69C05D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78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Fórum, desde sua primeira edição em 1997, tem ganhado</a:t>
            </a:r>
            <a:r>
              <a:rPr lang="pt-BR" baseline="0" dirty="0"/>
              <a:t> em importância. Os números mostram isso de forma clara.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BCF70-612C-4052-A5CF-3096F69C05D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78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Fórum Mundial da água tem o objetivo de promover a consciência coletiva global sobre água, construir compromissos</a:t>
            </a:r>
            <a:r>
              <a:rPr lang="pt-BR" baseline="0" dirty="0"/>
              <a:t> políticos e promover ações concretas sobre assuntos relacionados à água em todos os níveis. A primeira edição do Fórum ocorreu em Marrocos em 1997, depois na Holanda em 2000, no Japão em 2003, no México em 2006, na Turquia em 2009, na França em 2012 e na Coréia do Sul em 2015. O Brasil irá sediar a oitava edição em 2018, que será a primeira vez no continente e a primeira vez no hemisfério sul. Daí a enorme responsabilidade do Brasil também por representar todo o continente sul americano.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BCF70-612C-4052-A5CF-3096F69C05D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582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F2662-EFC9-4FB8-9F43-A9F5993751D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67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72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47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01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5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04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53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54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30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12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16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73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5523" cy="505557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3" y="0"/>
            <a:ext cx="945000" cy="1080000"/>
          </a:xfrm>
          <a:prstGeom prst="rect">
            <a:avLst/>
          </a:prstGeom>
        </p:spPr>
      </p:pic>
      <p:sp>
        <p:nvSpPr>
          <p:cNvPr id="4" name="Retângulo 3"/>
          <p:cNvSpPr/>
          <p:nvPr userDrawn="1"/>
        </p:nvSpPr>
        <p:spPr>
          <a:xfrm>
            <a:off x="0" y="634019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00020" algn="ctr"/>
                <a:tab pos="5400040" algn="r"/>
                <a:tab pos="5400040" algn="r"/>
              </a:tabLst>
            </a:pPr>
            <a:r>
              <a:rPr lang="en-US" sz="1100" spc="15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100" spc="150" baseline="30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00" spc="15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WORLD WATER FORUM | BRASÍLIA-BRASIL, MARCH 18-23, 2018</a:t>
            </a:r>
            <a:endParaRPr lang="pt-BR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3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www.worldwaterforum8.org | secretariat@worldwaterforu8.org</a:t>
            </a:r>
            <a:endParaRPr lang="pt-BR" sz="3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6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jp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56" y="1628801"/>
            <a:ext cx="3242688" cy="34851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47" y="362346"/>
            <a:ext cx="720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0784" y="310388"/>
            <a:ext cx="9015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THEMATIC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FRAMEWORK</a:t>
            </a:r>
          </a:p>
          <a:p>
            <a:pPr algn="ctr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6 themes </a:t>
            </a: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en-GB" sz="2400" b="1" dirty="0" smtClean="0">
                <a:solidFill>
                  <a:srgbClr val="00B0F0"/>
                </a:solidFill>
              </a:rPr>
              <a:t> </a:t>
            </a:r>
            <a:r>
              <a:rPr lang="en-GB" sz="2400" b="1" dirty="0" smtClean="0">
                <a:solidFill>
                  <a:srgbClr val="00B050"/>
                </a:solidFill>
              </a:rPr>
              <a:t>3 cross-cutting issues</a:t>
            </a:r>
            <a:endParaRPr lang="en-GB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38" y="1473199"/>
            <a:ext cx="7958075" cy="5057913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934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 bwMode="auto">
          <a:xfrm>
            <a:off x="-21069" y="1622698"/>
            <a:ext cx="12192000" cy="51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THEMES </a:t>
            </a: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TOPICS</a:t>
            </a:r>
            <a:endParaRPr lang="pt-BR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-21069" y="475308"/>
            <a:ext cx="12213069" cy="79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Aft>
                <a:spcPts val="0"/>
              </a:spcAft>
            </a:pPr>
            <a:r>
              <a:rPr lang="pt-BR" sz="3200" b="1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Thematic</a:t>
            </a:r>
            <a:r>
              <a:rPr lang="pt-BR" sz="3200" b="1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Process</a:t>
            </a:r>
            <a:endParaRPr lang="pt-BR" sz="3200" b="1" dirty="0" smtClean="0">
              <a:ln w="11430"/>
              <a:solidFill>
                <a:schemeClr val="bg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940158" y="2395705"/>
            <a:ext cx="112036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i="1" dirty="0">
                <a:solidFill>
                  <a:srgbClr val="FF0000"/>
                </a:solidFill>
              </a:rPr>
              <a:t>CLIMATE – Water security and climate change 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lvl="0"/>
            <a:r>
              <a:rPr lang="en-AU" i="1" dirty="0" smtClean="0"/>
              <a:t>(</a:t>
            </a:r>
            <a:r>
              <a:rPr lang="en-AU" i="1" dirty="0">
                <a:solidFill>
                  <a:srgbClr val="00B0F0"/>
                </a:solidFill>
              </a:rPr>
              <a:t>SDG links: SDG 13, SDG 11.5, COP 21-22, Sendai DRR Summit</a:t>
            </a:r>
            <a:r>
              <a:rPr lang="en-AU" i="1" dirty="0" smtClean="0"/>
              <a:t>)</a:t>
            </a:r>
            <a:endParaRPr lang="en-AU" dirty="0"/>
          </a:p>
          <a:p>
            <a:pPr marL="914400" lvl="1" indent="-457200">
              <a:buFont typeface="+mj-lt"/>
              <a:buAutoNum type="alphaLcPeriod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Managing risk and uncertainty for resilience and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disaster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preparedness – </a:t>
            </a:r>
            <a:r>
              <a:rPr lang="en-AU" i="1" dirty="0">
                <a:solidFill>
                  <a:srgbClr val="00B0F0"/>
                </a:solidFill>
              </a:rPr>
              <a:t>IR </a:t>
            </a:r>
            <a:r>
              <a:rPr lang="en-AU" i="1" dirty="0" smtClean="0">
                <a:solidFill>
                  <a:srgbClr val="00B0F0"/>
                </a:solidFill>
              </a:rPr>
              <a:t>1.3</a:t>
            </a:r>
            <a:endParaRPr lang="en-AU" dirty="0">
              <a:solidFill>
                <a:srgbClr val="00B0F0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Water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adaptation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climate change </a:t>
            </a:r>
            <a:endParaRPr lang="en-A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Water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climate change </a:t>
            </a: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mitigation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Climate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science and water management: the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between science and decision/policy making </a:t>
            </a:r>
          </a:p>
          <a:p>
            <a:r>
              <a:rPr lang="en-GB" dirty="0"/>
              <a:t> </a:t>
            </a:r>
            <a:endParaRPr lang="en-AU" dirty="0"/>
          </a:p>
          <a:p>
            <a:pPr lvl="0"/>
            <a:r>
              <a:rPr lang="da-DK" sz="2000" b="1" i="1" dirty="0">
                <a:solidFill>
                  <a:srgbClr val="FF0000"/>
                </a:solidFill>
              </a:rPr>
              <a:t>PEOPLE</a:t>
            </a:r>
            <a:r>
              <a:rPr lang="da-DK" sz="2000" b="1" dirty="0">
                <a:solidFill>
                  <a:srgbClr val="FF0000"/>
                </a:solidFill>
              </a:rPr>
              <a:t> - </a:t>
            </a:r>
            <a:r>
              <a:rPr lang="en-AU" sz="2000" b="1" dirty="0">
                <a:solidFill>
                  <a:srgbClr val="FF0000"/>
                </a:solidFill>
              </a:rPr>
              <a:t>Water, sanitation and health  </a:t>
            </a:r>
            <a:endParaRPr lang="en-AU" sz="2000" dirty="0">
              <a:solidFill>
                <a:srgbClr val="FF0000"/>
              </a:solidFill>
            </a:endParaRPr>
          </a:p>
          <a:p>
            <a:r>
              <a:rPr lang="en-AU" i="1" dirty="0"/>
              <a:t>(</a:t>
            </a:r>
            <a:r>
              <a:rPr lang="en-AU" i="1" dirty="0">
                <a:solidFill>
                  <a:srgbClr val="00B0F0"/>
                </a:solidFill>
              </a:rPr>
              <a:t>SDG links: Water targets 6.1, 6.2, 6.3, 6.B and SDG’s 1 and </a:t>
            </a:r>
            <a:r>
              <a:rPr lang="en-AU" i="1" dirty="0" smtClean="0">
                <a:solidFill>
                  <a:srgbClr val="00B0F0"/>
                </a:solidFill>
              </a:rPr>
              <a:t>3</a:t>
            </a:r>
            <a:r>
              <a:rPr lang="da-DK" i="1" dirty="0" smtClean="0"/>
              <a:t>)</a:t>
            </a:r>
            <a:endParaRPr lang="en-AU" dirty="0"/>
          </a:p>
          <a:p>
            <a:pPr marL="914400" lvl="1" indent="-457200">
              <a:buFont typeface="+mj-lt"/>
              <a:buAutoNum type="alphaLcPeriod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Enough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safe water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all – </a:t>
            </a:r>
            <a:r>
              <a:rPr lang="en-AU" i="1" dirty="0">
                <a:solidFill>
                  <a:srgbClr val="00B0F0"/>
                </a:solidFill>
              </a:rPr>
              <a:t>IR 1.1</a:t>
            </a:r>
            <a:endParaRPr lang="en-AU" dirty="0">
              <a:solidFill>
                <a:srgbClr val="00B0F0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Integrated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sanitation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all – </a:t>
            </a:r>
            <a:r>
              <a:rPr lang="en-AU" i="1" dirty="0">
                <a:solidFill>
                  <a:srgbClr val="00B0F0"/>
                </a:solidFill>
              </a:rPr>
              <a:t>IR 1.2</a:t>
            </a:r>
            <a:endParaRPr lang="en-AU" dirty="0">
              <a:solidFill>
                <a:srgbClr val="00B0F0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Water and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health</a:t>
            </a:r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-21069" y="475308"/>
            <a:ext cx="12213069" cy="79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Aft>
                <a:spcPts val="0"/>
              </a:spcAft>
            </a:pPr>
            <a:r>
              <a:rPr lang="pt-BR" sz="3200" b="1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Thematic</a:t>
            </a:r>
            <a:r>
              <a:rPr lang="pt-BR" sz="3200" b="1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Process</a:t>
            </a:r>
            <a:endParaRPr lang="pt-BR" sz="3200" b="1" dirty="0" smtClean="0">
              <a:ln w="11430"/>
              <a:solidFill>
                <a:schemeClr val="bg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-21069" y="1622698"/>
            <a:ext cx="12192000" cy="51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THEMES </a:t>
            </a: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TO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PICS</a:t>
            </a:r>
            <a:endParaRPr lang="pt-B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78794" y="2425573"/>
            <a:ext cx="1094081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2000" b="1" i="1" dirty="0" smtClean="0">
                <a:solidFill>
                  <a:srgbClr val="FF0000"/>
                </a:solidFill>
              </a:rPr>
              <a:t>DEVELOPMENT </a:t>
            </a:r>
            <a:r>
              <a:rPr lang="da-DK" sz="2000" b="1" i="1" dirty="0">
                <a:solidFill>
                  <a:srgbClr val="FF0000"/>
                </a:solidFill>
              </a:rPr>
              <a:t>- </a:t>
            </a:r>
            <a:r>
              <a:rPr lang="en-AU" sz="2000" b="1" dirty="0">
                <a:solidFill>
                  <a:srgbClr val="FF0000"/>
                </a:solidFill>
              </a:rPr>
              <a:t>Water </a:t>
            </a:r>
            <a:r>
              <a:rPr lang="da-DK" sz="2000" b="1" dirty="0">
                <a:solidFill>
                  <a:srgbClr val="FF0000"/>
                </a:solidFill>
              </a:rPr>
              <a:t>for</a:t>
            </a:r>
            <a:r>
              <a:rPr lang="en-AU" sz="2000" b="1" dirty="0">
                <a:solidFill>
                  <a:srgbClr val="FF0000"/>
                </a:solidFill>
              </a:rPr>
              <a:t> sustainable </a:t>
            </a:r>
            <a:r>
              <a:rPr lang="da-DK" sz="2000" b="1" dirty="0" smtClean="0">
                <a:solidFill>
                  <a:srgbClr val="FF0000"/>
                </a:solidFill>
              </a:rPr>
              <a:t>development</a:t>
            </a:r>
            <a:endParaRPr lang="en-AU" sz="2000" dirty="0">
              <a:solidFill>
                <a:srgbClr val="FF0000"/>
              </a:solidFill>
            </a:endParaRPr>
          </a:p>
          <a:p>
            <a:r>
              <a:rPr lang="en-AU" i="1" dirty="0"/>
              <a:t>(</a:t>
            </a:r>
            <a:r>
              <a:rPr lang="en-AU" i="1" dirty="0">
                <a:solidFill>
                  <a:srgbClr val="00B0F0"/>
                </a:solidFill>
              </a:rPr>
              <a:t>SDG links: Water target 6.4 and SDG’s 2, 7, 8, 11 and </a:t>
            </a:r>
            <a:r>
              <a:rPr lang="en-AU" i="1" dirty="0" smtClean="0">
                <a:solidFill>
                  <a:srgbClr val="00B0F0"/>
                </a:solidFill>
              </a:rPr>
              <a:t>12</a:t>
            </a:r>
            <a:r>
              <a:rPr lang="en-AU" i="1" dirty="0" smtClean="0"/>
              <a:t>)</a:t>
            </a:r>
            <a:endParaRPr lang="en-AU" dirty="0"/>
          </a:p>
          <a:p>
            <a:r>
              <a:rPr lang="en-AU" dirty="0" smtClean="0"/>
              <a:t>        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a.     </a:t>
            </a:r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Water for Food - </a:t>
            </a:r>
            <a:r>
              <a:rPr lang="en-AU" i="1" dirty="0" smtClean="0">
                <a:solidFill>
                  <a:srgbClr val="00B0F0"/>
                </a:solidFill>
              </a:rPr>
              <a:t>IR 2.1</a:t>
            </a:r>
          </a:p>
          <a:p>
            <a:r>
              <a:rPr lang="en-A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b.     </a:t>
            </a:r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Water for Energy</a:t>
            </a:r>
            <a:r>
              <a:rPr lang="da-DK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a-DK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AU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i="1" dirty="0">
                <a:solidFill>
                  <a:srgbClr val="00B0F0"/>
                </a:solidFill>
              </a:rPr>
              <a:t>IR 2.2</a:t>
            </a:r>
            <a:endParaRPr lang="en-AU" dirty="0">
              <a:solidFill>
                <a:srgbClr val="00B0F0"/>
              </a:solidFill>
            </a:endParaRPr>
          </a:p>
          <a:p>
            <a:pPr lvl="0"/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c.     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Inclusive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sustainable </a:t>
            </a: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growth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water stewardship and industry – </a:t>
            </a:r>
            <a:r>
              <a:rPr lang="en-AU" i="1" dirty="0">
                <a:solidFill>
                  <a:srgbClr val="00B0F0"/>
                </a:solidFill>
              </a:rPr>
              <a:t>IR 3.1</a:t>
            </a:r>
            <a:endParaRPr lang="en-AU" dirty="0">
              <a:solidFill>
                <a:srgbClr val="00B0F0"/>
              </a:solidFill>
            </a:endParaRPr>
          </a:p>
          <a:p>
            <a:pPr lvl="0"/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d.     </a:t>
            </a: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Efficient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surface water and groundwater </a:t>
            </a:r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- urban and rural</a:t>
            </a: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e.</a:t>
            </a:r>
            <a:r>
              <a:rPr lang="da-DK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Infrastructure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sustainable water resource management and services – </a:t>
            </a:r>
            <a:r>
              <a:rPr lang="en-AU" i="1" dirty="0">
                <a:solidFill>
                  <a:srgbClr val="00B0F0"/>
                </a:solidFill>
              </a:rPr>
              <a:t>IR 1.4</a:t>
            </a:r>
            <a:endParaRPr lang="en-AU" dirty="0">
              <a:solidFill>
                <a:srgbClr val="00B0F0"/>
              </a:solidFill>
            </a:endParaRPr>
          </a:p>
          <a:p>
            <a:r>
              <a:rPr lang="en-AU" dirty="0"/>
              <a:t> </a:t>
            </a:r>
          </a:p>
          <a:p>
            <a:pPr lvl="0"/>
            <a:r>
              <a:rPr lang="en-AU" sz="2000" b="1" i="1" dirty="0" smtClean="0">
                <a:solidFill>
                  <a:srgbClr val="FF0000"/>
                </a:solidFill>
              </a:rPr>
              <a:t>URBAN </a:t>
            </a:r>
            <a:r>
              <a:rPr lang="en-AU" sz="2000" b="1" i="1" dirty="0">
                <a:solidFill>
                  <a:srgbClr val="FF0000"/>
                </a:solidFill>
              </a:rPr>
              <a:t>-  </a:t>
            </a:r>
            <a:r>
              <a:rPr lang="en-AU" sz="2000" b="1" i="1" dirty="0" smtClean="0">
                <a:solidFill>
                  <a:srgbClr val="FF0000"/>
                </a:solidFill>
              </a:rPr>
              <a:t>Integrated urban water and waste management</a:t>
            </a:r>
            <a:r>
              <a:rPr lang="en-AU" sz="2000" b="1" dirty="0" smtClean="0">
                <a:solidFill>
                  <a:srgbClr val="FF0000"/>
                </a:solidFill>
              </a:rPr>
              <a:t> </a:t>
            </a:r>
            <a:endParaRPr lang="en-AU" sz="2000" b="1" dirty="0">
              <a:solidFill>
                <a:srgbClr val="FF0000"/>
              </a:solidFill>
            </a:endParaRPr>
          </a:p>
          <a:p>
            <a:r>
              <a:rPr lang="en-AU" i="1" dirty="0"/>
              <a:t>(</a:t>
            </a:r>
            <a:r>
              <a:rPr lang="en-AU" i="1" dirty="0">
                <a:solidFill>
                  <a:srgbClr val="00B0F0"/>
                </a:solidFill>
              </a:rPr>
              <a:t>SDG links: Water target 6.3 and SDG </a:t>
            </a:r>
            <a:r>
              <a:rPr lang="en-AU" i="1" dirty="0" smtClean="0">
                <a:solidFill>
                  <a:srgbClr val="00B0F0"/>
                </a:solidFill>
              </a:rPr>
              <a:t>11 and 14, HABITAT 3</a:t>
            </a:r>
            <a:r>
              <a:rPr lang="en-AU" i="1" dirty="0" smtClean="0"/>
              <a:t>)</a:t>
            </a:r>
            <a:endParaRPr lang="en-AU" dirty="0"/>
          </a:p>
          <a:p>
            <a:pPr marL="914400" lvl="1" indent="-457200">
              <a:buFont typeface="+mj-lt"/>
              <a:buAutoNum type="alphaLcPeriod"/>
            </a:pP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Water and </a:t>
            </a: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cities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en-AU" i="1" dirty="0">
                <a:solidFill>
                  <a:srgbClr val="00B0F0"/>
                </a:solidFill>
              </a:rPr>
              <a:t>IR </a:t>
            </a:r>
            <a:r>
              <a:rPr lang="en-AU" i="1" dirty="0" smtClean="0">
                <a:solidFill>
                  <a:srgbClr val="00B0F0"/>
                </a:solidFill>
              </a:rPr>
              <a:t>2.3</a:t>
            </a:r>
            <a:endParaRPr lang="en-AU" dirty="0">
              <a:solidFill>
                <a:srgbClr val="00B0F0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circular economy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– reduce,  reuse, recycle </a:t>
            </a:r>
          </a:p>
          <a:p>
            <a:pPr lvl="0"/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c.      </a:t>
            </a:r>
            <a:r>
              <a:rPr lang="da-DK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</a:t>
            </a:r>
            <a:r>
              <a:rPr lang="da-D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reuse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technologies</a:t>
            </a: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-21069" y="475308"/>
            <a:ext cx="12213069" cy="79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Aft>
                <a:spcPts val="0"/>
              </a:spcAft>
            </a:pPr>
            <a:r>
              <a:rPr lang="pt-BR" sz="3200" b="1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Thematic</a:t>
            </a:r>
            <a:r>
              <a:rPr lang="pt-BR" sz="3200" b="1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Process</a:t>
            </a:r>
            <a:endParaRPr lang="pt-BR" sz="3200" b="1" dirty="0" smtClean="0">
              <a:ln w="11430"/>
              <a:solidFill>
                <a:schemeClr val="bg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-21069" y="1622698"/>
            <a:ext cx="12192000" cy="51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THEMES </a:t>
            </a: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TOPICS</a:t>
            </a:r>
            <a:endParaRPr lang="pt-BR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1043189" y="2421463"/>
            <a:ext cx="107174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2000" b="1" i="1" dirty="0">
                <a:solidFill>
                  <a:srgbClr val="FF0000"/>
                </a:solidFill>
              </a:rPr>
              <a:t>ECOSYSTEMS - </a:t>
            </a:r>
            <a:r>
              <a:rPr lang="en-US" sz="2000" b="1" dirty="0">
                <a:solidFill>
                  <a:srgbClr val="FF0000"/>
                </a:solidFill>
              </a:rPr>
              <a:t>Water quality, ecosystem livelihoods and biodiversity</a:t>
            </a:r>
            <a:endParaRPr lang="en-AU" sz="2000" dirty="0">
              <a:solidFill>
                <a:srgbClr val="FF0000"/>
              </a:solidFill>
            </a:endParaRPr>
          </a:p>
          <a:p>
            <a:r>
              <a:rPr lang="en-AU" i="1" dirty="0"/>
              <a:t>(</a:t>
            </a:r>
            <a:r>
              <a:rPr lang="en-AU" i="1" dirty="0">
                <a:solidFill>
                  <a:srgbClr val="00B0F0"/>
                </a:solidFill>
              </a:rPr>
              <a:t>SDG links: Water target </a:t>
            </a:r>
            <a:r>
              <a:rPr lang="en-AU" i="1" dirty="0" smtClean="0">
                <a:solidFill>
                  <a:srgbClr val="00B0F0"/>
                </a:solidFill>
              </a:rPr>
              <a:t>6.3, 6.6 </a:t>
            </a:r>
            <a:r>
              <a:rPr lang="en-AU" i="1" dirty="0">
                <a:solidFill>
                  <a:srgbClr val="00B0F0"/>
                </a:solidFill>
              </a:rPr>
              <a:t>and SDG 15</a:t>
            </a:r>
            <a:r>
              <a:rPr lang="en-AU" i="1" dirty="0"/>
              <a:t>)</a:t>
            </a:r>
            <a:endParaRPr lang="en-AU" dirty="0"/>
          </a:p>
          <a:p>
            <a:pPr marL="914400" lvl="1" indent="-457200">
              <a:buFont typeface="+mj-lt"/>
              <a:buAutoNum type="alphaLcPeriod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Managing and restoring ecosystems for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water services  and biodiversity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en-AU" i="1" dirty="0">
                <a:solidFill>
                  <a:srgbClr val="00B0F0"/>
                </a:solidFill>
              </a:rPr>
              <a:t>IR 3.2</a:t>
            </a:r>
            <a:endParaRPr lang="en-AU" dirty="0">
              <a:solidFill>
                <a:srgbClr val="00B0F0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Natural and engineered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a-D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hydrological systems</a:t>
            </a:r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Water and </a:t>
            </a:r>
            <a:r>
              <a:rPr lang="da-D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land use</a:t>
            </a:r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Ensuring 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water quality </a:t>
            </a: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ridge to reef 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en-AU" i="1" dirty="0" smtClean="0">
                <a:solidFill>
                  <a:srgbClr val="00B0F0"/>
                </a:solidFill>
              </a:rPr>
              <a:t>IR 3.3</a:t>
            </a:r>
            <a:endParaRPr lang="en-AU" i="1" dirty="0">
              <a:solidFill>
                <a:srgbClr val="00B0F0"/>
              </a:solidFill>
            </a:endParaRPr>
          </a:p>
          <a:p>
            <a:r>
              <a:rPr lang="en-AU" dirty="0"/>
              <a:t> </a:t>
            </a:r>
          </a:p>
          <a:p>
            <a:pPr lvl="0"/>
            <a:r>
              <a:rPr lang="da-DK" sz="2000" b="1" i="1" dirty="0" smtClean="0">
                <a:solidFill>
                  <a:srgbClr val="FF0000"/>
                </a:solidFill>
              </a:rPr>
              <a:t>FINANCE </a:t>
            </a:r>
            <a:r>
              <a:rPr lang="da-DK" sz="2000" b="1" i="1" dirty="0">
                <a:solidFill>
                  <a:srgbClr val="FF0000"/>
                </a:solidFill>
              </a:rPr>
              <a:t>- Financing for water </a:t>
            </a:r>
            <a:r>
              <a:rPr lang="da-DK" sz="2000" b="1" i="1" dirty="0" smtClean="0">
                <a:solidFill>
                  <a:srgbClr val="FF0000"/>
                </a:solidFill>
              </a:rPr>
              <a:t>security</a:t>
            </a:r>
            <a:endParaRPr lang="en-AU" sz="2000" dirty="0" smtClean="0">
              <a:solidFill>
                <a:srgbClr val="FF0000"/>
              </a:solidFill>
            </a:endParaRPr>
          </a:p>
          <a:p>
            <a:r>
              <a:rPr lang="en-GB" i="1" dirty="0" smtClean="0"/>
              <a:t>(</a:t>
            </a:r>
            <a:r>
              <a:rPr lang="en-US" i="1" dirty="0">
                <a:solidFill>
                  <a:srgbClr val="00B0F0"/>
                </a:solidFill>
              </a:rPr>
              <a:t>SDG link: SDG’s 6 and 17</a:t>
            </a:r>
            <a:r>
              <a:rPr lang="en-GB" i="1" dirty="0" smtClean="0"/>
              <a:t>)</a:t>
            </a:r>
            <a:endParaRPr lang="en-AU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Economics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financing for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innovative investments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en-US" i="1" dirty="0">
                <a:solidFill>
                  <a:srgbClr val="00B0F0"/>
                </a:solidFill>
              </a:rPr>
              <a:t>IR 4.1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Financing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 of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water-related SDGs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adaptation to climate change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Finance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sustainable development – supporting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water-friendly business</a:t>
            </a:r>
          </a:p>
        </p:txBody>
      </p:sp>
    </p:spTree>
    <p:extLst>
      <p:ext uri="{BB962C8B-B14F-4D97-AF65-F5344CB8AC3E}">
        <p14:creationId xmlns:p14="http://schemas.microsoft.com/office/powerpoint/2010/main" val="15495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-21069" y="475308"/>
            <a:ext cx="12213069" cy="79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Aft>
                <a:spcPts val="0"/>
              </a:spcAft>
            </a:pPr>
            <a:r>
              <a:rPr lang="pt-BR" sz="3200" b="1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Thematic</a:t>
            </a:r>
            <a:r>
              <a:rPr lang="pt-BR" sz="3200" b="1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Process</a:t>
            </a:r>
            <a:endParaRPr lang="pt-BR" sz="3200" b="1" dirty="0" smtClean="0">
              <a:ln w="11430"/>
              <a:solidFill>
                <a:schemeClr val="bg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1030309" y="2591033"/>
            <a:ext cx="1068972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000" b="1" i="1" dirty="0" smtClean="0">
                <a:solidFill>
                  <a:srgbClr val="FF0000"/>
                </a:solidFill>
              </a:rPr>
              <a:t>SHARING</a:t>
            </a:r>
            <a:r>
              <a:rPr lang="en-AU" sz="2000" b="1" dirty="0" smtClean="0">
                <a:solidFill>
                  <a:srgbClr val="FF0000"/>
                </a:solidFill>
              </a:rPr>
              <a:t> – Sustainability through stakeholder involvement</a:t>
            </a:r>
            <a:endParaRPr lang="en-AU" sz="2000" dirty="0">
              <a:solidFill>
                <a:srgbClr val="FF0000"/>
              </a:solidFill>
            </a:endParaRPr>
          </a:p>
          <a:p>
            <a:r>
              <a:rPr lang="en-AU" i="1" dirty="0"/>
              <a:t>(</a:t>
            </a:r>
            <a:r>
              <a:rPr lang="en-AU" i="1" dirty="0">
                <a:solidFill>
                  <a:srgbClr val="00B0F0"/>
                </a:solidFill>
              </a:rPr>
              <a:t>SDG link: Water target 6.b and SDG’s 3, 15 and 17</a:t>
            </a:r>
            <a:r>
              <a:rPr lang="en-AU" i="1" dirty="0"/>
              <a:t>)</a:t>
            </a:r>
          </a:p>
          <a:p>
            <a:pPr marL="800100" lvl="1" indent="-342900">
              <a:buAutoNum type="alphaLcPeriod"/>
            </a:pP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Sharing </a:t>
            </a: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solutions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good practices</a:t>
            </a:r>
          </a:p>
          <a:p>
            <a:pPr marL="800100" lvl="1" indent="-342900">
              <a:buAutoNum type="alphaLcPeriod"/>
            </a:pP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Involving </a:t>
            </a: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public, private, civil society – women and men – young and old - in bottom up and top down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approaches</a:t>
            </a:r>
          </a:p>
          <a:p>
            <a:pPr marL="800100" lvl="1" indent="-342900">
              <a:buAutoNum type="alphaLcPeriod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ater </a:t>
            </a: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cultural diversity,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justice and equity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en-AU" i="1" dirty="0">
                <a:solidFill>
                  <a:srgbClr val="00B0F0"/>
                </a:solidFill>
              </a:rPr>
              <a:t>IR 4.4</a:t>
            </a:r>
            <a:endParaRPr lang="en-AU" dirty="0">
              <a:solidFill>
                <a:srgbClr val="00B0F0"/>
              </a:solidFill>
            </a:endParaRPr>
          </a:p>
          <a:p>
            <a:pPr lvl="0"/>
            <a:endParaRPr lang="en-AU" dirty="0" smtClean="0"/>
          </a:p>
          <a:p>
            <a:pPr lvl="0"/>
            <a:r>
              <a:rPr lang="en-AU" sz="2000" b="1" i="1" dirty="0">
                <a:solidFill>
                  <a:srgbClr val="FF0000"/>
                </a:solidFill>
              </a:rPr>
              <a:t>CAPACITY</a:t>
            </a:r>
            <a:r>
              <a:rPr lang="en-AU" sz="2000" b="1" dirty="0">
                <a:solidFill>
                  <a:srgbClr val="FF0000"/>
                </a:solidFill>
              </a:rPr>
              <a:t> - Education, capacity building and technology </a:t>
            </a:r>
            <a:r>
              <a:rPr lang="en-AU" sz="2000" b="1" dirty="0" smtClean="0">
                <a:solidFill>
                  <a:srgbClr val="FF0000"/>
                </a:solidFill>
              </a:rPr>
              <a:t>exchange</a:t>
            </a:r>
            <a:endParaRPr lang="en-AU" sz="2000" dirty="0">
              <a:solidFill>
                <a:srgbClr val="FF0000"/>
              </a:solidFill>
            </a:endParaRPr>
          </a:p>
          <a:p>
            <a:r>
              <a:rPr lang="en-AU" i="1" dirty="0"/>
              <a:t>(</a:t>
            </a:r>
            <a:r>
              <a:rPr lang="en-AU" i="1" dirty="0">
                <a:solidFill>
                  <a:srgbClr val="00B0F0"/>
                </a:solidFill>
              </a:rPr>
              <a:t>SDG link: Water target 6.a and SDG’s 4 and 17</a:t>
            </a:r>
            <a:r>
              <a:rPr lang="en-AU" i="1" dirty="0"/>
              <a:t>)</a:t>
            </a:r>
            <a:endParaRPr lang="en-AU" dirty="0"/>
          </a:p>
          <a:p>
            <a:pPr marL="914400" lvl="1" indent="-457200">
              <a:buFont typeface="+mj-lt"/>
              <a:buAutoNum type="alphaLcPeriod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Enhancing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education and capacity building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en-AU" i="1" dirty="0">
                <a:solidFill>
                  <a:srgbClr val="00B0F0"/>
                </a:solidFill>
              </a:rPr>
              <a:t>IR 4.5</a:t>
            </a:r>
            <a:endParaRPr lang="en-AU" dirty="0">
              <a:solidFill>
                <a:srgbClr val="00B0F0"/>
              </a:solidFill>
            </a:endParaRPr>
          </a:p>
          <a:p>
            <a:pPr lvl="0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b.    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Science and technology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</a:t>
            </a:r>
            <a:r>
              <a:rPr lang="en-A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i="1" dirty="0">
                <a:solidFill>
                  <a:srgbClr val="00B0F0"/>
                </a:solidFill>
              </a:rPr>
              <a:t>7</a:t>
            </a:r>
            <a:r>
              <a:rPr lang="en-AU" i="1" baseline="30000" dirty="0">
                <a:solidFill>
                  <a:srgbClr val="00B0F0"/>
                </a:solidFill>
              </a:rPr>
              <a:t>th</a:t>
            </a:r>
            <a:r>
              <a:rPr lang="en-AU" i="1" dirty="0">
                <a:solidFill>
                  <a:srgbClr val="00B0F0"/>
                </a:solidFill>
              </a:rPr>
              <a:t> WORLD WATER FORUM S&amp;T Process</a:t>
            </a:r>
            <a:endParaRPr lang="en-AU" dirty="0">
              <a:solidFill>
                <a:srgbClr val="00B0F0"/>
              </a:solidFill>
            </a:endParaRPr>
          </a:p>
          <a:p>
            <a:pPr lvl="1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c.      ICT and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monitoring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0"/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d.     </a:t>
            </a:r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 </a:t>
            </a: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cooperation</a:t>
            </a:r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-21069" y="1340768"/>
            <a:ext cx="12192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Cross-Cutting Issues and Topics</a:t>
            </a:r>
            <a:endParaRPr lang="pt-BR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 bwMode="auto">
          <a:xfrm>
            <a:off x="-21069" y="1340768"/>
            <a:ext cx="12192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Cross-Cutting Issues and Topics</a:t>
            </a:r>
            <a:endParaRPr lang="pt-BR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-21069" y="475308"/>
            <a:ext cx="12213069" cy="79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Aft>
                <a:spcPts val="0"/>
              </a:spcAft>
            </a:pPr>
            <a:r>
              <a:rPr lang="pt-BR" sz="3200" b="1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Thematic</a:t>
            </a:r>
            <a:r>
              <a:rPr lang="pt-BR" sz="3200" b="1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Process</a:t>
            </a:r>
            <a:endParaRPr lang="pt-BR" sz="3200" b="1" dirty="0" smtClean="0">
              <a:ln w="11430"/>
              <a:solidFill>
                <a:schemeClr val="bg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953037" y="2565480"/>
            <a:ext cx="1032753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000" b="1" i="1" dirty="0" smtClean="0">
                <a:solidFill>
                  <a:srgbClr val="FF0000"/>
                </a:solidFill>
              </a:rPr>
              <a:t>GOVERNANCE </a:t>
            </a:r>
            <a:r>
              <a:rPr lang="en-AU" sz="2000" b="1" dirty="0">
                <a:solidFill>
                  <a:srgbClr val="FF0000"/>
                </a:solidFill>
              </a:rPr>
              <a:t>– </a:t>
            </a:r>
            <a:r>
              <a:rPr lang="en-AU" sz="2000" b="1" dirty="0" smtClean="0">
                <a:solidFill>
                  <a:srgbClr val="FF0000"/>
                </a:solidFill>
              </a:rPr>
              <a:t>Water governance for the 2030 development agenda</a:t>
            </a:r>
            <a:endParaRPr lang="en-AU" sz="2000" dirty="0">
              <a:solidFill>
                <a:srgbClr val="FF0000"/>
              </a:solidFill>
            </a:endParaRPr>
          </a:p>
          <a:p>
            <a:r>
              <a:rPr lang="en-AU" i="1" dirty="0"/>
              <a:t>(</a:t>
            </a:r>
            <a:r>
              <a:rPr lang="en-AU" i="1" dirty="0">
                <a:solidFill>
                  <a:srgbClr val="00B0F0"/>
                </a:solidFill>
              </a:rPr>
              <a:t>SDG link: </a:t>
            </a:r>
            <a:r>
              <a:rPr lang="en-AU" i="1" dirty="0" smtClean="0">
                <a:solidFill>
                  <a:srgbClr val="00B0F0"/>
                </a:solidFill>
              </a:rPr>
              <a:t>Water target 6.5, SDG </a:t>
            </a:r>
            <a:r>
              <a:rPr lang="en-AU" i="1" dirty="0">
                <a:solidFill>
                  <a:srgbClr val="00B0F0"/>
                </a:solidFill>
              </a:rPr>
              <a:t>17</a:t>
            </a:r>
            <a:r>
              <a:rPr lang="en-AU" i="1" dirty="0"/>
              <a:t>)</a:t>
            </a:r>
            <a:endParaRPr lang="en-AU" dirty="0"/>
          </a:p>
          <a:p>
            <a:pPr lvl="0"/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a.    SMART implementation of </a:t>
            </a: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IWRM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en-AU" i="1" dirty="0" smtClean="0">
                <a:solidFill>
                  <a:srgbClr val="00B0F0"/>
                </a:solidFill>
              </a:rPr>
              <a:t>IR 3.4</a:t>
            </a:r>
          </a:p>
          <a:p>
            <a:pPr marL="800100" lvl="1" indent="-342900">
              <a:buAutoNum type="alphaLcPeriod" startAt="2"/>
            </a:pP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Cooperation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for reducing conflict and improving </a:t>
            </a:r>
            <a:r>
              <a:rPr lang="en-A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transboundary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water management – </a:t>
            </a:r>
            <a:r>
              <a:rPr lang="en-AU" i="1" dirty="0" smtClean="0">
                <a:solidFill>
                  <a:srgbClr val="00B0F0"/>
                </a:solidFill>
              </a:rPr>
              <a:t>IR 4.3</a:t>
            </a:r>
            <a:endParaRPr lang="en-A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AutoNum type="alphaLcPeriod" startAt="2"/>
            </a:pP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Effective governance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Enhanced political decisions, stakeholders participation and technical information – </a:t>
            </a:r>
            <a:r>
              <a:rPr lang="en-AU" i="1" dirty="0" smtClean="0">
                <a:solidFill>
                  <a:srgbClr val="00B0F0"/>
                </a:solidFill>
              </a:rPr>
              <a:t>IR 4.2</a:t>
            </a:r>
          </a:p>
        </p:txBody>
      </p:sp>
    </p:spTree>
    <p:extLst>
      <p:ext uri="{BB962C8B-B14F-4D97-AF65-F5344CB8AC3E}">
        <p14:creationId xmlns:p14="http://schemas.microsoft.com/office/powerpoint/2010/main" val="28200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"/>
          <a:stretch/>
        </p:blipFill>
        <p:spPr>
          <a:xfrm>
            <a:off x="967784" y="1351500"/>
            <a:ext cx="10157416" cy="5349748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700784" y="310388"/>
            <a:ext cx="9015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THEMATIC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FRAMEWORK</a:t>
            </a:r>
          </a:p>
          <a:p>
            <a:pPr algn="ctr"/>
            <a:r>
              <a:rPr lang="en-GB" sz="2400" b="1" dirty="0" smtClean="0">
                <a:solidFill>
                  <a:srgbClr val="00B0F0"/>
                </a:solidFill>
              </a:rPr>
              <a:t>6 themes </a:t>
            </a: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+</a:t>
            </a:r>
            <a:r>
              <a:rPr lang="en-GB" sz="2400" b="1" dirty="0" smtClean="0">
                <a:solidFill>
                  <a:srgbClr val="00B0F0"/>
                </a:solidFill>
              </a:rPr>
              <a:t> 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3 cross-cutting issues </a:t>
            </a: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+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32 topics 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"/>
          <a:stretch/>
        </p:blipFill>
        <p:spPr>
          <a:xfrm>
            <a:off x="967784" y="1351500"/>
            <a:ext cx="10157416" cy="5349748"/>
          </a:xfrm>
          <a:prstGeom prst="rect">
            <a:avLst/>
          </a:prstGeom>
        </p:spPr>
      </p:pic>
      <p:sp>
        <p:nvSpPr>
          <p:cNvPr id="4" name="Seta para a direita 3"/>
          <p:cNvSpPr/>
          <p:nvPr/>
        </p:nvSpPr>
        <p:spPr>
          <a:xfrm>
            <a:off x="2597204" y="5273376"/>
            <a:ext cx="8119564" cy="725595"/>
          </a:xfrm>
          <a:prstGeom prst="rightArrow">
            <a:avLst>
              <a:gd name="adj1" fmla="val 50000"/>
              <a:gd name="adj2" fmla="val 6400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949152" y="5451176"/>
            <a:ext cx="1487770" cy="429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</a:t>
            </a:r>
            <a:r>
              <a:rPr lang="pt-BR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Questions</a:t>
            </a:r>
            <a:endParaRPr lang="pt-B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2597204" y="4166834"/>
            <a:ext cx="8119564" cy="725595"/>
          </a:xfrm>
          <a:prstGeom prst="rightArrow">
            <a:avLst>
              <a:gd name="adj1" fmla="val 50000"/>
              <a:gd name="adj2" fmla="val 6400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943027" y="4354436"/>
            <a:ext cx="1487770" cy="429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pt-B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t-BR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Questions</a:t>
            </a:r>
            <a:endParaRPr lang="pt-B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2597204" y="3052224"/>
            <a:ext cx="8119564" cy="725595"/>
          </a:xfrm>
          <a:prstGeom prst="rightArrow">
            <a:avLst>
              <a:gd name="adj1" fmla="val 50000"/>
              <a:gd name="adj2" fmla="val 6400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2943029" y="3219951"/>
            <a:ext cx="1487770" cy="429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</a:t>
            </a:r>
            <a:r>
              <a:rPr lang="pt-BR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Questions</a:t>
            </a:r>
            <a:endParaRPr lang="pt-B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1700784" y="310388"/>
            <a:ext cx="9015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THEMATIC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FRAMEWORK</a:t>
            </a:r>
          </a:p>
          <a:p>
            <a:pPr algn="ctr"/>
            <a:r>
              <a:rPr lang="en-GB" sz="2400" b="1" dirty="0" smtClean="0">
                <a:solidFill>
                  <a:srgbClr val="00B0F0"/>
                </a:solidFill>
              </a:rPr>
              <a:t>Themes - CCIs </a:t>
            </a:r>
            <a:r>
              <a:rPr lang="en-GB" sz="2400" b="1" dirty="0">
                <a:solidFill>
                  <a:srgbClr val="00B0F0"/>
                </a:solidFill>
              </a:rPr>
              <a:t>Linkages</a:t>
            </a:r>
          </a:p>
        </p:txBody>
      </p:sp>
    </p:spTree>
    <p:extLst>
      <p:ext uri="{BB962C8B-B14F-4D97-AF65-F5344CB8AC3E}">
        <p14:creationId xmlns:p14="http://schemas.microsoft.com/office/powerpoint/2010/main" val="32135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328321"/>
            <a:ext cx="12179300" cy="1529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Box 2"/>
          <p:cNvSpPr txBox="1"/>
          <p:nvPr/>
        </p:nvSpPr>
        <p:spPr>
          <a:xfrm>
            <a:off x="1700784" y="310388"/>
            <a:ext cx="9015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THEMATIC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FRAMEWORK</a:t>
            </a:r>
          </a:p>
          <a:p>
            <a:pPr algn="ctr"/>
            <a:r>
              <a:rPr lang="en-GB" sz="2400" b="1" dirty="0" smtClean="0">
                <a:solidFill>
                  <a:srgbClr val="00B0F0"/>
                </a:solidFill>
              </a:rPr>
              <a:t>Linkages with other processes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88007" y="4965430"/>
            <a:ext cx="6478825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</a:rPr>
              <a:t>Key questions/issues from the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</a:rPr>
              <a:t>Key questions/issues from the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Citizens Process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dirty="0" err="1">
                <a:solidFill>
                  <a:srgbClr val="0070C0"/>
                </a:solidFill>
              </a:rPr>
              <a:t>Optimize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 err="1">
                <a:solidFill>
                  <a:srgbClr val="0070C0"/>
                </a:solidFill>
              </a:rPr>
              <a:t>synergies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 err="1" smtClean="0">
                <a:solidFill>
                  <a:srgbClr val="0070C0"/>
                </a:solidFill>
              </a:rPr>
              <a:t>among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err="1" smtClean="0">
                <a:solidFill>
                  <a:srgbClr val="0070C0"/>
                </a:solidFill>
              </a:rPr>
              <a:t>sessions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List of institutions to be considered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765674" y="5016974"/>
            <a:ext cx="232142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 shared with and addressed by all themes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487326" y="1669451"/>
            <a:ext cx="3070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Process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73775" y="2343232"/>
            <a:ext cx="26114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Regional </a:t>
            </a:r>
            <a:r>
              <a:rPr lang="en-US" b="1" dirty="0">
                <a:solidFill>
                  <a:srgbClr val="0070C0"/>
                </a:solidFill>
              </a:rPr>
              <a:t>focal points for each theme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9" name="Seta para a esquerda e para a direita 8"/>
          <p:cNvSpPr/>
          <p:nvPr/>
        </p:nvSpPr>
        <p:spPr>
          <a:xfrm rot="16200000">
            <a:off x="3506067" y="3263468"/>
            <a:ext cx="546865" cy="216000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2473775" y="3778332"/>
            <a:ext cx="26114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TCGs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299" y="1643285"/>
            <a:ext cx="5654201" cy="297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467"/>
          <a:stretch/>
        </p:blipFill>
        <p:spPr bwMode="auto">
          <a:xfrm>
            <a:off x="5707299" y="2450297"/>
            <a:ext cx="5654201" cy="218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have direita 19"/>
          <p:cNvSpPr/>
          <p:nvPr/>
        </p:nvSpPr>
        <p:spPr>
          <a:xfrm>
            <a:off x="8229600" y="5114011"/>
            <a:ext cx="292100" cy="864000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041975" y="4267798"/>
            <a:ext cx="345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inter-regional thematic sessions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2133600" y="2399697"/>
            <a:ext cx="43200" cy="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2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1468735" y="272288"/>
            <a:ext cx="9015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THEMATIC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FRAMEWORK</a:t>
            </a:r>
          </a:p>
          <a:p>
            <a:pPr algn="ctr"/>
            <a:r>
              <a:rPr lang="en-GB" sz="2400" b="1" dirty="0" smtClean="0">
                <a:solidFill>
                  <a:srgbClr val="00B0F0"/>
                </a:solidFill>
              </a:rPr>
              <a:t>Institutions/People involved</a:t>
            </a:r>
            <a:endParaRPr lang="en-GB" sz="2400" dirty="0"/>
          </a:p>
        </p:txBody>
      </p:sp>
      <p:sp>
        <p:nvSpPr>
          <p:cNvPr id="9" name="Rounded Rectangle 3"/>
          <p:cNvSpPr/>
          <p:nvPr/>
        </p:nvSpPr>
        <p:spPr>
          <a:xfrm>
            <a:off x="5088832" y="1564275"/>
            <a:ext cx="1775791" cy="622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9 THEMES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4174431" y="2891769"/>
            <a:ext cx="3604591" cy="622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32 TOPICS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5"/>
          <p:cNvSpPr/>
          <p:nvPr/>
        </p:nvSpPr>
        <p:spPr>
          <a:xfrm>
            <a:off x="894519" y="4259221"/>
            <a:ext cx="10459279" cy="9562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96 SESSIONS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+ Special Sessions and High-Level Panels   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Down Arrow 6"/>
          <p:cNvSpPr/>
          <p:nvPr/>
        </p:nvSpPr>
        <p:spPr>
          <a:xfrm>
            <a:off x="5784570" y="2279375"/>
            <a:ext cx="384314" cy="43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7"/>
          <p:cNvSpPr/>
          <p:nvPr/>
        </p:nvSpPr>
        <p:spPr>
          <a:xfrm>
            <a:off x="5771316" y="3668260"/>
            <a:ext cx="384314" cy="43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8"/>
          <p:cNvSpPr/>
          <p:nvPr/>
        </p:nvSpPr>
        <p:spPr>
          <a:xfrm>
            <a:off x="2504220" y="5417585"/>
            <a:ext cx="6926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Led by Thematic, Topic and Session Coordination Groups</a:t>
            </a:r>
          </a:p>
          <a:p>
            <a:pPr algn="ctr"/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each group 4-5 international/regional/national organisations -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909677" y="1500775"/>
            <a:ext cx="4236412" cy="2103985"/>
            <a:chOff x="7909677" y="1500775"/>
            <a:chExt cx="4236412" cy="2103985"/>
          </a:xfrm>
        </p:grpSpPr>
        <p:sp>
          <p:nvSpPr>
            <p:cNvPr id="7" name="Retângulo 6"/>
            <p:cNvSpPr/>
            <p:nvPr/>
          </p:nvSpPr>
          <p:spPr>
            <a:xfrm>
              <a:off x="8092420" y="1614091"/>
              <a:ext cx="1541512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ts val="3000"/>
                </a:spcBef>
              </a:pPr>
              <a:r>
                <a:rPr lang="en-US" sz="28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~45 TCGs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7909677" y="2924070"/>
              <a:ext cx="1893467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ts val="3000"/>
                </a:spcBef>
              </a:pPr>
              <a:r>
                <a:rPr lang="en-US" sz="28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~148 </a:t>
              </a:r>
              <a:r>
                <a:rPr lang="en-US" sz="28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ToCGs</a:t>
              </a:r>
              <a:endPara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0" name="Chave direita 19"/>
            <p:cNvSpPr/>
            <p:nvPr/>
          </p:nvSpPr>
          <p:spPr>
            <a:xfrm>
              <a:off x="9804399" y="1500775"/>
              <a:ext cx="360000" cy="2103985"/>
            </a:xfrm>
            <a:prstGeom prst="rightBrace">
              <a:avLst>
                <a:gd name="adj1" fmla="val 8333"/>
                <a:gd name="adj2" fmla="val 49396"/>
              </a:avLst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10345019" y="2279375"/>
              <a:ext cx="1801070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ts val="3000"/>
                </a:spcBef>
              </a:pPr>
              <a:r>
                <a:rPr lang="en-US" sz="28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145 ≠ orgs.</a:t>
              </a:r>
              <a:endPara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9510958" y="4475733"/>
            <a:ext cx="1939121" cy="1986348"/>
            <a:chOff x="9510958" y="4475733"/>
            <a:chExt cx="1939121" cy="1986348"/>
          </a:xfrm>
        </p:grpSpPr>
        <p:sp>
          <p:nvSpPr>
            <p:cNvPr id="22" name="Retângulo 21"/>
            <p:cNvSpPr/>
            <p:nvPr/>
          </p:nvSpPr>
          <p:spPr>
            <a:xfrm>
              <a:off x="9545032" y="4475733"/>
              <a:ext cx="1724255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ts val="3000"/>
                </a:spcBef>
              </a:pPr>
              <a:r>
                <a:rPr lang="en-US" sz="28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~400 SCGs</a:t>
              </a:r>
              <a:endPara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3" name="Seta para baixo 22"/>
            <p:cNvSpPr/>
            <p:nvPr/>
          </p:nvSpPr>
          <p:spPr>
            <a:xfrm>
              <a:off x="10395819" y="4998953"/>
              <a:ext cx="144000" cy="10440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9510958" y="6061971"/>
              <a:ext cx="1939121" cy="40011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ts val="3000"/>
                </a:spcBef>
              </a:pPr>
              <a:r>
                <a:rPr lang="en-US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Ongoing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212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16824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pt-BR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Objetivos</a:t>
            </a:r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921" y="5775410"/>
            <a:ext cx="871977" cy="91169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474609" y="1839401"/>
            <a:ext cx="93130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2400"/>
              </a:spcBef>
              <a:buFont typeface="Wingdings" pitchFamily="2" charset="2"/>
              <a:buChar char="q"/>
            </a:pPr>
            <a:r>
              <a:rPr lang="pt-BR" sz="2800" dirty="0" smtClean="0"/>
              <a:t>Promover </a:t>
            </a:r>
            <a:r>
              <a:rPr lang="pt-BR" sz="2800" dirty="0"/>
              <a:t>a consciência coletiva global sobre </a:t>
            </a:r>
            <a:r>
              <a:rPr lang="pt-BR" sz="2800" dirty="0" smtClean="0"/>
              <a:t>água;</a:t>
            </a:r>
          </a:p>
          <a:p>
            <a:pPr marL="457200" indent="-457200" algn="just">
              <a:spcBef>
                <a:spcPts val="2400"/>
              </a:spcBef>
              <a:buFont typeface="Wingdings" pitchFamily="2" charset="2"/>
              <a:buChar char="q"/>
            </a:pPr>
            <a:r>
              <a:rPr lang="pt-BR" sz="2800" dirty="0" smtClean="0"/>
              <a:t>Construir </a:t>
            </a:r>
            <a:r>
              <a:rPr lang="pt-BR" sz="2800" dirty="0"/>
              <a:t>compromissos </a:t>
            </a:r>
            <a:r>
              <a:rPr lang="pt-BR" sz="2800" dirty="0" smtClean="0"/>
              <a:t>políticos;</a:t>
            </a:r>
          </a:p>
          <a:p>
            <a:pPr marL="457200" indent="-457200" algn="just">
              <a:spcBef>
                <a:spcPts val="2400"/>
              </a:spcBef>
              <a:buFont typeface="Wingdings" pitchFamily="2" charset="2"/>
              <a:buChar char="q"/>
            </a:pPr>
            <a:r>
              <a:rPr lang="pt-BR" sz="2800" dirty="0" smtClean="0"/>
              <a:t>Promover </a:t>
            </a:r>
            <a:r>
              <a:rPr lang="pt-BR" sz="2800" dirty="0"/>
              <a:t>ações concretas sobre assuntos relacionados à água em todos os </a:t>
            </a:r>
            <a:r>
              <a:rPr lang="pt-BR" sz="2800" dirty="0" smtClean="0"/>
              <a:t>níveis;</a:t>
            </a:r>
          </a:p>
          <a:p>
            <a:pPr marL="457200" indent="-457200" algn="just">
              <a:spcBef>
                <a:spcPts val="2400"/>
              </a:spcBef>
              <a:buFont typeface="Wingdings" pitchFamily="2" charset="2"/>
              <a:buChar char="q"/>
            </a:pPr>
            <a:r>
              <a:rPr lang="pt-BR" sz="2800" dirty="0" smtClean="0"/>
              <a:t>Promover a conservação, a proteção, o desenvolvimento, o planejamento, a gestão e o uso eficiente da água em todas as suas dimensões, de maneira sustentável. 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432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1468735" y="272288"/>
            <a:ext cx="9015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THEMATIC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FRAMEWORK</a:t>
            </a:r>
          </a:p>
          <a:p>
            <a:pPr algn="ctr"/>
            <a:r>
              <a:rPr lang="en-GB" sz="2400" b="1" dirty="0" smtClean="0">
                <a:solidFill>
                  <a:srgbClr val="00B0F0"/>
                </a:solidFill>
              </a:rPr>
              <a:t>Selected TCGs and </a:t>
            </a:r>
            <a:r>
              <a:rPr lang="en-GB" sz="2400" b="1" dirty="0" err="1" smtClean="0">
                <a:solidFill>
                  <a:srgbClr val="00B0F0"/>
                </a:solidFill>
              </a:rPr>
              <a:t>ToCGs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19718" r="20120" b="47888"/>
          <a:stretch/>
        </p:blipFill>
        <p:spPr bwMode="auto">
          <a:xfrm>
            <a:off x="876692" y="1545466"/>
            <a:ext cx="10200069" cy="236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51261" r="20120" b="29930"/>
          <a:stretch/>
        </p:blipFill>
        <p:spPr bwMode="auto">
          <a:xfrm>
            <a:off x="889570" y="4286955"/>
            <a:ext cx="10200069" cy="13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883493" y="5887671"/>
            <a:ext cx="7912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http://www.worldwaterforum8.org/thematic-process-commission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76688" y="5861913"/>
            <a:ext cx="217867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Full list available at: 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8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1468735" y="272288"/>
            <a:ext cx="9015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THEMATIC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FRAMEWORK</a:t>
            </a:r>
          </a:p>
          <a:p>
            <a:pPr algn="ctr"/>
            <a:r>
              <a:rPr lang="en-GB" sz="2400" b="1" dirty="0" smtClean="0">
                <a:solidFill>
                  <a:srgbClr val="00B0F0"/>
                </a:solidFill>
              </a:rPr>
              <a:t>Selected TCGs and </a:t>
            </a:r>
            <a:r>
              <a:rPr lang="en-GB" sz="2400" b="1" dirty="0" err="1" smtClean="0">
                <a:solidFill>
                  <a:srgbClr val="00B0F0"/>
                </a:solidFill>
              </a:rPr>
              <a:t>ToCGs</a:t>
            </a:r>
            <a:endParaRPr lang="en-GB" sz="2400" dirty="0"/>
          </a:p>
        </p:txBody>
      </p:sp>
      <p:sp>
        <p:nvSpPr>
          <p:cNvPr id="5" name="Retângulo 4"/>
          <p:cNvSpPr/>
          <p:nvPr/>
        </p:nvSpPr>
        <p:spPr>
          <a:xfrm>
            <a:off x="2883493" y="5887671"/>
            <a:ext cx="7912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http://www.worldwaterforum8.org/thematic-process-commission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381507"/>
            <a:ext cx="9815513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7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5372100"/>
            <a:ext cx="12192000" cy="149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109" y="1418520"/>
            <a:ext cx="10564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±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1,000 forms; from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±80 countries + international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organizations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700784" y="310388"/>
            <a:ext cx="9015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THEMATIC PROCESS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call – participate in Thematic Sessions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12CBAB0-CEA9-45C0-8413-4DD7857A0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745" y="2627803"/>
            <a:ext cx="5073442" cy="333969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9D9B7C-196E-4123-B4BF-ED6BAD10B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5"/>
          <a:stretch/>
        </p:blipFill>
        <p:spPr>
          <a:xfrm>
            <a:off x="0" y="2024956"/>
            <a:ext cx="6931744" cy="48330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751E9DA-62F0-412B-B35D-7B9448174D0A}"/>
              </a:ext>
            </a:extLst>
          </p:cNvPr>
          <p:cNvSpPr txBox="1"/>
          <p:nvPr/>
        </p:nvSpPr>
        <p:spPr>
          <a:xfrm>
            <a:off x="6664693" y="2088691"/>
            <a:ext cx="536538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r>
              <a:rPr lang="pt-BR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2,100</a:t>
            </a:r>
            <a:r>
              <a:rPr lang="pt-BR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1600" dirty="0" err="1" smtClean="0">
                <a:solidFill>
                  <a:srgbClr val="0070C0"/>
                </a:solidFill>
              </a:rPr>
              <a:t>applications</a:t>
            </a:r>
            <a:r>
              <a:rPr lang="pt-BR" sz="1600" dirty="0" smtClean="0">
                <a:solidFill>
                  <a:srgbClr val="0070C0"/>
                </a:solidFill>
              </a:rPr>
              <a:t> </a:t>
            </a:r>
            <a:r>
              <a:rPr lang="pt-BR" sz="1600" dirty="0" err="1">
                <a:solidFill>
                  <a:srgbClr val="0070C0"/>
                </a:solidFill>
              </a:rPr>
              <a:t>to</a:t>
            </a:r>
            <a:r>
              <a:rPr lang="pt-BR" sz="1600" dirty="0">
                <a:solidFill>
                  <a:srgbClr val="0070C0"/>
                </a:solidFill>
              </a:rPr>
              <a:t> </a:t>
            </a:r>
            <a:r>
              <a:rPr lang="pt-BR" sz="1600" dirty="0" err="1" smtClean="0">
                <a:solidFill>
                  <a:srgbClr val="0070C0"/>
                </a:solidFill>
              </a:rPr>
              <a:t>participate</a:t>
            </a:r>
            <a:r>
              <a:rPr lang="pt-BR" sz="1600" dirty="0" smtClean="0">
                <a:solidFill>
                  <a:srgbClr val="0070C0"/>
                </a:solidFill>
              </a:rPr>
              <a:t> - </a:t>
            </a:r>
            <a:r>
              <a:rPr lang="pt-BR" sz="1600" dirty="0" err="1">
                <a:solidFill>
                  <a:srgbClr val="0070C0"/>
                </a:solidFill>
              </a:rPr>
              <a:t>Thematic</a:t>
            </a:r>
            <a:r>
              <a:rPr lang="pt-BR" sz="1600" dirty="0">
                <a:solidFill>
                  <a:srgbClr val="0070C0"/>
                </a:solidFill>
              </a:rPr>
              <a:t> </a:t>
            </a:r>
            <a:r>
              <a:rPr lang="pt-BR" sz="1600" dirty="0" err="1" smtClean="0">
                <a:solidFill>
                  <a:srgbClr val="0070C0"/>
                </a:solidFill>
              </a:rPr>
              <a:t>Sessions</a:t>
            </a:r>
            <a:r>
              <a:rPr lang="pt-BR" sz="1600" dirty="0" smtClean="0">
                <a:solidFill>
                  <a:srgbClr val="0070C0"/>
                </a:solidFill>
              </a:rPr>
              <a:t>  </a:t>
            </a:r>
            <a:endParaRPr lang="pt-BR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397" y="119996"/>
            <a:ext cx="1963321" cy="187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701686" y="1116420"/>
            <a:ext cx="76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~35%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2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5372100"/>
            <a:ext cx="12192000" cy="149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481ADCE-A422-4AF9-A468-A09C011DB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846" y="1657350"/>
            <a:ext cx="7829347" cy="4932306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700784" y="310388"/>
            <a:ext cx="9015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THEMATIC PROCESS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call – participate in Thematic Sessions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17895B71-04C2-4B7F-9047-F594466ED111}"/>
              </a:ext>
            </a:extLst>
          </p:cNvPr>
          <p:cNvSpPr txBox="1"/>
          <p:nvPr/>
        </p:nvSpPr>
        <p:spPr>
          <a:xfrm>
            <a:off x="1225698" y="1320032"/>
            <a:ext cx="1028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SCGs: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± 525 applications</a:t>
            </a:r>
          </a:p>
        </p:txBody>
      </p:sp>
    </p:spTree>
    <p:extLst>
      <p:ext uri="{BB962C8B-B14F-4D97-AF65-F5344CB8AC3E}">
        <p14:creationId xmlns:p14="http://schemas.microsoft.com/office/powerpoint/2010/main" val="179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5372100"/>
            <a:ext cx="12192000" cy="149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50713" y="1568589"/>
            <a:ext cx="994221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Clear guideline developed and shared: 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High-Level Panels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200" dirty="0" smtClean="0"/>
              <a:t>Addressing current </a:t>
            </a:r>
            <a:r>
              <a:rPr lang="en-US" sz="2200" b="1" dirty="0" smtClean="0">
                <a:solidFill>
                  <a:srgbClr val="FF0000"/>
                </a:solidFill>
              </a:rPr>
              <a:t>global-political key issues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200" dirty="0" smtClean="0"/>
              <a:t>Linking to </a:t>
            </a:r>
            <a:r>
              <a:rPr lang="en-US" sz="2200" b="1" dirty="0" smtClean="0">
                <a:solidFill>
                  <a:srgbClr val="FF0000"/>
                </a:solidFill>
              </a:rPr>
              <a:t>2030 Agenda </a:t>
            </a:r>
            <a:r>
              <a:rPr lang="en-US" sz="2200" dirty="0" smtClean="0"/>
              <a:t>(SDG’s, Paris, Habitat-3, Sendai etc.) and </a:t>
            </a:r>
            <a:r>
              <a:rPr lang="en-US" sz="2200" b="1" dirty="0" smtClean="0">
                <a:solidFill>
                  <a:srgbClr val="FF0000"/>
                </a:solidFill>
              </a:rPr>
              <a:t>HLPW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200" dirty="0" smtClean="0"/>
              <a:t>High-Level: Ministers, CEO’s, mayors</a:t>
            </a:r>
            <a:r>
              <a:rPr lang="mr-IN" sz="2200" dirty="0" smtClean="0"/>
              <a:t>…</a:t>
            </a:r>
            <a:endParaRPr lang="en-US" sz="2200" dirty="0"/>
          </a:p>
          <a:p>
            <a:endParaRPr lang="en-US" b="1" dirty="0"/>
          </a:p>
          <a:p>
            <a:r>
              <a:rPr lang="da-DK" sz="2800" b="1" dirty="0" smtClean="0"/>
              <a:t>	</a:t>
            </a:r>
            <a:r>
              <a:rPr lang="da-D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Sessions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200" dirty="0" smtClean="0"/>
              <a:t>Addressing </a:t>
            </a:r>
            <a:r>
              <a:rPr lang="en-US" sz="2200" b="1" dirty="0" smtClean="0">
                <a:solidFill>
                  <a:srgbClr val="FF0000"/>
                </a:solidFill>
              </a:rPr>
              <a:t>emerging </a:t>
            </a:r>
            <a:r>
              <a:rPr lang="en-US" sz="2200" b="1" dirty="0" smtClean="0">
                <a:solidFill>
                  <a:srgbClr val="FF0000"/>
                </a:solidFill>
              </a:rPr>
              <a:t>issues</a:t>
            </a:r>
            <a:endParaRPr lang="en-US" sz="2200" dirty="0" smtClean="0"/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200" dirty="0" smtClean="0"/>
              <a:t>Balanced, multi-stakeholder participation</a:t>
            </a:r>
          </a:p>
        </p:txBody>
      </p:sp>
      <p:sp>
        <p:nvSpPr>
          <p:cNvPr id="2" name="Retângulo 1"/>
          <p:cNvSpPr/>
          <p:nvPr/>
        </p:nvSpPr>
        <p:spPr>
          <a:xfrm>
            <a:off x="3558991" y="5770890"/>
            <a:ext cx="507401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Already receiving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proposals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1700784" y="310388"/>
            <a:ext cx="9015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THEMATIC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PROCESS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</a:rPr>
              <a:t>Special Sessions and High-Level Panels</a:t>
            </a:r>
          </a:p>
        </p:txBody>
      </p:sp>
    </p:spTree>
    <p:extLst>
      <p:ext uri="{BB962C8B-B14F-4D97-AF65-F5344CB8AC3E}">
        <p14:creationId xmlns:p14="http://schemas.microsoft.com/office/powerpoint/2010/main" val="357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5607" y="326139"/>
            <a:ext cx="901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Towards 8</a:t>
            </a:r>
            <a:r>
              <a:rPr lang="en-GB" sz="3200" b="1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 Forum outcomes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2179" y="1750667"/>
            <a:ext cx="99720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Forum outcomes</a:t>
            </a:r>
            <a:endParaRPr lang="en-US" sz="24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rgbClr val="FF0000"/>
                </a:solidFill>
              </a:rPr>
              <a:t>legacy</a:t>
            </a:r>
            <a:r>
              <a:rPr lang="en-US" sz="2200" dirty="0" smtClean="0"/>
              <a:t> from “Sharing” in Brasilia 2018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Linking forward to </a:t>
            </a:r>
            <a:r>
              <a:rPr lang="en-US" sz="2200" b="1" dirty="0">
                <a:solidFill>
                  <a:srgbClr val="FF0000"/>
                </a:solidFill>
              </a:rPr>
              <a:t>World Water </a:t>
            </a:r>
            <a:r>
              <a:rPr lang="en-US" sz="2200" b="1" dirty="0" smtClean="0">
                <a:solidFill>
                  <a:srgbClr val="FF0000"/>
                </a:solidFill>
              </a:rPr>
              <a:t>Forums 2021 </a:t>
            </a:r>
            <a:r>
              <a:rPr lang="mr-IN" sz="2200" b="1" dirty="0" smtClean="0">
                <a:solidFill>
                  <a:srgbClr val="FF0000"/>
                </a:solidFill>
              </a:rPr>
              <a:t>–</a:t>
            </a:r>
            <a:r>
              <a:rPr lang="en-US" sz="2200" b="1" dirty="0" smtClean="0">
                <a:solidFill>
                  <a:srgbClr val="FF0000"/>
                </a:solidFill>
              </a:rPr>
              <a:t> 2024</a:t>
            </a:r>
            <a:r>
              <a:rPr lang="en-US" sz="2200" dirty="0" smtClean="0"/>
              <a:t> </a:t>
            </a:r>
            <a:r>
              <a:rPr lang="da-DK" sz="2200" dirty="0" smtClean="0"/>
              <a:t>-&gt; </a:t>
            </a:r>
            <a:r>
              <a:rPr lang="en-US" sz="2200" dirty="0" smtClean="0"/>
              <a:t> 2030 Development Agenda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Building on </a:t>
            </a:r>
            <a:r>
              <a:rPr lang="en-US" sz="2200" b="1" dirty="0" smtClean="0">
                <a:solidFill>
                  <a:srgbClr val="FF0000"/>
                </a:solidFill>
              </a:rPr>
              <a:t>past World Water Forums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Combining outcomes</a:t>
            </a:r>
            <a:r>
              <a:rPr lang="en-US" sz="2200" dirty="0" smtClean="0"/>
              <a:t> from Political-Thematic-Regional-Sustainability-Citizen</a:t>
            </a:r>
          </a:p>
          <a:p>
            <a:endParaRPr lang="en-US" sz="2400" b="1" dirty="0"/>
          </a:p>
          <a:p>
            <a:r>
              <a:rPr lang="da-DK" sz="2400" b="1" dirty="0" smtClean="0"/>
              <a:t>Thematic Commission ’start-ball-rolling’ principles</a:t>
            </a:r>
            <a:endParaRPr lang="en-US" sz="2400" b="1" dirty="0" smtClean="0">
              <a:latin typeface="+mj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Few and strong </a:t>
            </a:r>
            <a:r>
              <a:rPr lang="en-US" sz="2200" b="1" dirty="0" smtClean="0">
                <a:solidFill>
                  <a:srgbClr val="FF0000"/>
                </a:solidFill>
              </a:rPr>
              <a:t>political messages</a:t>
            </a:r>
            <a:r>
              <a:rPr lang="en-US" sz="2200" dirty="0" smtClean="0"/>
              <a:t> for high-level decision-makers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Combine messages with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‘alliances for action’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Build on 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Forum thematic framework, focus on </a:t>
            </a:r>
            <a:r>
              <a:rPr lang="en-US" sz="2200" b="1" dirty="0" smtClean="0">
                <a:solidFill>
                  <a:srgbClr val="FF0000"/>
                </a:solidFill>
              </a:rPr>
              <a:t>SDG/A-2030 implementation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Think long-term, propose </a:t>
            </a:r>
            <a:r>
              <a:rPr lang="en-US" sz="2200" b="1" dirty="0" smtClean="0">
                <a:solidFill>
                  <a:srgbClr val="FF0000"/>
                </a:solidFill>
              </a:rPr>
              <a:t>short-term milestones</a:t>
            </a:r>
            <a:r>
              <a:rPr lang="en-US" sz="2200" dirty="0" smtClean="0"/>
              <a:t> and actions</a:t>
            </a:r>
            <a:r>
              <a:rPr lang="en-US" sz="2200" b="1" dirty="0" smtClean="0">
                <a:solidFill>
                  <a:srgbClr val="FF0000"/>
                </a:solidFill>
              </a:rPr>
              <a:t>             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82979" y="910914"/>
            <a:ext cx="9921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Starting ISC discussion on 8th Forum </a:t>
            </a:r>
            <a:r>
              <a:rPr lang="en-US" sz="2800" b="1" dirty="0" smtClean="0">
                <a:solidFill>
                  <a:srgbClr val="00B0F0"/>
                </a:solidFill>
              </a:rPr>
              <a:t>outcomes 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As presented to ISC in </a:t>
            </a:r>
            <a:r>
              <a:rPr lang="en-US" sz="2800" b="1" dirty="0" smtClean="0">
                <a:solidFill>
                  <a:srgbClr val="00B0F0"/>
                </a:solidFill>
              </a:rPr>
              <a:t>Cancun and in Stockholm (Jun &amp; Sep, 2017)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5607" y="326139"/>
            <a:ext cx="901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Towards 8</a:t>
            </a:r>
            <a:r>
              <a:rPr lang="en-GB" sz="3200" b="1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 Forum outcomes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2979" y="910914"/>
            <a:ext cx="9921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Initiating an 8</a:t>
            </a:r>
            <a:r>
              <a:rPr lang="en-US" sz="2800" b="1" baseline="30000" dirty="0" smtClean="0">
                <a:solidFill>
                  <a:srgbClr val="00B0F0"/>
                </a:solidFill>
              </a:rPr>
              <a:t>th</a:t>
            </a:r>
            <a:r>
              <a:rPr lang="en-US" sz="2800" b="1" dirty="0" smtClean="0">
                <a:solidFill>
                  <a:srgbClr val="00B0F0"/>
                </a:solidFill>
              </a:rPr>
              <a:t> Forum outcome definition process</a:t>
            </a:r>
          </a:p>
          <a:p>
            <a:pPr algn="ctr"/>
            <a:r>
              <a:rPr lang="en-US" sz="2800" b="1" dirty="0">
                <a:solidFill>
                  <a:srgbClr val="00B0F0"/>
                </a:solidFill>
              </a:rPr>
              <a:t>As </a:t>
            </a:r>
            <a:r>
              <a:rPr lang="en-US" sz="2800" b="1" dirty="0" smtClean="0">
                <a:solidFill>
                  <a:srgbClr val="00B0F0"/>
                </a:solidFill>
              </a:rPr>
              <a:t>proposed </a:t>
            </a:r>
            <a:r>
              <a:rPr lang="en-US" sz="2800" b="1" dirty="0">
                <a:solidFill>
                  <a:srgbClr val="00B0F0"/>
                </a:solidFill>
              </a:rPr>
              <a:t>to ISC in Cancun and in Stockholm (Jun &amp; Sep, 2017)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4482" y="1856501"/>
            <a:ext cx="1041823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Some specific initial thematic messages to consider:</a:t>
            </a:r>
          </a:p>
          <a:p>
            <a:endParaRPr lang="en-US" sz="2400" b="1" dirty="0" smtClean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Focus on accelerating implementation of water-related SDG (and </a:t>
            </a:r>
            <a:r>
              <a:rPr lang="en-US" sz="2000" dirty="0"/>
              <a:t>o</a:t>
            </a:r>
            <a:r>
              <a:rPr lang="en-US" sz="2000" dirty="0" smtClean="0"/>
              <a:t>ther A-2030) targets through </a:t>
            </a:r>
            <a:r>
              <a:rPr lang="en-US" sz="2000" b="1" dirty="0" smtClean="0">
                <a:solidFill>
                  <a:srgbClr val="FF0000"/>
                </a:solidFill>
              </a:rPr>
              <a:t>country level multi-stakeholder action </a:t>
            </a:r>
            <a:r>
              <a:rPr lang="en-US" sz="2000" dirty="0" smtClean="0"/>
              <a:t>that is gender/age balanced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Propose </a:t>
            </a:r>
            <a:r>
              <a:rPr lang="en-US" sz="2000" b="1" dirty="0" smtClean="0">
                <a:solidFill>
                  <a:srgbClr val="FF0000"/>
                </a:solidFill>
              </a:rPr>
              <a:t>action goals for themes/topics for 2021-2024</a:t>
            </a:r>
            <a:r>
              <a:rPr lang="en-US" sz="2000" dirty="0" smtClean="0"/>
              <a:t>, continuing tracking of actions from previous WWF’s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Prioritize actions driving </a:t>
            </a:r>
            <a:r>
              <a:rPr lang="en-US" sz="2000" b="1" dirty="0" smtClean="0">
                <a:solidFill>
                  <a:srgbClr val="FF0000"/>
                </a:solidFill>
              </a:rPr>
              <a:t>acceleration and up-scaling of implementation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Promote/encourage </a:t>
            </a:r>
            <a:r>
              <a:rPr lang="en-US" sz="2000" b="1" dirty="0" smtClean="0">
                <a:solidFill>
                  <a:srgbClr val="FF0000"/>
                </a:solidFill>
              </a:rPr>
              <a:t>formation of ‘alliances for action’</a:t>
            </a:r>
            <a:r>
              <a:rPr lang="en-US" sz="2000" dirty="0" smtClean="0"/>
              <a:t>, building </a:t>
            </a:r>
            <a:r>
              <a:rPr lang="en-US" sz="2000" dirty="0" err="1" smtClean="0"/>
              <a:t>i.a</a:t>
            </a:r>
            <a:r>
              <a:rPr lang="en-US" sz="2000" dirty="0" smtClean="0"/>
              <a:t>. on more than </a:t>
            </a:r>
            <a:r>
              <a:rPr lang="en-US" sz="2000" dirty="0" smtClean="0"/>
              <a:t>300 </a:t>
            </a:r>
            <a:r>
              <a:rPr lang="en-US" sz="2000" dirty="0" smtClean="0"/>
              <a:t>Thematic Coordination Organisations at theme-topic-session levels, the 16 Implementation Roadmaps, and new water/non-water actors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Integrate with messages from </a:t>
            </a:r>
            <a:r>
              <a:rPr lang="en-US" sz="2000" b="1" dirty="0" smtClean="0">
                <a:solidFill>
                  <a:srgbClr val="FF0000"/>
                </a:solidFill>
              </a:rPr>
              <a:t>other Forum processes</a:t>
            </a:r>
          </a:p>
        </p:txBody>
      </p:sp>
    </p:spTree>
    <p:extLst>
      <p:ext uri="{BB962C8B-B14F-4D97-AF65-F5344CB8AC3E}">
        <p14:creationId xmlns:p14="http://schemas.microsoft.com/office/powerpoint/2010/main" val="4891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8674" y="156806"/>
            <a:ext cx="9015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THEMATIC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PROCESS </a:t>
            </a:r>
          </a:p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ay forward </a:t>
            </a:r>
            <a:r>
              <a:rPr lang="mr-IN" sz="3200" b="1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 immediate milestones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0280" y="1640601"/>
            <a:ext cx="108566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Thematic Sessions: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End-September:	Selection of Session Coordinators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October: 		Detailed session development starting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Linkage to other processes: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dirty="0" smtClean="0"/>
              <a:t>September:	Agreement on Thematic-Regional coordination mechanisms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dirty="0" smtClean="0"/>
              <a:t>September:	Agreement on coordination with all processes  </a:t>
            </a:r>
            <a:endParaRPr lang="en-US" sz="24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High-Level Panels/Special Sessions: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November:		Selection of SS/HLP</a:t>
            </a:r>
          </a:p>
        </p:txBody>
      </p:sp>
    </p:spTree>
    <p:extLst>
      <p:ext uri="{BB962C8B-B14F-4D97-AF65-F5344CB8AC3E}">
        <p14:creationId xmlns:p14="http://schemas.microsoft.com/office/powerpoint/2010/main" val="9583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8674" y="156806"/>
            <a:ext cx="9015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THEMATIC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PROCESS </a:t>
            </a:r>
          </a:p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ay forward </a:t>
            </a:r>
            <a:r>
              <a:rPr lang="mr-IN" sz="3200" b="1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 immediate milestones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114" y="1856324"/>
            <a:ext cx="10602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Forum outcomes: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September:		ISC discussion and decision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Forum session planning: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September:		Clarity on thematic linkage with other Forum processes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October:		Start joint session planning, primarily Thematic-Regional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November:		Start overall Forum session planning</a:t>
            </a:r>
          </a:p>
        </p:txBody>
      </p:sp>
    </p:spTree>
    <p:extLst>
      <p:ext uri="{BB962C8B-B14F-4D97-AF65-F5344CB8AC3E}">
        <p14:creationId xmlns:p14="http://schemas.microsoft.com/office/powerpoint/2010/main" val="17603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48642" y="3145296"/>
            <a:ext cx="31058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Jorge Werneck Lima</a:t>
            </a:r>
          </a:p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Vice-Chair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of Thematic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Commission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on behalf of the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TC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52" y="364339"/>
            <a:ext cx="5040470" cy="576053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20969" y="0"/>
            <a:ext cx="975946" cy="1186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297842" y="907930"/>
            <a:ext cx="56520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sz="4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Thematic Commission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Brief Status of the Thematic Process</a:t>
            </a:r>
            <a:endParaRPr lang="en-US" altLang="pt-BR" sz="3200" b="1" dirty="0">
              <a:solidFill>
                <a:schemeClr val="accent1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13037" y="4518386"/>
            <a:ext cx="21368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dirty="0" smtClean="0">
                <a:solidFill>
                  <a:schemeClr val="accent1">
                    <a:lumMod val="50000"/>
                  </a:schemeClr>
                </a:solidFill>
              </a:rPr>
              <a:t>CRH-DF, </a:t>
            </a:r>
            <a:endParaRPr lang="en-US" alt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dirty="0" smtClean="0">
                <a:solidFill>
                  <a:schemeClr val="accent1">
                    <a:lumMod val="50000"/>
                  </a:schemeClr>
                </a:solidFill>
              </a:rPr>
              <a:t>20 September 2017</a:t>
            </a:r>
            <a:r>
              <a:rPr lang="en-US" altLang="pt-BR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endParaRPr lang="en-US" alt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dirty="0" smtClean="0">
                <a:solidFill>
                  <a:schemeClr val="accent1">
                    <a:lumMod val="50000"/>
                  </a:schemeClr>
                </a:solidFill>
              </a:rPr>
              <a:t>Brasília, DF</a:t>
            </a:r>
            <a:endParaRPr lang="en-US" alt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 rot="20976462" flipH="1">
            <a:off x="4178143" y="4277312"/>
            <a:ext cx="25213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pt-BR" sz="3600" b="1" dirty="0" smtClean="0">
                <a:solidFill>
                  <a:srgbClr val="FF0000"/>
                </a:solidFill>
                <a:latin typeface="Brush Script MT" pitchFamily="66" charset="0"/>
              </a:rPr>
              <a:t>Thank you for your attention !!!</a:t>
            </a:r>
            <a:endParaRPr lang="en-GB" altLang="pt-BR" sz="3600" b="1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WATER FORUM</a:t>
            </a:r>
            <a:endParaRPr lang="pt-BR" sz="4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43408"/>
              </p:ext>
            </p:extLst>
          </p:nvPr>
        </p:nvGraphicFramePr>
        <p:xfrm>
          <a:off x="1416675" y="1568520"/>
          <a:ext cx="9876409" cy="4059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55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57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961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4429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N° of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High level representatives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/>
                        <a:t>Marrakesh, </a:t>
                      </a:r>
                      <a:r>
                        <a:rPr lang="en-US" sz="1600" noProof="0" dirty="0" err="1"/>
                        <a:t>Morroco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-</a:t>
                      </a:r>
                    </a:p>
                  </a:txBody>
                  <a:tcPr/>
                </a:tc>
              </a:tr>
              <a:tr h="437090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err="1"/>
                        <a:t>Haia</a:t>
                      </a:r>
                      <a:r>
                        <a:rPr lang="en-US" sz="1600" noProof="0" dirty="0"/>
                        <a:t>, 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39.000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/>
                        <a:t>114 officials from 13 countries</a:t>
                      </a:r>
                    </a:p>
                  </a:txBody>
                  <a:tcPr/>
                </a:tc>
              </a:tr>
              <a:tr h="437090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/>
                        <a:t>Kyoto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25.000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Officials from 142 countries</a:t>
                      </a:r>
                    </a:p>
                  </a:txBody>
                  <a:tcPr/>
                </a:tc>
              </a:tr>
              <a:tr h="437090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/>
                        <a:t>Mexico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27.500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/>
                        <a:t>270 officials from 140 countries </a:t>
                      </a:r>
                    </a:p>
                  </a:txBody>
                  <a:tcPr/>
                </a:tc>
              </a:tr>
              <a:tr h="682578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/>
                        <a:t>Istambul, Turkey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30.000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250 officials from 182 countries and </a:t>
                      </a:r>
                      <a:endParaRPr lang="en-US" sz="1600" noProof="0" dirty="0" smtClean="0"/>
                    </a:p>
                    <a:p>
                      <a:pPr algn="ctr"/>
                      <a:r>
                        <a:rPr lang="en-US" sz="1600" noProof="0" dirty="0" smtClean="0"/>
                        <a:t>1ª </a:t>
                      </a:r>
                      <a:r>
                        <a:rPr lang="en-US" sz="1600" noProof="0" dirty="0"/>
                        <a:t>Heads of State meeting</a:t>
                      </a:r>
                    </a:p>
                  </a:txBody>
                  <a:tcPr/>
                </a:tc>
              </a:tr>
              <a:tr h="437090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/>
                        <a:t>Marseille, 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35.000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15 Heads of State, 112 officials from </a:t>
                      </a:r>
                      <a:r>
                        <a:rPr lang="en-US" sz="1600" baseline="0" noProof="0" dirty="0"/>
                        <a:t>173 countries</a:t>
                      </a:r>
                      <a:endParaRPr lang="en-US" sz="1600" noProof="0" dirty="0"/>
                    </a:p>
                  </a:txBody>
                  <a:tcPr/>
                </a:tc>
              </a:tr>
              <a:tr h="43709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Daegu</a:t>
                      </a:r>
                      <a:r>
                        <a:rPr lang="en-US" sz="16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b="0" i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Gyeongbuk</a:t>
                      </a:r>
                      <a:r>
                        <a:rPr lang="en-US" sz="16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0" i="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South Korea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40.000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10 Heads of State,</a:t>
                      </a:r>
                      <a:r>
                        <a:rPr lang="en-US" sz="1600" baseline="0" noProof="0" dirty="0"/>
                        <a:t> 121 officials from 168 countries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921" y="5775410"/>
            <a:ext cx="871977" cy="9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767" y="1281330"/>
            <a:ext cx="9559116" cy="5320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97101" y="222637"/>
            <a:ext cx="9720072" cy="120691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en-US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 Forum</a:t>
            </a:r>
            <a:endParaRPr lang="en-US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5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 t="13516" r="11966"/>
          <a:stretch/>
        </p:blipFill>
        <p:spPr bwMode="auto">
          <a:xfrm>
            <a:off x="1545145" y="1296866"/>
            <a:ext cx="8848107" cy="501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81891" y="465309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pt-BR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pt-B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World </a:t>
            </a:r>
            <a:r>
              <a:rPr lang="pt-BR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pt-B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Forum</a:t>
            </a:r>
            <a:r>
              <a:rPr lang="pt-B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82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48642" y="3145296"/>
            <a:ext cx="31058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Jorge Werneck Lima</a:t>
            </a:r>
          </a:p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Vice-Chair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of Thematic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Commission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on behalf of the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TC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52" y="364339"/>
            <a:ext cx="5040470" cy="576053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20969" y="0"/>
            <a:ext cx="975946" cy="1186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297842" y="907930"/>
            <a:ext cx="56520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sz="4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Thematic Commission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Brief Status of the Thematic Process</a:t>
            </a:r>
            <a:endParaRPr lang="en-US" altLang="pt-BR" sz="3200" b="1" dirty="0">
              <a:solidFill>
                <a:schemeClr val="accent1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13037" y="4518386"/>
            <a:ext cx="21368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dirty="0" smtClean="0">
                <a:solidFill>
                  <a:schemeClr val="accent1">
                    <a:lumMod val="50000"/>
                  </a:schemeClr>
                </a:solidFill>
              </a:rPr>
              <a:t>CRH-DF, </a:t>
            </a:r>
            <a:endParaRPr lang="en-US" alt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dirty="0" smtClean="0">
                <a:solidFill>
                  <a:schemeClr val="accent1">
                    <a:lumMod val="50000"/>
                  </a:schemeClr>
                </a:solidFill>
              </a:rPr>
              <a:t>20 September 2017</a:t>
            </a:r>
            <a:r>
              <a:rPr lang="en-US" altLang="pt-BR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endParaRPr lang="en-US" alt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dirty="0" smtClean="0">
                <a:solidFill>
                  <a:schemeClr val="accent1">
                    <a:lumMod val="50000"/>
                  </a:schemeClr>
                </a:solidFill>
              </a:rPr>
              <a:t>Brasília, DF</a:t>
            </a:r>
            <a:endParaRPr lang="en-US" alt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0"/>
          <p:cNvSpPr/>
          <p:nvPr/>
        </p:nvSpPr>
        <p:spPr>
          <a:xfrm>
            <a:off x="1479844" y="5242294"/>
            <a:ext cx="1856213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tabLst>
                <a:tab pos="4566285" algn="l"/>
              </a:tabLst>
            </a:pPr>
            <a:r>
              <a:rPr lang="pt-BR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Laila </a:t>
            </a:r>
            <a:r>
              <a:rPr lang="pt-BR" sz="1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Oualkacha</a:t>
            </a:r>
            <a:endParaRPr lang="pt-BR" sz="1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  <a:tabLst>
                <a:tab pos="4566285" algn="l"/>
              </a:tabLst>
            </a:pPr>
            <a:r>
              <a:rPr lang="pt-BR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Ministry</a:t>
            </a: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endParaRPr lang="pt-BR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  <a:tabLst>
                <a:tab pos="4566285" algn="l"/>
              </a:tabLst>
            </a:pPr>
            <a:r>
              <a:rPr lang="pt-BR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Morocco</a:t>
            </a:r>
            <a:endParaRPr lang="pt-BR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412" y="1199110"/>
            <a:ext cx="1273078" cy="1717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615" y="1451994"/>
            <a:ext cx="1236705" cy="1717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784" y="3882611"/>
            <a:ext cx="1414547" cy="1403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tângulo 14"/>
          <p:cNvSpPr/>
          <p:nvPr/>
        </p:nvSpPr>
        <p:spPr>
          <a:xfrm>
            <a:off x="1532093" y="2955305"/>
            <a:ext cx="1751716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66285" algn="l"/>
              </a:tabLst>
            </a:pPr>
            <a:r>
              <a:rPr lang="pt-BR" sz="1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Torkil</a:t>
            </a:r>
            <a:r>
              <a:rPr lang="pt-BR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Jønch</a:t>
            </a:r>
            <a:r>
              <a:rPr lang="pt-BR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Clausen</a:t>
            </a:r>
            <a:endParaRPr lang="pt-BR" sz="1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  <a:tabLst>
                <a:tab pos="4566285" algn="l"/>
              </a:tabLst>
            </a:pP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DHI </a:t>
            </a:r>
            <a:r>
              <a:rPr lang="pt-BR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14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Chair</a:t>
            </a:r>
            <a:r>
              <a:rPr lang="pt-BR" sz="1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tângulo 15"/>
          <p:cNvSpPr/>
          <p:nvPr/>
        </p:nvSpPr>
        <p:spPr>
          <a:xfrm>
            <a:off x="4348868" y="3226886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  <a:tabLst>
                <a:tab pos="4566285" algn="l"/>
              </a:tabLst>
            </a:pPr>
            <a:r>
              <a:rPr lang="pt-BR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Mark Smith</a:t>
            </a:r>
          </a:p>
          <a:p>
            <a:pPr lvl="0" algn="ctr">
              <a:spcAft>
                <a:spcPts val="0"/>
              </a:spcAft>
              <a:tabLst>
                <a:tab pos="4566285" algn="l"/>
              </a:tabLst>
            </a:pP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IUCN</a:t>
            </a:r>
          </a:p>
        </p:txBody>
      </p:sp>
      <p:sp>
        <p:nvSpPr>
          <p:cNvPr id="10" name="Retângulo 16"/>
          <p:cNvSpPr/>
          <p:nvPr/>
        </p:nvSpPr>
        <p:spPr>
          <a:xfrm>
            <a:off x="4074151" y="5380733"/>
            <a:ext cx="1641812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tabLst>
                <a:tab pos="4566285" algn="l"/>
              </a:tabLst>
            </a:pPr>
            <a:r>
              <a:rPr lang="pt-BR" sz="1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Zhiguang</a:t>
            </a:r>
            <a:r>
              <a:rPr lang="pt-BR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 Liu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  <a:tabLst>
                <a:tab pos="4566285" algn="l"/>
              </a:tabLst>
            </a:pPr>
            <a:r>
              <a:rPr lang="pt-BR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Ministry</a:t>
            </a: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  <a:tabLst>
                <a:tab pos="4566285" algn="l"/>
              </a:tabLst>
            </a:pPr>
            <a:r>
              <a:rPr lang="pt-BR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China</a:t>
            </a:r>
          </a:p>
        </p:txBody>
      </p:sp>
      <p:sp>
        <p:nvSpPr>
          <p:cNvPr id="11" name="Retângulo 18"/>
          <p:cNvSpPr/>
          <p:nvPr/>
        </p:nvSpPr>
        <p:spPr>
          <a:xfrm>
            <a:off x="9131309" y="5357549"/>
            <a:ext cx="151016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US" sz="1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Alceu</a:t>
            </a:r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Bitencourt</a:t>
            </a:r>
            <a:endParaRPr lang="en-US" sz="1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ABES</a:t>
            </a:r>
            <a:endParaRPr lang="pt-BR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9"/>
          <p:cNvSpPr/>
          <p:nvPr/>
        </p:nvSpPr>
        <p:spPr>
          <a:xfrm>
            <a:off x="6235641" y="3049426"/>
            <a:ext cx="2020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66285" algn="l"/>
              </a:tabLst>
            </a:pPr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Jorge Werneck Lima </a:t>
            </a:r>
          </a:p>
          <a:p>
            <a:pPr lvl="0" algn="ctr">
              <a:spcAft>
                <a:spcPts val="0"/>
              </a:spcAft>
              <a:tabLst>
                <a:tab pos="4566285" algn="l"/>
              </a:tabLst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EMBRAPA </a:t>
            </a:r>
            <a:r>
              <a:rPr lang="en-US" sz="1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(Vice-Chair)</a:t>
            </a:r>
            <a:endParaRPr lang="pt-BR" sz="14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709" y="3800761"/>
            <a:ext cx="1442823" cy="1431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tângulo 21"/>
          <p:cNvSpPr/>
          <p:nvPr/>
        </p:nvSpPr>
        <p:spPr>
          <a:xfrm>
            <a:off x="6885526" y="5274968"/>
            <a:ext cx="967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  <a:tabLst>
                <a:tab pos="4566285" algn="l"/>
              </a:tabLst>
            </a:pPr>
            <a:r>
              <a:rPr lang="en-US" sz="1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Dirceu</a:t>
            </a:r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Reis</a:t>
            </a:r>
          </a:p>
          <a:p>
            <a:pPr lvl="0" algn="ctr">
              <a:spcAft>
                <a:spcPts val="0"/>
              </a:spcAft>
              <a:tabLst>
                <a:tab pos="4566285" algn="l"/>
              </a:tabLst>
            </a:pPr>
            <a:r>
              <a:rPr lang="en-US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UnB</a:t>
            </a:r>
            <a:endParaRPr lang="pt-BR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m 22"/>
          <p:cNvPicPr>
            <a:picLocks noChangeAspect="1"/>
          </p:cNvPicPr>
          <p:nvPr/>
        </p:nvPicPr>
        <p:blipFill rotWithShape="1">
          <a:blip r:embed="rId6"/>
          <a:srcRect l="21723" t="27342" r="54747" b="33881"/>
          <a:stretch/>
        </p:blipFill>
        <p:spPr>
          <a:xfrm>
            <a:off x="9053282" y="1500273"/>
            <a:ext cx="1489196" cy="1621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tângulo 23"/>
          <p:cNvSpPr/>
          <p:nvPr/>
        </p:nvSpPr>
        <p:spPr>
          <a:xfrm>
            <a:off x="9073832" y="3209100"/>
            <a:ext cx="1427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  <a:tabLst>
                <a:tab pos="4566285" algn="l"/>
              </a:tabLst>
            </a:pPr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Ana Paula </a:t>
            </a:r>
            <a:r>
              <a:rPr lang="en-US" sz="1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Fioreze</a:t>
            </a:r>
            <a:endParaRPr lang="en-US" sz="1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  <a:tabLst>
                <a:tab pos="4566285" algn="l"/>
              </a:tabLst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ANA</a:t>
            </a:r>
            <a:endParaRPr lang="pt-BR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m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4983" y="3786917"/>
            <a:ext cx="1442823" cy="1431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Imagem 2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9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59" t="31380" r="46839" b="45132"/>
          <a:stretch/>
        </p:blipFill>
        <p:spPr>
          <a:xfrm>
            <a:off x="1786173" y="3638216"/>
            <a:ext cx="1195485" cy="1513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Imagem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94" y="1227298"/>
            <a:ext cx="1302797" cy="1717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2"/>
          <p:cNvSpPr txBox="1"/>
          <p:nvPr/>
        </p:nvSpPr>
        <p:spPr>
          <a:xfrm>
            <a:off x="1591822" y="174370"/>
            <a:ext cx="901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THEMATIC COMMISSION</a:t>
            </a:r>
          </a:p>
        </p:txBody>
      </p:sp>
    </p:spTree>
    <p:extLst>
      <p:ext uri="{BB962C8B-B14F-4D97-AF65-F5344CB8AC3E}">
        <p14:creationId xmlns:p14="http://schemas.microsoft.com/office/powerpoint/2010/main" val="33547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4621" y="238842"/>
            <a:ext cx="901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THEMATIC PROCESS: 4 important linkages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36" y="1120774"/>
            <a:ext cx="7884554" cy="48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96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1822" y="174370"/>
            <a:ext cx="901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THEMATIC STRUCTURE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51" y="1101227"/>
            <a:ext cx="8312525" cy="508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9141</TotalTime>
  <Words>1295</Words>
  <Application>Microsoft Office PowerPoint</Application>
  <PresentationFormat>Personalizar</PresentationFormat>
  <Paragraphs>259</Paragraphs>
  <Slides>29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Principais Objetivos</vt:lpstr>
      <vt:lpstr>THE WORLD WATER FORUM</vt:lpstr>
      <vt:lpstr>World Water Forum</vt:lpstr>
      <vt:lpstr>8th World Water Forum Governance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Agência Nacional de Águas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Werneck</dc:creator>
  <cp:lastModifiedBy>JORGE WERNECK</cp:lastModifiedBy>
  <cp:revision>144</cp:revision>
  <cp:lastPrinted>2017-08-23T19:04:56Z</cp:lastPrinted>
  <dcterms:created xsi:type="dcterms:W3CDTF">2016-11-10T13:11:17Z</dcterms:created>
  <dcterms:modified xsi:type="dcterms:W3CDTF">2017-09-20T11:29:37Z</dcterms:modified>
</cp:coreProperties>
</file>