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56" r:id="rId5"/>
    <p:sldId id="429" r:id="rId6"/>
    <p:sldId id="419" r:id="rId7"/>
    <p:sldId id="398" r:id="rId8"/>
    <p:sldId id="420" r:id="rId9"/>
    <p:sldId id="422" r:id="rId10"/>
    <p:sldId id="400" r:id="rId11"/>
    <p:sldId id="421" r:id="rId12"/>
    <p:sldId id="423" r:id="rId13"/>
    <p:sldId id="424" r:id="rId14"/>
    <p:sldId id="425" r:id="rId15"/>
    <p:sldId id="403" r:id="rId16"/>
    <p:sldId id="427" r:id="rId17"/>
    <p:sldId id="426" r:id="rId18"/>
    <p:sldId id="407" r:id="rId19"/>
    <p:sldId id="428" r:id="rId20"/>
  </p:sldIdLst>
  <p:sldSz cx="9144000" cy="6858000" type="screen4x3"/>
  <p:notesSz cx="6934200" cy="9220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FF"/>
    <a:srgbClr val="3F631B"/>
    <a:srgbClr val="283F1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29" autoAdjust="0"/>
  </p:normalViewPr>
  <p:slideViewPr>
    <p:cSldViewPr>
      <p:cViewPr>
        <p:scale>
          <a:sx n="94" d="100"/>
          <a:sy n="94" d="100"/>
        </p:scale>
        <p:origin x="-154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04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Anexo II.3 - Apresentação do PRODES na Sessão Temática 3.1.3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Marselha, França. 15 de Março de 2012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D99CBFD0-9767-4FB7-8F37-379B25F891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3897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l">
              <a:defRPr sz="1100" smtClean="0"/>
            </a:lvl1pPr>
          </a:lstStyle>
          <a:p>
            <a:pPr>
              <a:defRPr/>
            </a:pPr>
            <a:r>
              <a:rPr lang="pt-BR"/>
              <a:t>Anexo II.3 - Apresentação do PRODES na Sessão Temática 3.1.3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27624" y="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/>
          <a:lstStyle>
            <a:lvl1pPr algn="r">
              <a:defRPr sz="1100" smtClean="0"/>
            </a:lvl1pPr>
          </a:lstStyle>
          <a:p>
            <a:pPr>
              <a:defRPr/>
            </a:pPr>
            <a:r>
              <a:rPr lang="en-US"/>
              <a:t>Marselha, França. 15 de Março de 2012</a:t>
            </a: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4" tIns="44157" rIns="88314" bIns="44157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3111" y="4379130"/>
            <a:ext cx="5547980" cy="4148876"/>
          </a:xfrm>
          <a:prstGeom prst="rect">
            <a:avLst/>
          </a:prstGeom>
        </p:spPr>
        <p:txBody>
          <a:bodyPr vert="horz" lIns="88314" tIns="44157" rIns="88314" bIns="44157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27624" y="8758261"/>
            <a:ext cx="3005027" cy="460509"/>
          </a:xfrm>
          <a:prstGeom prst="rect">
            <a:avLst/>
          </a:prstGeom>
        </p:spPr>
        <p:txBody>
          <a:bodyPr vert="horz" lIns="88314" tIns="44157" rIns="88314" bIns="44157" rtlCol="0" anchor="b"/>
          <a:lstStyle>
            <a:lvl1pPr algn="r">
              <a:defRPr sz="1100"/>
            </a:lvl1pPr>
          </a:lstStyle>
          <a:p>
            <a:pPr>
              <a:defRPr/>
            </a:pPr>
            <a:fld id="{F0B019FC-95AF-4FBE-BD06-0129BCEBB7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3719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rcRect l="919" r="1480" b="12411"/>
          <a:stretch>
            <a:fillRect/>
          </a:stretch>
        </p:blipFill>
        <p:spPr bwMode="auto">
          <a:xfrm>
            <a:off x="0" y="44450"/>
            <a:ext cx="914082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5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5250"/>
            <a:ext cx="1800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8E77-CBF6-4151-9BA7-BC3B1CD96343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62AA-755A-4596-BA8F-71C762E15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F060-33E6-49F6-9AB5-7345DC8841B5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02C9-F16B-4CFB-A5D4-60BA7473C3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CB0B-8545-4364-B736-7B1BF94BD577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1D68-2C5A-4790-8C26-9D7DE36922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/>
          <a:srcRect l="2298" t="1440"/>
          <a:stretch>
            <a:fillRect/>
          </a:stretch>
        </p:blipFill>
        <p:spPr bwMode="auto">
          <a:xfrm>
            <a:off x="0" y="44450"/>
            <a:ext cx="903605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/>
          <p:cNvPicPr>
            <a:picLocks noChangeAspect="1"/>
          </p:cNvPicPr>
          <p:nvPr userDrawn="1"/>
        </p:nvPicPr>
        <p:blipFill>
          <a:blip r:embed="rId3"/>
          <a:srcRect l="919" r="1480" b="12411"/>
          <a:stretch>
            <a:fillRect/>
          </a:stretch>
        </p:blipFill>
        <p:spPr bwMode="auto">
          <a:xfrm>
            <a:off x="-7938" y="44450"/>
            <a:ext cx="915193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3"/>
          <p:cNvSpPr/>
          <p:nvPr userDrawn="1"/>
        </p:nvSpPr>
        <p:spPr>
          <a:xfrm>
            <a:off x="8604250" y="115888"/>
            <a:ext cx="539750" cy="100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4"/>
          <a:srcRect r="13219"/>
          <a:stretch>
            <a:fillRect/>
          </a:stretch>
        </p:blipFill>
        <p:spPr bwMode="auto">
          <a:xfrm>
            <a:off x="7812088" y="49213"/>
            <a:ext cx="1044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agencia\ana\ASCOM\Imprensa\PUBLICIDADE\Marcas e Logos\Logomarca ANA\ANA MMA governo federal\MMA Governo Federal Dilma INGLES ILUSTRATOR.jpg"/>
          <p:cNvPicPr>
            <a:picLocks noChangeAspect="1" noChangeArrowheads="1"/>
          </p:cNvPicPr>
          <p:nvPr userDrawn="1"/>
        </p:nvPicPr>
        <p:blipFill>
          <a:blip r:embed="rId5"/>
          <a:srcRect l="24492"/>
          <a:stretch>
            <a:fillRect/>
          </a:stretch>
        </p:blipFill>
        <p:spPr bwMode="auto">
          <a:xfrm>
            <a:off x="6300788" y="6372225"/>
            <a:ext cx="25923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E19F-A83B-477D-A32A-9AB2E26EAD45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2710-CB10-4D24-AC3A-491D7699B4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1EE9-12AF-4F60-9461-D56979BD6385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FC31-2021-4FF2-8272-A3DCC19254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DB65-B67C-4ED0-A253-50566A18ED4C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B2F8-351E-4343-BF5E-ED2EA18B0A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25DC-3168-40EC-AAAC-E1B114187CE8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A2B6-C5AF-4A28-9E29-07CE0891FB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496C-B19E-4AAC-9187-088B96890B46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22E7-7E3E-4C9F-A296-A49E49E35C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B2B5-F59A-4EEA-862F-AF50920FFE80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39F9-6FD6-4813-BDFF-5D3FAD85E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7873-F0DA-4076-94CA-2AA7228446D4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3A54-2774-42B8-ABF1-5B22C0B55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CD5343-F5B0-4F89-89EF-93BBDB2B79B7}" type="datetimeFigureOut">
              <a:rPr lang="pt-BR"/>
              <a:pPr>
                <a:defRPr/>
              </a:pPr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998B1-AC35-49F5-A33D-74CD06655F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-36512" y="105273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8349" y="5157192"/>
            <a:ext cx="1609025" cy="14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771800" y="1112505"/>
            <a:ext cx="3816424" cy="8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4488" y="161971"/>
            <a:ext cx="8757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Programa de Consolidação do Pacto Nacional pela Gestão das Águas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4488" y="508754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Contrato n. 023/2016 – ANA - PROGESTÃO</a:t>
            </a:r>
            <a:endParaRPr lang="pt-BR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2504" y="5473005"/>
            <a:ext cx="5407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Assinado em 25/05/2016</a:t>
            </a:r>
          </a:p>
          <a:p>
            <a:pPr>
              <a:lnSpc>
                <a:spcPct val="150000"/>
              </a:lnSpc>
            </a:pPr>
            <a:r>
              <a:rPr lang="pt-BR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DOU n. 116, Seção I, p. 116,  20/06/2016</a:t>
            </a:r>
          </a:p>
          <a:p>
            <a:r>
              <a:rPr lang="pt-BR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DODF n. 140, Seção I, p. 28, 22/072016</a:t>
            </a:r>
            <a:endParaRPr lang="pt-BR" sz="1600" dirty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7880901-772E-4186-813C-34AA9DBEEC60}"/>
              </a:ext>
            </a:extLst>
          </p:cNvPr>
          <p:cNvSpPr/>
          <p:nvPr/>
        </p:nvSpPr>
        <p:spPr>
          <a:xfrm>
            <a:off x="1115616" y="257842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Relatório de Autoavaliação </a:t>
            </a:r>
          </a:p>
          <a:p>
            <a:pPr algn="ctr"/>
            <a:r>
              <a:rPr lang="pt-BR" sz="36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7479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852588" y="-34547"/>
            <a:ext cx="5942928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2.7 – Estudos Especiais de Gestão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8D92384-EA40-4A09-AA24-A72B33201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7" y="890664"/>
            <a:ext cx="8388424" cy="46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331640" y="-47332"/>
            <a:ext cx="6823916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2.8 – Modelos e Sistema de Suporte à Decisão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56807F7-FD6A-4BA9-BC16-9FABB63F3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7" y="733713"/>
            <a:ext cx="85713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7"/>
            <a:ext cx="899592" cy="4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424" y="44624"/>
            <a:ext cx="576064" cy="5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419872" y="55703"/>
            <a:ext cx="3312368" cy="52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64611"/>
              </p:ext>
            </p:extLst>
          </p:nvPr>
        </p:nvGraphicFramePr>
        <p:xfrm>
          <a:off x="369715" y="795551"/>
          <a:ext cx="8045353" cy="2221586"/>
        </p:xfrm>
        <a:graphic>
          <a:graphicData uri="http://schemas.openxmlformats.org/drawingml/2006/table">
            <a:tbl>
              <a:tblPr firstRow="1" firstCol="1" bandRow="1"/>
              <a:tblGrid>
                <a:gridCol w="1236392">
                  <a:extLst>
                    <a:ext uri="{9D8B030D-6E8A-4147-A177-3AD203B41FA5}">
                      <a16:colId xmlns="" xmlns:a16="http://schemas.microsoft.com/office/drawing/2014/main" val="2717320136"/>
                    </a:ext>
                  </a:extLst>
                </a:gridCol>
                <a:gridCol w="2967088">
                  <a:extLst>
                    <a:ext uri="{9D8B030D-6E8A-4147-A177-3AD203B41FA5}">
                      <a16:colId xmlns="" xmlns:a16="http://schemas.microsoft.com/office/drawing/2014/main" val="534194508"/>
                    </a:ext>
                  </a:extLst>
                </a:gridCol>
                <a:gridCol w="1084816">
                  <a:extLst>
                    <a:ext uri="{9D8B030D-6E8A-4147-A177-3AD203B41FA5}">
                      <a16:colId xmlns="" xmlns:a16="http://schemas.microsoft.com/office/drawing/2014/main" val="470351808"/>
                    </a:ext>
                  </a:extLst>
                </a:gridCol>
                <a:gridCol w="940175">
                  <a:extLst>
                    <a:ext uri="{9D8B030D-6E8A-4147-A177-3AD203B41FA5}">
                      <a16:colId xmlns="" xmlns:a16="http://schemas.microsoft.com/office/drawing/2014/main" val="990269189"/>
                    </a:ext>
                  </a:extLst>
                </a:gridCol>
                <a:gridCol w="650889">
                  <a:extLst>
                    <a:ext uri="{9D8B030D-6E8A-4147-A177-3AD203B41FA5}">
                      <a16:colId xmlns="" xmlns:a16="http://schemas.microsoft.com/office/drawing/2014/main" val="675293882"/>
                    </a:ext>
                  </a:extLst>
                </a:gridCol>
                <a:gridCol w="578568">
                  <a:extLst>
                    <a:ext uri="{9D8B030D-6E8A-4147-A177-3AD203B41FA5}">
                      <a16:colId xmlns="" xmlns:a16="http://schemas.microsoft.com/office/drawing/2014/main" val="184125443"/>
                    </a:ext>
                  </a:extLst>
                </a:gridCol>
                <a:gridCol w="587425">
                  <a:extLst>
                    <a:ext uri="{9D8B030D-6E8A-4147-A177-3AD203B41FA5}">
                      <a16:colId xmlns="" xmlns:a16="http://schemas.microsoft.com/office/drawing/2014/main" val="3328521180"/>
                    </a:ext>
                  </a:extLst>
                </a:gridCol>
              </a:tblGrid>
              <a:tr h="4936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ALCANÇADO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A ALCANÇAR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mínimo de variáveis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6204337"/>
                  </a:ext>
                </a:extLst>
              </a:tr>
              <a:tr h="24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0773337"/>
                  </a:ext>
                </a:extLst>
              </a:tr>
              <a:tr h="24684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 II.4 -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 de Informação e Suporte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3.1) Base cartográfica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3530172"/>
                  </a:ext>
                </a:extLst>
              </a:tr>
              <a:tr h="24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3.2) Cadastros de usuários e infraestrutura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6779527"/>
                  </a:ext>
                </a:extLst>
              </a:tr>
              <a:tr h="24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3.3) Monitoramento hidrometeorológico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0388319"/>
                  </a:ext>
                </a:extLst>
              </a:tr>
              <a:tr h="24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3.4) Monitoramento da qualidade de água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176586"/>
                  </a:ext>
                </a:extLst>
              </a:tr>
              <a:tr h="24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3.5) Sistema de informação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8667589"/>
                  </a:ext>
                </a:extLst>
              </a:tr>
              <a:tr h="24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3.6) Pesquisa, desenvolvimento e inovação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6195061"/>
                  </a:ext>
                </a:extLst>
              </a:tr>
            </a:tbl>
          </a:graphicData>
        </a:graphic>
      </p:graphicFrame>
      <p:sp>
        <p:nvSpPr>
          <p:cNvPr id="17" name="Retângulo: Cantos Arredondados 16"/>
          <p:cNvSpPr/>
          <p:nvPr/>
        </p:nvSpPr>
        <p:spPr>
          <a:xfrm>
            <a:off x="1619672" y="2538066"/>
            <a:ext cx="1800200" cy="24286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F8D7F08-1172-4B2E-902F-72A54704C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64009"/>
            <a:ext cx="9721080" cy="2523972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568A171B-BF97-4789-8FCA-4B6363CB0A08}"/>
              </a:ext>
            </a:extLst>
          </p:cNvPr>
          <p:cNvSpPr/>
          <p:nvPr/>
        </p:nvSpPr>
        <p:spPr>
          <a:xfrm>
            <a:off x="1619672" y="1556792"/>
            <a:ext cx="1905697" cy="24148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5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320084" y="-57606"/>
            <a:ext cx="6823916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3.1 – Base Cartográfica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F0B212A-84FE-4FD9-AEA3-5C17DAE95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7" y="1196752"/>
            <a:ext cx="8244408" cy="37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342855" y="-71852"/>
            <a:ext cx="6823916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3.5 – Sistema de Informação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34D90CB-F5B4-4FA4-AA82-3AD0AE7C4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88" y="1080314"/>
            <a:ext cx="8388424" cy="35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971600" cy="5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548680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4530" y="44624"/>
            <a:ext cx="569958" cy="5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026881" y="-34759"/>
            <a:ext cx="331236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6738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8825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34661"/>
              </p:ext>
            </p:extLst>
          </p:nvPr>
        </p:nvGraphicFramePr>
        <p:xfrm>
          <a:off x="558064" y="700543"/>
          <a:ext cx="8010524" cy="2313432"/>
        </p:xfrm>
        <a:graphic>
          <a:graphicData uri="http://schemas.openxmlformats.org/drawingml/2006/table">
            <a:tbl>
              <a:tblPr firstRow="1" firstCol="1" bandRow="1"/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1053311352"/>
                    </a:ext>
                  </a:extLst>
                </a:gridCol>
                <a:gridCol w="2853134">
                  <a:extLst>
                    <a:ext uri="{9D8B030D-6E8A-4147-A177-3AD203B41FA5}">
                      <a16:colId xmlns="" xmlns:a16="http://schemas.microsoft.com/office/drawing/2014/main" val="100760774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56120333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52171539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421461481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349586093"/>
                    </a:ext>
                  </a:extLst>
                </a:gridCol>
                <a:gridCol w="548878">
                  <a:extLst>
                    <a:ext uri="{9D8B030D-6E8A-4147-A177-3AD203B41FA5}">
                      <a16:colId xmlns="" xmlns:a16="http://schemas.microsoft.com/office/drawing/2014/main" val="3154528142"/>
                    </a:ext>
                  </a:extLst>
                </a:gridCol>
              </a:tblGrid>
              <a:tr h="267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ALCANÇADO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A ALCANÇAR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mínimo de 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7178558"/>
                  </a:ext>
                </a:extLst>
              </a:tr>
              <a:tr h="654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9600235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 II.5 -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 Operacionais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4.1) Outorga de direito de uso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1522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4.2) Fiscalização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61079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4.3) Cobrança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5780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4.4) Sustentabilidade Financeira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809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4.5) Infraestrutura hídrica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2035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4.6) Gestão e controle de eventos críticos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8075481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4.7) Fundo Estadual de RH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64123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4.8) Programas indutores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967948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8849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8255" y="3878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="" xmlns:a16="http://schemas.microsoft.com/office/drawing/2014/main" id="{50FDA4B3-30BD-4D18-878A-036273EA131B}"/>
              </a:ext>
            </a:extLst>
          </p:cNvPr>
          <p:cNvSpPr/>
          <p:nvPr/>
        </p:nvSpPr>
        <p:spPr>
          <a:xfrm>
            <a:off x="2123728" y="2366714"/>
            <a:ext cx="2700808" cy="2160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BDD0012-5175-4FDE-BFD1-8DD4A04C3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501008"/>
            <a:ext cx="9694574" cy="30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708524" y="-30755"/>
            <a:ext cx="6823916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4.6 – Gestão e Controle de Eventos Críticos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9EFB1AC-1EDB-4672-894E-EC512CEBB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88" y="845649"/>
            <a:ext cx="8388424" cy="44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-36512" y="105273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392" y="154294"/>
            <a:ext cx="772043" cy="7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662516" y="25201"/>
            <a:ext cx="3816424" cy="8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PROGESTÃO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970" y="1207365"/>
            <a:ext cx="8757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Reunião da CTPA/CRH – 18/04/2018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7880901-772E-4186-813C-34AA9DBEEC60}"/>
              </a:ext>
            </a:extLst>
          </p:cNvPr>
          <p:cNvSpPr/>
          <p:nvPr/>
        </p:nvSpPr>
        <p:spPr>
          <a:xfrm>
            <a:off x="1006331" y="195516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Variáveis com sugestão de alteração: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5FFC7A43-1604-4F21-A071-9E3637A23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84966"/>
              </p:ext>
            </p:extLst>
          </p:nvPr>
        </p:nvGraphicFramePr>
        <p:xfrm>
          <a:off x="530409" y="2996952"/>
          <a:ext cx="844478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61">
                  <a:extLst>
                    <a:ext uri="{9D8B030D-6E8A-4147-A177-3AD203B41FA5}">
                      <a16:colId xmlns="" xmlns:a16="http://schemas.microsoft.com/office/drawing/2014/main" val="705285393"/>
                    </a:ext>
                  </a:extLst>
                </a:gridCol>
                <a:gridCol w="6353934">
                  <a:extLst>
                    <a:ext uri="{9D8B030D-6E8A-4147-A177-3AD203B41FA5}">
                      <a16:colId xmlns="" xmlns:a16="http://schemas.microsoft.com/office/drawing/2014/main" val="292762093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500610322"/>
                    </a:ext>
                  </a:extLst>
                </a:gridCol>
                <a:gridCol w="802789">
                  <a:extLst>
                    <a:ext uri="{9D8B030D-6E8A-4147-A177-3AD203B41FA5}">
                      <a16:colId xmlns="" xmlns:a16="http://schemas.microsoft.com/office/drawing/2014/main" val="84228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Variável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Prop</a:t>
                      </a:r>
                      <a:r>
                        <a:rPr lang="pt-BR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961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4</a:t>
                      </a:r>
                    </a:p>
                    <a:p>
                      <a:pPr algn="ctr"/>
                      <a:r>
                        <a:rPr lang="pt-BR" dirty="0"/>
                        <a:t>5</a:t>
                      </a:r>
                    </a:p>
                    <a:p>
                      <a:pPr algn="ctr"/>
                      <a:r>
                        <a:rPr lang="pt-BR" dirty="0"/>
                        <a:t>6</a:t>
                      </a:r>
                    </a:p>
                    <a:p>
                      <a:pPr algn="ctr"/>
                      <a:r>
                        <a:rPr lang="pt-BR" dirty="0"/>
                        <a:t>7</a:t>
                      </a:r>
                    </a:p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1.4 (Arcabouço Legal) - ADASA</a:t>
                      </a:r>
                    </a:p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1.10 (Articulação com set. usuários e transversais) - SEMA</a:t>
                      </a:r>
                    </a:p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2.1 (Balanço hídrico) – SEMA e ADASA</a:t>
                      </a:r>
                    </a:p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2.7 (Estudos especiais de gestão) – SEMA e ADASA</a:t>
                      </a:r>
                    </a:p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2.8 (Mod. e sist. de suporte à decisão) – SEMA e ADASA</a:t>
                      </a:r>
                    </a:p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3.1 (Base cartográfica) - ADASA</a:t>
                      </a:r>
                    </a:p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3.5 (Sistema de informação) - SEMA</a:t>
                      </a:r>
                    </a:p>
                    <a:p>
                      <a:r>
                        <a:rPr lang="pt-B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Variável 4.6 (Gestão de eventos críticos) - ADASA</a:t>
                      </a:r>
                      <a:endParaRPr lang="pt-BR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830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491879" y="-7188"/>
            <a:ext cx="2304256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0A302D1D-9CF6-41C3-B08E-4AA0C931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5" y="451665"/>
            <a:ext cx="7628309" cy="2915205"/>
          </a:xfrm>
          <a:prstGeom prst="rect">
            <a:avLst/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="" xmlns:a16="http://schemas.microsoft.com/office/drawing/2014/main" id="{3E7C729D-181B-41A0-8F7E-C3E7BE97573B}"/>
              </a:ext>
            </a:extLst>
          </p:cNvPr>
          <p:cNvSpPr/>
          <p:nvPr/>
        </p:nvSpPr>
        <p:spPr>
          <a:xfrm>
            <a:off x="1979712" y="1916832"/>
            <a:ext cx="2880320" cy="2160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2D060F9A-746C-4E7B-864D-9B9970589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62" y="3573016"/>
            <a:ext cx="8673466" cy="3036000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053DA6AF-B560-4EC0-AACA-B3E0732FA2C1}"/>
              </a:ext>
            </a:extLst>
          </p:cNvPr>
          <p:cNvSpPr/>
          <p:nvPr/>
        </p:nvSpPr>
        <p:spPr>
          <a:xfrm>
            <a:off x="1979712" y="3095532"/>
            <a:ext cx="3240360" cy="1889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6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522041" y="-27354"/>
            <a:ext cx="4824535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1.4 – Arcabouço Legal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E4DABB95-14EB-48C4-B206-4308A5B31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96" y="969530"/>
            <a:ext cx="8244408" cy="44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522041" y="-27354"/>
            <a:ext cx="4824535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1.4 – Arcabouço Legal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32329980-D691-40A4-9989-E19C3051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12330"/>
            <a:ext cx="7791093" cy="430560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B0EE66B3-22DD-4A31-A4DF-62B5E4F3A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4725144"/>
            <a:ext cx="7791093" cy="19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899592" y="-43074"/>
            <a:ext cx="8309772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1.10 – Articulação com setores usuários e transversais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6FA1990-5910-4A34-B5AE-17231FCBC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52" y="764704"/>
            <a:ext cx="8532440" cy="48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99592" cy="4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0432" y="17144"/>
            <a:ext cx="576064" cy="5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3203848" y="33399"/>
            <a:ext cx="2376264" cy="51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Metas Distritais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6738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54153"/>
              </p:ext>
            </p:extLst>
          </p:nvPr>
        </p:nvGraphicFramePr>
        <p:xfrm>
          <a:off x="449908" y="827776"/>
          <a:ext cx="8298557" cy="2295906"/>
        </p:xfrm>
        <a:graphic>
          <a:graphicData uri="http://schemas.openxmlformats.org/drawingml/2006/table">
            <a:tbl>
              <a:tblPr firstRow="1" firstCol="1" bandRow="1"/>
              <a:tblGrid>
                <a:gridCol w="1551660">
                  <a:extLst>
                    <a:ext uri="{9D8B030D-6E8A-4147-A177-3AD203B41FA5}">
                      <a16:colId xmlns="" xmlns:a16="http://schemas.microsoft.com/office/drawing/2014/main" val="3252562958"/>
                    </a:ext>
                  </a:extLst>
                </a:gridCol>
                <a:gridCol w="3356873">
                  <a:extLst>
                    <a:ext uri="{9D8B030D-6E8A-4147-A177-3AD203B41FA5}">
                      <a16:colId xmlns="" xmlns:a16="http://schemas.microsoft.com/office/drawing/2014/main" val="3700479562"/>
                    </a:ext>
                  </a:extLst>
                </a:gridCol>
                <a:gridCol w="1105675">
                  <a:extLst>
                    <a:ext uri="{9D8B030D-6E8A-4147-A177-3AD203B41FA5}">
                      <a16:colId xmlns="" xmlns:a16="http://schemas.microsoft.com/office/drawing/2014/main" val="3513679031"/>
                    </a:ext>
                  </a:extLst>
                </a:gridCol>
                <a:gridCol w="888646">
                  <a:extLst>
                    <a:ext uri="{9D8B030D-6E8A-4147-A177-3AD203B41FA5}">
                      <a16:colId xmlns="" xmlns:a16="http://schemas.microsoft.com/office/drawing/2014/main" val="1132938791"/>
                    </a:ext>
                  </a:extLst>
                </a:gridCol>
                <a:gridCol w="514125">
                  <a:extLst>
                    <a:ext uri="{9D8B030D-6E8A-4147-A177-3AD203B41FA5}">
                      <a16:colId xmlns="" xmlns:a16="http://schemas.microsoft.com/office/drawing/2014/main" val="2019641344"/>
                    </a:ext>
                  </a:extLst>
                </a:gridCol>
                <a:gridCol w="441048">
                  <a:extLst>
                    <a:ext uri="{9D8B030D-6E8A-4147-A177-3AD203B41FA5}">
                      <a16:colId xmlns="" xmlns:a16="http://schemas.microsoft.com/office/drawing/2014/main" val="1873379718"/>
                    </a:ext>
                  </a:extLst>
                </a:gridCol>
                <a:gridCol w="440530">
                  <a:extLst>
                    <a:ext uri="{9D8B030D-6E8A-4147-A177-3AD203B41FA5}">
                      <a16:colId xmlns="" xmlns:a16="http://schemas.microsoft.com/office/drawing/2014/main" val="3764532617"/>
                    </a:ext>
                  </a:extLst>
                </a:gridCol>
              </a:tblGrid>
              <a:tr h="267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ALCANÇADO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A ALCANÇAR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mínimo de variáveis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0857130"/>
                  </a:ext>
                </a:extLst>
              </a:tr>
              <a:tr h="654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1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1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1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6790592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 II.3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b="1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Variáveis de Planejamento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2.1) Balanço Hídrico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*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24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1125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2.2) Divisão Hidrográfica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96038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2.3) Planejamento Estratégico Institucional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*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85146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2.4) Plano Estadual de Recursos Hídricos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7123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2.5) Planos de Bacias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0035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2.6) Enquadramento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3824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2.7) Estudos Especiais de Gestão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80474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2.8) Modelos e Sistemas de Suporte à Decisão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pt-BR" sz="1200" dirty="0">
                          <a:solidFill>
                            <a:srgbClr val="17365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7755320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53916" y="8484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1979712" y="2735491"/>
            <a:ext cx="3024336" cy="18945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/>
          <p:cNvSpPr/>
          <p:nvPr/>
        </p:nvSpPr>
        <p:spPr>
          <a:xfrm>
            <a:off x="1979712" y="1405343"/>
            <a:ext cx="2880320" cy="22345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525C02B-98F7-4B82-B275-065BA5051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66" y="3423413"/>
            <a:ext cx="9271172" cy="2823708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BAC382AC-CF48-4AB3-9A4C-58F23D83D9D5}"/>
              </a:ext>
            </a:extLst>
          </p:cNvPr>
          <p:cNvSpPr/>
          <p:nvPr/>
        </p:nvSpPr>
        <p:spPr>
          <a:xfrm>
            <a:off x="1987230" y="2908277"/>
            <a:ext cx="3024336" cy="18945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522041" y="-27354"/>
            <a:ext cx="4824535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2.1 – Balanço Hídrico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388B6C83-AFD6-4B51-BA8D-3206D0BB1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52" y="1032698"/>
            <a:ext cx="8604448" cy="42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5471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440" y="11579"/>
            <a:ext cx="432048" cy="3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522041" y="-27354"/>
            <a:ext cx="4824535" cy="4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Variável 2.1 – Balanço Hídrico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8175" y="3806546"/>
            <a:ext cx="69920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463B6D81-F9AD-4789-BA39-CA6EB029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2" y="5123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200" b="1" i="0" u="none" strike="noStrike" cap="none" normalizeH="0" baseline="0">
                <a:ln>
                  <a:noFill/>
                </a:ln>
                <a:solidFill>
                  <a:srgbClr val="1736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altLang="pt-B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A11F870-0117-4C6D-B357-13D40E4E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0" y="813907"/>
            <a:ext cx="8532440" cy="42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BB5EDA0533E842A981C9E34135F75B" ma:contentTypeVersion="8" ma:contentTypeDescription="Crie um novo documento." ma:contentTypeScope="" ma:versionID="65f6d1e13ff5ff6b5ea5000cb3b9e796">
  <xsd:schema xmlns:xsd="http://www.w3.org/2001/XMLSchema" xmlns:xs="http://www.w3.org/2001/XMLSchema" xmlns:p="http://schemas.microsoft.com/office/2006/metadata/properties" xmlns:ns2="42cecc66-0aff-413d-bb1e-8a560f970f46" xmlns:ns3="e971089b-96e0-4e39-84f7-9d9cabd416ea" targetNamespace="http://schemas.microsoft.com/office/2006/metadata/properties" ma:root="true" ma:fieldsID="f3e79578cb2d3e3d7666094b8c67b5c1" ns2:_="" ns3:_="">
    <xsd:import namespace="42cecc66-0aff-413d-bb1e-8a560f970f46"/>
    <xsd:import namespace="e971089b-96e0-4e39-84f7-9d9cabd416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ecc66-0aff-413d-bb1e-8a560f970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1089b-96e0-4e39-84f7-9d9cabd41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8D6406-8322-42ED-AC09-02DAEA6ED2BE}">
  <ds:schemaRefs>
    <ds:schemaRef ds:uri="http://purl.org/dc/dcmitype/"/>
    <ds:schemaRef ds:uri="http://schemas.microsoft.com/office/2006/documentManagement/types"/>
    <ds:schemaRef ds:uri="http://purl.org/dc/elements/1.1/"/>
    <ds:schemaRef ds:uri="e971089b-96e0-4e39-84f7-9d9cabd416ea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2cecc66-0aff-413d-bb1e-8a560f970f46"/>
  </ds:schemaRefs>
</ds:datastoreItem>
</file>

<file path=customXml/itemProps2.xml><?xml version="1.0" encoding="utf-8"?>
<ds:datastoreItem xmlns:ds="http://schemas.openxmlformats.org/officeDocument/2006/customXml" ds:itemID="{9945049A-DBCC-42AE-A484-82F46679DF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3FB67-F71E-4FF6-8FC1-6D9F72674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ecc66-0aff-413d-bb1e-8a560f970f46"/>
    <ds:schemaRef ds:uri="e971089b-96e0-4e39-84f7-9d9cabd41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16690</TotalTime>
  <Words>498</Words>
  <Application>Microsoft Office PowerPoint</Application>
  <PresentationFormat>Apresentação na tela (4:3)</PresentationFormat>
  <Paragraphs>208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Maricleide Maia Said</cp:lastModifiedBy>
  <cp:revision>483</cp:revision>
  <cp:lastPrinted>2018-04-17T13:22:05Z</cp:lastPrinted>
  <dcterms:created xsi:type="dcterms:W3CDTF">2012-02-10T17:38:07Z</dcterms:created>
  <dcterms:modified xsi:type="dcterms:W3CDTF">2018-04-25T18:21:27Z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0x010100E3BB5EDA0533E842A981C9E34135F75B</vt:lpwstr>
  </property>
</Properties>
</file>