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56" r:id="rId3"/>
    <p:sldId id="258" r:id="rId4"/>
    <p:sldId id="257" r:id="rId5"/>
    <p:sldId id="259" r:id="rId6"/>
  </p:sldIdLst>
  <p:sldSz cx="9144000" cy="6858000" type="screen4x3"/>
  <p:notesSz cx="6858000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9" autoAdjust="0"/>
    <p:restoredTop sz="86475" autoAdjust="0"/>
  </p:normalViewPr>
  <p:slideViewPr>
    <p:cSldViewPr>
      <p:cViewPr>
        <p:scale>
          <a:sx n="50" d="100"/>
          <a:sy n="50" d="100"/>
        </p:scale>
        <p:origin x="-1326" y="-7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112A0-1AD6-4EC4-8BB7-5EE67020B813}" type="datetimeFigureOut">
              <a:rPr lang="pt-BR" smtClean="0"/>
              <a:pPr/>
              <a:t>13/07/2016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714875"/>
            <a:ext cx="5486400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60EE3-F618-423C-909D-4B984201227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3967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D60EE3-F618-423C-909D-4B984201227B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4023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err="1" smtClean="0"/>
              <a:t>bbbbbbbbbbbbbbbbbbbbbbbbbbbbbbbbbbb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D60EE3-F618-423C-909D-4B984201227B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5768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err="1" smtClean="0"/>
              <a:t>aaaaaaaaaaaaaaaaaaaaaaaaaaaaaaaaaa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D60EE3-F618-423C-909D-4B984201227B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7299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err="1" smtClean="0"/>
              <a:t>xxxxxxxxxxxxxxxxxxxxxxxxxxxxxxxxxxxxxxxxxxx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D60EE3-F618-423C-909D-4B984201227B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4658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BC112-85F3-4DFD-9D64-840750E42F31}" type="datetime1">
              <a:rPr lang="pt-BR" smtClean="0"/>
              <a:pPr/>
              <a:t>13/07/2016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Brasília Ambiental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68DC-23C8-47AA-9A6D-15390E0B8B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D1D05-BF08-46EC-9BF7-6E4D6E52C724}" type="datetime1">
              <a:rPr lang="pt-BR" smtClean="0"/>
              <a:pPr/>
              <a:t>13/07/2016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Brasília Ambiental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68DC-23C8-47AA-9A6D-15390E0B8B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CE237-3DE0-4E6F-8692-10263CDCB0E6}" type="datetime1">
              <a:rPr lang="pt-BR" smtClean="0"/>
              <a:pPr/>
              <a:t>13/07/2016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Brasília Ambiental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68DC-23C8-47AA-9A6D-15390E0B8B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36E6-7BB3-49CF-A182-24420F538ABF}" type="datetime1">
              <a:rPr lang="pt-BR" smtClean="0"/>
              <a:pPr/>
              <a:t>13/07/2016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Brasília Ambiental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68DC-23C8-47AA-9A6D-15390E0B8B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FD8E-782E-430E-9263-DA793BDE6FE3}" type="datetime1">
              <a:rPr lang="pt-BR" smtClean="0"/>
              <a:pPr/>
              <a:t>13/07/2016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Brasília Ambiental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68DC-23C8-47AA-9A6D-15390E0B8B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210C6-75F6-4071-9AED-E540142637ED}" type="datetime1">
              <a:rPr lang="pt-BR" smtClean="0"/>
              <a:pPr/>
              <a:t>13/07/2016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Brasília Ambiental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68DC-23C8-47AA-9A6D-15390E0B8B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AA197-18A6-4B73-B2FB-B3F43C6BF499}" type="datetime1">
              <a:rPr lang="pt-BR" smtClean="0"/>
              <a:pPr/>
              <a:t>13/07/2016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Brasília Ambiental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68DC-23C8-47AA-9A6D-15390E0B8B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CC5D8-9BD7-4C83-AD72-470ACE5B7862}" type="datetime1">
              <a:rPr lang="pt-BR" smtClean="0"/>
              <a:pPr/>
              <a:t>13/07/2016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Brasília Ambiental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68DC-23C8-47AA-9A6D-15390E0B8B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00E74-DC1A-4AFB-A16D-F09D1F9CED5C}" type="datetime1">
              <a:rPr lang="pt-BR" smtClean="0"/>
              <a:pPr/>
              <a:t>13/07/2016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Brasília Ambiental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68DC-23C8-47AA-9A6D-15390E0B8B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B6D27-4531-439A-BB56-7172A38241D9}" type="datetime1">
              <a:rPr lang="pt-BR" smtClean="0"/>
              <a:pPr/>
              <a:t>13/07/2016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Brasília Ambiental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68DC-23C8-47AA-9A6D-15390E0B8B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8924-DD38-409E-B3BA-B23B4CEFD77B}" type="datetime1">
              <a:rPr lang="pt-BR" smtClean="0"/>
              <a:pPr/>
              <a:t>13/07/2016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Brasília Ambiental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68DC-23C8-47AA-9A6D-15390E0B8B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5599C-34EE-4F39-9D10-30C7B6EF1241}" type="datetime1">
              <a:rPr lang="pt-BR" smtClean="0"/>
              <a:pPr/>
              <a:t>13/07/2016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Instituto Brasília Ambiental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D68DC-23C8-47AA-9A6D-15390E0B8BB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esenho_do_Microsoft_Visio11.vsd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Logo_IBRA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79712" y="1263774"/>
            <a:ext cx="5287235" cy="39654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2041340" y="332656"/>
            <a:ext cx="469090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ORGANOGRAMA DO IBRAM</a:t>
            </a:r>
            <a:endParaRPr lang="pt-BR" sz="3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Instituto Brasília Ambiental</a:t>
            </a:r>
            <a:endParaRPr lang="pt-BR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4097" name="Object 1"/>
          <p:cNvGraphicFramePr>
            <a:graphicFrameLocks noChangeAspect="1"/>
          </p:cNvGraphicFramePr>
          <p:nvPr/>
        </p:nvGraphicFramePr>
        <p:xfrm>
          <a:off x="142876" y="1643050"/>
          <a:ext cx="8858280" cy="336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Visio" r:id="rId3" imgW="15487669" imgH="5876951" progId="Visio.Drawing.15">
                  <p:embed/>
                </p:oleObj>
              </mc:Choice>
              <mc:Fallback>
                <p:oleObj name="Visio" r:id="rId3" imgW="15487669" imgH="5876951" progId="Visio.Drawing.15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6" y="1643050"/>
                        <a:ext cx="8858280" cy="3360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lh4.googleusercontent.com/yj0z1nFC8FHlK43-Ba3C0sNXCZkKwHIkD2xgyfwWzDRWwz1kH_5IkRoUoeRGe2DpAUgGb8kJfvKII4Lf2DGGzXTBopN71cEO2-mu1By9wI07kAubag4zBecEqVchNKqntXwRLCR7a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980728"/>
            <a:ext cx="8280920" cy="5150605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2699792" y="5261138"/>
            <a:ext cx="42513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LEGISLAÇÃO E EDUCAÇÃO AMBIENTAL</a:t>
            </a:r>
            <a:endParaRPr lang="pt-BR" sz="2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907704" y="332656"/>
            <a:ext cx="548566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EIXOS INTEGRADORES DO IBRAM</a:t>
            </a:r>
            <a:endParaRPr lang="pt-BR" sz="3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Brasília Ambiental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9"/>
          <p:cNvGrpSpPr/>
          <p:nvPr/>
        </p:nvGrpSpPr>
        <p:grpSpPr>
          <a:xfrm>
            <a:off x="232830" y="1484785"/>
            <a:ext cx="8731658" cy="1326964"/>
            <a:chOff x="101688" y="3054302"/>
            <a:chExt cx="8983178" cy="1250164"/>
          </a:xfrm>
        </p:grpSpPr>
        <p:sp>
          <p:nvSpPr>
            <p:cNvPr id="6" name="Retângulo de cantos arredondados 5"/>
            <p:cNvSpPr/>
            <p:nvPr/>
          </p:nvSpPr>
          <p:spPr>
            <a:xfrm>
              <a:off x="101688" y="3182471"/>
              <a:ext cx="1053592" cy="928694"/>
            </a:xfrm>
            <a:prstGeom prst="roundRect">
              <a:avLst/>
            </a:prstGeom>
            <a:solidFill>
              <a:schemeClr val="accent6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pt-BR" sz="1100" b="1" dirty="0" smtClean="0">
                  <a:solidFill>
                    <a:schemeClr val="tx1"/>
                  </a:solidFill>
                </a:rPr>
                <a:t>Ato </a:t>
              </a:r>
            </a:p>
            <a:p>
              <a:pPr algn="ctr"/>
              <a:r>
                <a:rPr lang="pt-BR" sz="1100" b="1" dirty="0" err="1" smtClean="0">
                  <a:solidFill>
                    <a:schemeClr val="tx1"/>
                  </a:solidFill>
                </a:rPr>
                <a:t>Licenciador</a:t>
              </a:r>
              <a:endParaRPr lang="pt-BR" sz="1100" dirty="0" smtClean="0">
                <a:solidFill>
                  <a:schemeClr val="tx1"/>
                </a:solidFill>
              </a:endParaRPr>
            </a:p>
            <a:p>
              <a:pPr algn="ctr"/>
              <a:endParaRPr lang="pt-BR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7" name="Conector de seta reta 6"/>
            <p:cNvCxnSpPr/>
            <p:nvPr/>
          </p:nvCxnSpPr>
          <p:spPr>
            <a:xfrm>
              <a:off x="1226718" y="3637713"/>
              <a:ext cx="21431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tângulo de cantos arredondados 7"/>
            <p:cNvSpPr/>
            <p:nvPr/>
          </p:nvSpPr>
          <p:spPr>
            <a:xfrm>
              <a:off x="1500166" y="3286124"/>
              <a:ext cx="3214710" cy="714380"/>
            </a:xfrm>
            <a:prstGeom prst="roundRect">
              <a:avLst/>
            </a:prstGeom>
            <a:solidFill>
              <a:schemeClr val="accent6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pt-BR" sz="1000" b="1" dirty="0" smtClean="0">
                  <a:solidFill>
                    <a:schemeClr val="tx1"/>
                  </a:solidFill>
                </a:rPr>
                <a:t>Análise ambiental: </a:t>
              </a:r>
              <a:r>
                <a:rPr lang="pt-BR" sz="1000" dirty="0" smtClean="0">
                  <a:solidFill>
                    <a:schemeClr val="tx1"/>
                  </a:solidFill>
                </a:rPr>
                <a:t>estudos e aspectos físicos para concessão de licença e posterior avaliação do seu cumprimento.</a:t>
              </a:r>
            </a:p>
            <a:p>
              <a:pPr algn="ctr"/>
              <a:endParaRPr lang="pt-BR" sz="1000" dirty="0">
                <a:solidFill>
                  <a:schemeClr val="tx1"/>
                </a:solidFill>
              </a:endParaRPr>
            </a:p>
          </p:txBody>
        </p:sp>
        <p:sp>
          <p:nvSpPr>
            <p:cNvPr id="9" name="Retângulo de cantos arredondados 8"/>
            <p:cNvSpPr/>
            <p:nvPr/>
          </p:nvSpPr>
          <p:spPr>
            <a:xfrm>
              <a:off x="5072066" y="3286124"/>
              <a:ext cx="1428760" cy="714380"/>
            </a:xfrm>
            <a:prstGeom prst="roundRect">
              <a:avLst/>
            </a:prstGeom>
            <a:solidFill>
              <a:schemeClr val="accent6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pt-BR" sz="1000" b="1" dirty="0" smtClean="0">
                  <a:solidFill>
                    <a:schemeClr val="tx1"/>
                  </a:solidFill>
                </a:rPr>
                <a:t>Produto: </a:t>
              </a:r>
              <a:r>
                <a:rPr lang="pt-BR" sz="1000" i="1" dirty="0" smtClean="0">
                  <a:solidFill>
                    <a:schemeClr val="tx1"/>
                  </a:solidFill>
                </a:rPr>
                <a:t>Licença ambiental</a:t>
              </a:r>
              <a:endParaRPr lang="pt-BR" sz="1000" dirty="0" smtClean="0">
                <a:solidFill>
                  <a:schemeClr val="tx1"/>
                </a:solidFill>
              </a:endParaRPr>
            </a:p>
            <a:p>
              <a:pPr algn="ctr"/>
              <a:endParaRPr lang="pt-BR" sz="1000" dirty="0">
                <a:solidFill>
                  <a:schemeClr val="tx1"/>
                </a:solidFill>
              </a:endParaRPr>
            </a:p>
          </p:txBody>
        </p:sp>
        <p:sp>
          <p:nvSpPr>
            <p:cNvPr id="10" name="Retângulo de cantos arredondados 9"/>
            <p:cNvSpPr/>
            <p:nvPr/>
          </p:nvSpPr>
          <p:spPr>
            <a:xfrm>
              <a:off x="6798882" y="3054302"/>
              <a:ext cx="2285984" cy="1250164"/>
            </a:xfrm>
            <a:prstGeom prst="roundRect">
              <a:avLst/>
            </a:prstGeom>
            <a:solidFill>
              <a:schemeClr val="accent6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pt-BR" sz="1000" b="1" dirty="0" smtClean="0">
                  <a:solidFill>
                    <a:schemeClr val="tx1"/>
                  </a:solidFill>
                </a:rPr>
                <a:t>Impacto da Ação e Efetividade: </a:t>
              </a:r>
              <a:r>
                <a:rPr lang="pt-BR" sz="1000" dirty="0" smtClean="0">
                  <a:solidFill>
                    <a:schemeClr val="tx1"/>
                  </a:solidFill>
                </a:rPr>
                <a:t>Desenvolvimento das atividades causando o menor impacto ambiental possível  (auditoria ambiental garante o cumprimento das condicionantes das licenças em cada uma das 3 fases e incentiva a busca pela regularidade)</a:t>
              </a:r>
            </a:p>
            <a:p>
              <a:pPr algn="ctr"/>
              <a:endParaRPr lang="pt-BR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Conector de seta reta 10"/>
            <p:cNvCxnSpPr/>
            <p:nvPr/>
          </p:nvCxnSpPr>
          <p:spPr>
            <a:xfrm>
              <a:off x="4786314" y="3643314"/>
              <a:ext cx="21431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de seta reta 11"/>
            <p:cNvCxnSpPr/>
            <p:nvPr/>
          </p:nvCxnSpPr>
          <p:spPr>
            <a:xfrm>
              <a:off x="6572264" y="3643314"/>
              <a:ext cx="21431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upo 11"/>
          <p:cNvGrpSpPr/>
          <p:nvPr/>
        </p:nvGrpSpPr>
        <p:grpSpPr>
          <a:xfrm>
            <a:off x="232830" y="2986691"/>
            <a:ext cx="8731658" cy="1110941"/>
            <a:chOff x="101688" y="3137647"/>
            <a:chExt cx="8983178" cy="1153998"/>
          </a:xfrm>
        </p:grpSpPr>
        <p:sp>
          <p:nvSpPr>
            <p:cNvPr id="14" name="Retângulo de cantos arredondados 13"/>
            <p:cNvSpPr/>
            <p:nvPr/>
          </p:nvSpPr>
          <p:spPr>
            <a:xfrm>
              <a:off x="101688" y="3182471"/>
              <a:ext cx="1053592" cy="928694"/>
            </a:xfrm>
            <a:prstGeom prst="roundRect">
              <a:avLst/>
            </a:prstGeom>
            <a:solidFill>
              <a:schemeClr val="accent6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pt-BR" sz="1100" b="1" dirty="0" smtClean="0">
                  <a:solidFill>
                    <a:schemeClr val="tx1"/>
                  </a:solidFill>
                </a:rPr>
                <a:t>Supressão De Vegetação</a:t>
              </a:r>
              <a:endParaRPr lang="pt-BR" sz="1100" dirty="0" smtClean="0">
                <a:solidFill>
                  <a:schemeClr val="tx1"/>
                </a:solidFill>
              </a:endParaRPr>
            </a:p>
            <a:p>
              <a:pPr algn="ctr"/>
              <a:endParaRPr lang="pt-BR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Conector de seta reta 14"/>
            <p:cNvCxnSpPr/>
            <p:nvPr/>
          </p:nvCxnSpPr>
          <p:spPr>
            <a:xfrm>
              <a:off x="1226718" y="3671051"/>
              <a:ext cx="21431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tângulo de cantos arredondados 15"/>
            <p:cNvSpPr/>
            <p:nvPr/>
          </p:nvSpPr>
          <p:spPr>
            <a:xfrm>
              <a:off x="1500166" y="3286124"/>
              <a:ext cx="3214710" cy="714380"/>
            </a:xfrm>
            <a:prstGeom prst="roundRect">
              <a:avLst/>
            </a:prstGeom>
            <a:solidFill>
              <a:schemeClr val="accent6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pt-BR" sz="1000" b="1" dirty="0" smtClean="0">
                  <a:solidFill>
                    <a:schemeClr val="tx1"/>
                  </a:solidFill>
                </a:rPr>
                <a:t>Análise ambiental: </a:t>
              </a:r>
              <a:r>
                <a:rPr lang="pt-BR" sz="1000" dirty="0" smtClean="0">
                  <a:solidFill>
                    <a:schemeClr val="tx1"/>
                  </a:solidFill>
                </a:rPr>
                <a:t>autorização para supressão; operação do Sistema DOF (Documento de Origem Florestal).</a:t>
              </a:r>
            </a:p>
            <a:p>
              <a:pPr algn="ctr"/>
              <a:endParaRPr lang="pt-BR" sz="1000" dirty="0">
                <a:solidFill>
                  <a:schemeClr val="tx1"/>
                </a:solidFill>
              </a:endParaRPr>
            </a:p>
          </p:txBody>
        </p:sp>
        <p:sp>
          <p:nvSpPr>
            <p:cNvPr id="17" name="Retângulo de cantos arredondados 16"/>
            <p:cNvSpPr/>
            <p:nvPr/>
          </p:nvSpPr>
          <p:spPr>
            <a:xfrm>
              <a:off x="5072066" y="3286124"/>
              <a:ext cx="1428760" cy="714380"/>
            </a:xfrm>
            <a:prstGeom prst="roundRect">
              <a:avLst/>
            </a:prstGeom>
            <a:solidFill>
              <a:schemeClr val="accent6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pt-BR" sz="1000" b="1" dirty="0" smtClean="0">
                  <a:solidFill>
                    <a:schemeClr val="tx1"/>
                  </a:solidFill>
                </a:rPr>
                <a:t>Produto: </a:t>
              </a:r>
              <a:r>
                <a:rPr lang="pt-BR" sz="1000" dirty="0" smtClean="0">
                  <a:solidFill>
                    <a:schemeClr val="tx1"/>
                  </a:solidFill>
                </a:rPr>
                <a:t>Autorizações para supressão, manutenção do DOF</a:t>
              </a:r>
            </a:p>
            <a:p>
              <a:pPr algn="ctr"/>
              <a:endParaRPr lang="pt-BR" sz="1000" dirty="0">
                <a:solidFill>
                  <a:schemeClr val="tx1"/>
                </a:solidFill>
              </a:endParaRPr>
            </a:p>
          </p:txBody>
        </p:sp>
        <p:sp>
          <p:nvSpPr>
            <p:cNvPr id="18" name="Retângulo de cantos arredondados 17"/>
            <p:cNvSpPr/>
            <p:nvPr/>
          </p:nvSpPr>
          <p:spPr>
            <a:xfrm>
              <a:off x="6798882" y="3137647"/>
              <a:ext cx="2285984" cy="1153998"/>
            </a:xfrm>
            <a:prstGeom prst="roundRect">
              <a:avLst/>
            </a:prstGeom>
            <a:solidFill>
              <a:schemeClr val="accent6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000" b="1" dirty="0" smtClean="0">
                  <a:solidFill>
                    <a:schemeClr val="tx1"/>
                  </a:solidFill>
                </a:rPr>
                <a:t>Impacto da Ação e Efetividade: </a:t>
              </a:r>
              <a:r>
                <a:rPr lang="pt-BR" sz="1000" dirty="0" smtClean="0">
                  <a:solidFill>
                    <a:schemeClr val="tx1"/>
                  </a:solidFill>
                </a:rPr>
                <a:t>Controle do desmatamento no DF e nas demais regiões do país (auditoria ambiental coíbe o desmatamento ilegal e incentiva a busca pela regularidade)</a:t>
              </a:r>
              <a:endParaRPr lang="pt-BR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Conector de seta reta 18"/>
            <p:cNvCxnSpPr/>
            <p:nvPr/>
          </p:nvCxnSpPr>
          <p:spPr>
            <a:xfrm>
              <a:off x="4786314" y="3643314"/>
              <a:ext cx="21431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de seta reta 19"/>
            <p:cNvCxnSpPr/>
            <p:nvPr/>
          </p:nvCxnSpPr>
          <p:spPr>
            <a:xfrm>
              <a:off x="6572264" y="3643314"/>
              <a:ext cx="21431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upo 24"/>
          <p:cNvGrpSpPr/>
          <p:nvPr/>
        </p:nvGrpSpPr>
        <p:grpSpPr>
          <a:xfrm>
            <a:off x="232830" y="4202012"/>
            <a:ext cx="8731658" cy="1036878"/>
            <a:chOff x="101688" y="3137647"/>
            <a:chExt cx="8983178" cy="1000132"/>
          </a:xfrm>
        </p:grpSpPr>
        <p:sp>
          <p:nvSpPr>
            <p:cNvPr id="22" name="Retângulo de cantos arredondados 21"/>
            <p:cNvSpPr/>
            <p:nvPr/>
          </p:nvSpPr>
          <p:spPr>
            <a:xfrm>
              <a:off x="101688" y="3182471"/>
              <a:ext cx="1053592" cy="928694"/>
            </a:xfrm>
            <a:prstGeom prst="roundRect">
              <a:avLst/>
            </a:prstGeom>
            <a:solidFill>
              <a:schemeClr val="accent6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100" b="1" dirty="0" smtClean="0">
                  <a:solidFill>
                    <a:schemeClr val="tx1"/>
                  </a:solidFill>
                </a:rPr>
                <a:t>Gestão de Fauna</a:t>
              </a:r>
              <a:endParaRPr lang="pt-BR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23" name="Conector de seta reta 22"/>
            <p:cNvCxnSpPr/>
            <p:nvPr/>
          </p:nvCxnSpPr>
          <p:spPr>
            <a:xfrm>
              <a:off x="1226718" y="3637713"/>
              <a:ext cx="21431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tângulo de cantos arredondados 23"/>
            <p:cNvSpPr/>
            <p:nvPr/>
          </p:nvSpPr>
          <p:spPr>
            <a:xfrm>
              <a:off x="1500166" y="3286124"/>
              <a:ext cx="3214710" cy="714380"/>
            </a:xfrm>
            <a:prstGeom prst="roundRect">
              <a:avLst/>
            </a:prstGeom>
            <a:solidFill>
              <a:schemeClr val="accent6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pt-BR" sz="1000" b="1" dirty="0" smtClean="0">
                  <a:solidFill>
                    <a:schemeClr val="tx1"/>
                  </a:solidFill>
                </a:rPr>
                <a:t>Análise ambiental: </a:t>
              </a:r>
              <a:r>
                <a:rPr lang="pt-BR" sz="1000" dirty="0" smtClean="0">
                  <a:solidFill>
                    <a:schemeClr val="tx1"/>
                  </a:solidFill>
                </a:rPr>
                <a:t>Operação do SISPASS, controle de maus tratos e tráfico de animais. </a:t>
              </a:r>
            </a:p>
            <a:p>
              <a:pPr algn="ctr"/>
              <a:endParaRPr lang="pt-BR" sz="1000" dirty="0">
                <a:solidFill>
                  <a:schemeClr val="tx1"/>
                </a:solidFill>
              </a:endParaRPr>
            </a:p>
          </p:txBody>
        </p:sp>
        <p:sp>
          <p:nvSpPr>
            <p:cNvPr id="25" name="Retângulo de cantos arredondados 24"/>
            <p:cNvSpPr/>
            <p:nvPr/>
          </p:nvSpPr>
          <p:spPr>
            <a:xfrm>
              <a:off x="5072066" y="3286124"/>
              <a:ext cx="1428760" cy="714380"/>
            </a:xfrm>
            <a:prstGeom prst="roundRect">
              <a:avLst/>
            </a:prstGeom>
            <a:solidFill>
              <a:schemeClr val="accent6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pt-BR" sz="1000" b="1" dirty="0" smtClean="0">
                  <a:solidFill>
                    <a:schemeClr val="tx1"/>
                  </a:solidFill>
                </a:rPr>
                <a:t>Produto: </a:t>
              </a:r>
              <a:r>
                <a:rPr lang="pt-BR" sz="1000" dirty="0" smtClean="0">
                  <a:solidFill>
                    <a:schemeClr val="tx1"/>
                  </a:solidFill>
                </a:rPr>
                <a:t>manutenção do SISPASS</a:t>
              </a:r>
            </a:p>
            <a:p>
              <a:pPr algn="ctr"/>
              <a:endParaRPr lang="pt-BR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Retângulo de cantos arredondados 25"/>
            <p:cNvSpPr/>
            <p:nvPr/>
          </p:nvSpPr>
          <p:spPr>
            <a:xfrm>
              <a:off x="6798882" y="3137647"/>
              <a:ext cx="2285984" cy="1000132"/>
            </a:xfrm>
            <a:prstGeom prst="roundRect">
              <a:avLst/>
            </a:prstGeom>
            <a:solidFill>
              <a:schemeClr val="accent6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pt-BR" sz="1000" b="1" dirty="0" smtClean="0">
                  <a:solidFill>
                    <a:schemeClr val="tx1"/>
                  </a:solidFill>
                </a:rPr>
                <a:t>Impacto da Ação e Efetividade: Conservação  da Biodiversidade </a:t>
              </a:r>
              <a:r>
                <a:rPr lang="pt-BR" sz="1000" dirty="0" smtClean="0">
                  <a:solidFill>
                    <a:schemeClr val="tx1"/>
                  </a:solidFill>
                </a:rPr>
                <a:t> (auditoria ambiental atua no combate ao  tráfico e maus tratos de animais)</a:t>
              </a:r>
              <a:endParaRPr lang="pt-BR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7" name="Conector de seta reta 26"/>
            <p:cNvCxnSpPr/>
            <p:nvPr/>
          </p:nvCxnSpPr>
          <p:spPr>
            <a:xfrm>
              <a:off x="4786314" y="3643314"/>
              <a:ext cx="21431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de seta reta 27"/>
            <p:cNvCxnSpPr/>
            <p:nvPr/>
          </p:nvCxnSpPr>
          <p:spPr>
            <a:xfrm>
              <a:off x="6572264" y="3643314"/>
              <a:ext cx="21431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upo 32"/>
          <p:cNvGrpSpPr/>
          <p:nvPr/>
        </p:nvGrpSpPr>
        <p:grpSpPr>
          <a:xfrm>
            <a:off x="232830" y="5416458"/>
            <a:ext cx="8731658" cy="1036878"/>
            <a:chOff x="101688" y="3137647"/>
            <a:chExt cx="8983178" cy="1000132"/>
          </a:xfrm>
        </p:grpSpPr>
        <p:sp>
          <p:nvSpPr>
            <p:cNvPr id="30" name="Retângulo de cantos arredondados 29"/>
            <p:cNvSpPr/>
            <p:nvPr/>
          </p:nvSpPr>
          <p:spPr>
            <a:xfrm>
              <a:off x="101688" y="3182471"/>
              <a:ext cx="1053592" cy="928694"/>
            </a:xfrm>
            <a:prstGeom prst="roundRect">
              <a:avLst/>
            </a:prstGeom>
            <a:solidFill>
              <a:schemeClr val="accent6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100" b="1" dirty="0" smtClean="0">
                  <a:solidFill>
                    <a:schemeClr val="tx1"/>
                  </a:solidFill>
                </a:rPr>
                <a:t>Gestão de Unidades de Conservação</a:t>
              </a:r>
              <a:endParaRPr lang="pt-BR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Conector de seta reta 30"/>
            <p:cNvCxnSpPr/>
            <p:nvPr/>
          </p:nvCxnSpPr>
          <p:spPr>
            <a:xfrm>
              <a:off x="1226718" y="3637713"/>
              <a:ext cx="21431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tângulo de cantos arredondados 31"/>
            <p:cNvSpPr/>
            <p:nvPr/>
          </p:nvSpPr>
          <p:spPr>
            <a:xfrm>
              <a:off x="1500166" y="3286124"/>
              <a:ext cx="3214710" cy="714380"/>
            </a:xfrm>
            <a:prstGeom prst="roundRect">
              <a:avLst/>
            </a:prstGeom>
            <a:solidFill>
              <a:schemeClr val="accent6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pt-BR" sz="1000" b="1" dirty="0" smtClean="0">
                  <a:solidFill>
                    <a:schemeClr val="tx1"/>
                  </a:solidFill>
                </a:rPr>
                <a:t>Análise ambiental: </a:t>
              </a:r>
              <a:r>
                <a:rPr lang="pt-BR" sz="1000" dirty="0" smtClean="0">
                  <a:solidFill>
                    <a:schemeClr val="tx1"/>
                  </a:solidFill>
                </a:rPr>
                <a:t>Elaboração de Plano de manejo, zoneamento, poligonais, conservação, gestão das áreas protegidas.</a:t>
              </a:r>
            </a:p>
            <a:p>
              <a:pPr algn="ctr"/>
              <a:endParaRPr lang="pt-BR" sz="1000" dirty="0">
                <a:solidFill>
                  <a:schemeClr val="tx1"/>
                </a:solidFill>
              </a:endParaRPr>
            </a:p>
          </p:txBody>
        </p:sp>
        <p:sp>
          <p:nvSpPr>
            <p:cNvPr id="33" name="Retângulo de cantos arredondados 32"/>
            <p:cNvSpPr/>
            <p:nvPr/>
          </p:nvSpPr>
          <p:spPr>
            <a:xfrm>
              <a:off x="5072066" y="3286124"/>
              <a:ext cx="1428760" cy="714380"/>
            </a:xfrm>
            <a:prstGeom prst="roundRect">
              <a:avLst/>
            </a:prstGeom>
            <a:solidFill>
              <a:schemeClr val="accent6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pt-BR" sz="1000" b="1" dirty="0" smtClean="0">
                  <a:solidFill>
                    <a:schemeClr val="tx1"/>
                  </a:solidFill>
                </a:rPr>
                <a:t>Produto: </a:t>
              </a:r>
              <a:r>
                <a:rPr lang="pt-BR" sz="1000" dirty="0" smtClean="0">
                  <a:solidFill>
                    <a:schemeClr val="tx1"/>
                  </a:solidFill>
                </a:rPr>
                <a:t>Unidade de Conservação mantida.</a:t>
              </a:r>
            </a:p>
            <a:p>
              <a:pPr algn="ctr"/>
              <a:endParaRPr lang="pt-BR" sz="1000" dirty="0">
                <a:solidFill>
                  <a:schemeClr val="tx1"/>
                </a:solidFill>
              </a:endParaRPr>
            </a:p>
          </p:txBody>
        </p:sp>
        <p:sp>
          <p:nvSpPr>
            <p:cNvPr id="34" name="Retângulo de cantos arredondados 33"/>
            <p:cNvSpPr/>
            <p:nvPr/>
          </p:nvSpPr>
          <p:spPr>
            <a:xfrm>
              <a:off x="6798882" y="3137647"/>
              <a:ext cx="2285984" cy="1000132"/>
            </a:xfrm>
            <a:prstGeom prst="roundRect">
              <a:avLst/>
            </a:prstGeom>
            <a:solidFill>
              <a:schemeClr val="accent6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pt-BR" sz="1000" b="1" dirty="0" smtClean="0">
                  <a:solidFill>
                    <a:schemeClr val="tx1"/>
                  </a:solidFill>
                </a:rPr>
                <a:t>Impacto da Ação e Efetividade: </a:t>
              </a:r>
              <a:r>
                <a:rPr lang="pt-BR" sz="1000" dirty="0" smtClean="0">
                  <a:solidFill>
                    <a:schemeClr val="tx1"/>
                  </a:solidFill>
                </a:rPr>
                <a:t>proteção da biodiversidade com o uso sustentável das </a:t>
              </a:r>
              <a:r>
                <a:rPr lang="pt-BR" sz="1000" dirty="0" err="1" smtClean="0">
                  <a:solidFill>
                    <a:schemeClr val="tx1"/>
                  </a:solidFill>
                </a:rPr>
                <a:t>UCs</a:t>
              </a:r>
              <a:r>
                <a:rPr lang="pt-BR" sz="1000" dirty="0" smtClean="0">
                  <a:solidFill>
                    <a:schemeClr val="tx1"/>
                  </a:solidFill>
                </a:rPr>
                <a:t> pela sociedade (auditoria ambiental coíbe atividades irregulares dentro da UC, invasões, desmatamento </a:t>
              </a:r>
              <a:r>
                <a:rPr lang="pt-BR" sz="1000" dirty="0" err="1" smtClean="0">
                  <a:solidFill>
                    <a:schemeClr val="tx1"/>
                  </a:solidFill>
                </a:rPr>
                <a:t>etc</a:t>
              </a:r>
              <a:r>
                <a:rPr lang="pt-BR" sz="1000" dirty="0" smtClean="0">
                  <a:solidFill>
                    <a:schemeClr val="tx1"/>
                  </a:solidFill>
                </a:rPr>
                <a:t>)</a:t>
              </a:r>
            </a:p>
            <a:p>
              <a:pPr algn="ctr"/>
              <a:endParaRPr lang="pt-BR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35" name="Conector de seta reta 34"/>
            <p:cNvCxnSpPr/>
            <p:nvPr/>
          </p:nvCxnSpPr>
          <p:spPr>
            <a:xfrm>
              <a:off x="4786314" y="3643314"/>
              <a:ext cx="21431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ector de seta reta 35"/>
            <p:cNvCxnSpPr/>
            <p:nvPr/>
          </p:nvCxnSpPr>
          <p:spPr>
            <a:xfrm>
              <a:off x="6572264" y="3643314"/>
              <a:ext cx="21431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CaixaDeTexto 36"/>
          <p:cNvSpPr txBox="1"/>
          <p:nvPr/>
        </p:nvSpPr>
        <p:spPr>
          <a:xfrm>
            <a:off x="2143678" y="132115"/>
            <a:ext cx="5555025" cy="861529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schemeClr val="accent6">
                <a:lumMod val="40000"/>
                <a:lumOff val="60000"/>
                <a:alpha val="58000"/>
              </a:scheme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Gestão por </a:t>
            </a:r>
            <a:r>
              <a:rPr lang="pt-BR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rocessos do IBRAM e Interface com a Fiscalização Ambiental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214852" y="1052736"/>
            <a:ext cx="1111005" cy="38290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Processos</a:t>
            </a:r>
            <a:endParaRPr lang="pt-BR" dirty="0"/>
          </a:p>
        </p:txBody>
      </p:sp>
      <p:sp>
        <p:nvSpPr>
          <p:cNvPr id="41" name="Espaço Reservado para Rodapé 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Brasília Ambiental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071670" y="214290"/>
            <a:ext cx="5715040" cy="830997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schemeClr val="accent6">
                <a:lumMod val="40000"/>
                <a:lumOff val="60000"/>
                <a:alpha val="58000"/>
              </a:scheme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Ações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Estratégicas de Governo e Interface com a Fiscalização Ambiental</a:t>
            </a:r>
            <a:endParaRPr lang="pt-BR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Grupo 32"/>
          <p:cNvGrpSpPr/>
          <p:nvPr/>
        </p:nvGrpSpPr>
        <p:grpSpPr>
          <a:xfrm>
            <a:off x="232830" y="3055850"/>
            <a:ext cx="8731658" cy="1381262"/>
            <a:chOff x="101688" y="3137647"/>
            <a:chExt cx="8983178" cy="1357298"/>
          </a:xfrm>
        </p:grpSpPr>
        <p:sp>
          <p:nvSpPr>
            <p:cNvPr id="6" name="Retângulo de cantos arredondados 5"/>
            <p:cNvSpPr/>
            <p:nvPr/>
          </p:nvSpPr>
          <p:spPr>
            <a:xfrm>
              <a:off x="101688" y="3182471"/>
              <a:ext cx="1053592" cy="928694"/>
            </a:xfrm>
            <a:prstGeom prst="roundRect">
              <a:avLst/>
            </a:prstGeom>
            <a:solidFill>
              <a:schemeClr val="accent6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100" b="1" dirty="0" smtClean="0">
                  <a:solidFill>
                    <a:schemeClr val="tx1"/>
                  </a:solidFill>
                </a:rPr>
                <a:t>Projeto Orla Livre</a:t>
              </a:r>
              <a:endParaRPr lang="pt-BR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7" name="Conector de seta reta 6"/>
            <p:cNvCxnSpPr/>
            <p:nvPr/>
          </p:nvCxnSpPr>
          <p:spPr>
            <a:xfrm>
              <a:off x="1226718" y="3637713"/>
              <a:ext cx="21431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tângulo de cantos arredondados 7"/>
            <p:cNvSpPr/>
            <p:nvPr/>
          </p:nvSpPr>
          <p:spPr>
            <a:xfrm>
              <a:off x="1500166" y="3286124"/>
              <a:ext cx="3214710" cy="714380"/>
            </a:xfrm>
            <a:prstGeom prst="roundRect">
              <a:avLst/>
            </a:prstGeom>
            <a:solidFill>
              <a:schemeClr val="accent6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pt-BR" sz="1000" b="1" dirty="0" smtClean="0">
                  <a:solidFill>
                    <a:schemeClr val="tx1"/>
                  </a:solidFill>
                </a:rPr>
                <a:t>Vistoria prévia e acompanhamento das desobstruções , relatórios de achados e procedimentos adotados nos territórios</a:t>
              </a:r>
              <a:endParaRPr lang="pt-BR" sz="1000" dirty="0" smtClean="0">
                <a:solidFill>
                  <a:schemeClr val="tx1"/>
                </a:solidFill>
              </a:endParaRPr>
            </a:p>
            <a:p>
              <a:pPr algn="ctr"/>
              <a:endParaRPr lang="pt-BR" sz="1000" dirty="0">
                <a:solidFill>
                  <a:schemeClr val="tx1"/>
                </a:solidFill>
              </a:endParaRPr>
            </a:p>
          </p:txBody>
        </p:sp>
        <p:sp>
          <p:nvSpPr>
            <p:cNvPr id="9" name="Retângulo de cantos arredondados 8"/>
            <p:cNvSpPr/>
            <p:nvPr/>
          </p:nvSpPr>
          <p:spPr>
            <a:xfrm>
              <a:off x="5072066" y="3286122"/>
              <a:ext cx="1428760" cy="925788"/>
            </a:xfrm>
            <a:prstGeom prst="roundRect">
              <a:avLst/>
            </a:prstGeom>
            <a:solidFill>
              <a:schemeClr val="accent6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pt-BR" sz="1000" b="1" dirty="0" smtClean="0">
                  <a:solidFill>
                    <a:schemeClr val="tx1"/>
                  </a:solidFill>
                </a:rPr>
                <a:t>Produto: </a:t>
              </a:r>
              <a:r>
                <a:rPr lang="pt-BR" sz="1000" dirty="0" smtClean="0">
                  <a:solidFill>
                    <a:schemeClr val="tx1"/>
                  </a:solidFill>
                </a:rPr>
                <a:t>Desobstruções na faixa de APP e Parques - Orla do Lago Paranoá </a:t>
              </a:r>
            </a:p>
            <a:p>
              <a:pPr algn="ctr"/>
              <a:endParaRPr lang="pt-BR" sz="1000" dirty="0">
                <a:solidFill>
                  <a:schemeClr val="tx1"/>
                </a:solidFill>
              </a:endParaRPr>
            </a:p>
          </p:txBody>
        </p:sp>
        <p:sp>
          <p:nvSpPr>
            <p:cNvPr id="10" name="Retângulo de cantos arredondados 9"/>
            <p:cNvSpPr/>
            <p:nvPr/>
          </p:nvSpPr>
          <p:spPr>
            <a:xfrm>
              <a:off x="6798882" y="3137647"/>
              <a:ext cx="2285984" cy="1357298"/>
            </a:xfrm>
            <a:prstGeom prst="roundRect">
              <a:avLst/>
            </a:prstGeom>
            <a:solidFill>
              <a:schemeClr val="accent6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pt-BR" sz="1000" b="1" dirty="0" smtClean="0">
                  <a:solidFill>
                    <a:schemeClr val="tx1"/>
                  </a:solidFill>
                </a:rPr>
                <a:t>Impacto da Ação e Efetividade: </a:t>
              </a:r>
              <a:r>
                <a:rPr lang="pt-BR" sz="1000" dirty="0" smtClean="0">
                  <a:solidFill>
                    <a:schemeClr val="tx1"/>
                  </a:solidFill>
                </a:rPr>
                <a:t>Permitir o planejamento urbano e ambiental na APP da Orla do Lago Paranoá  (a auditoria ambiental do IBRAM  realiza o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acompanhamento de desobstruções nas áreas com restrições ambientais</a:t>
              </a:r>
              <a:r>
                <a:rPr lang="pt-BR" sz="1000" dirty="0" smtClean="0">
                  <a:solidFill>
                    <a:schemeClr val="tx1"/>
                  </a:solidFill>
                </a:rPr>
                <a:t>).</a:t>
              </a:r>
            </a:p>
            <a:p>
              <a:pPr algn="ctr"/>
              <a:endParaRPr lang="pt-BR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Conector de seta reta 10"/>
            <p:cNvCxnSpPr/>
            <p:nvPr/>
          </p:nvCxnSpPr>
          <p:spPr>
            <a:xfrm>
              <a:off x="4786314" y="3643314"/>
              <a:ext cx="21431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de seta reta 11"/>
            <p:cNvCxnSpPr/>
            <p:nvPr/>
          </p:nvCxnSpPr>
          <p:spPr>
            <a:xfrm>
              <a:off x="6572264" y="3643314"/>
              <a:ext cx="21431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upo 32"/>
          <p:cNvGrpSpPr/>
          <p:nvPr/>
        </p:nvGrpSpPr>
        <p:grpSpPr>
          <a:xfrm>
            <a:off x="232830" y="1412776"/>
            <a:ext cx="8731658" cy="1381262"/>
            <a:chOff x="101688" y="3137647"/>
            <a:chExt cx="8983178" cy="1357298"/>
          </a:xfrm>
        </p:grpSpPr>
        <p:sp>
          <p:nvSpPr>
            <p:cNvPr id="14" name="Retângulo de cantos arredondados 13"/>
            <p:cNvSpPr/>
            <p:nvPr/>
          </p:nvSpPr>
          <p:spPr>
            <a:xfrm>
              <a:off x="101688" y="3182471"/>
              <a:ext cx="1053592" cy="928694"/>
            </a:xfrm>
            <a:prstGeom prst="roundRect">
              <a:avLst/>
            </a:prstGeom>
            <a:solidFill>
              <a:schemeClr val="accent6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100" b="1" dirty="0" smtClean="0">
                  <a:solidFill>
                    <a:schemeClr val="tx1"/>
                  </a:solidFill>
                </a:rPr>
                <a:t>Combate à Grilagem</a:t>
              </a:r>
              <a:endParaRPr lang="pt-BR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Conector de seta reta 14"/>
            <p:cNvCxnSpPr/>
            <p:nvPr/>
          </p:nvCxnSpPr>
          <p:spPr>
            <a:xfrm>
              <a:off x="1226718" y="3637713"/>
              <a:ext cx="21431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tângulo de cantos arredondados 15"/>
            <p:cNvSpPr/>
            <p:nvPr/>
          </p:nvSpPr>
          <p:spPr>
            <a:xfrm>
              <a:off x="1500166" y="3286124"/>
              <a:ext cx="3214710" cy="714380"/>
            </a:xfrm>
            <a:prstGeom prst="roundRect">
              <a:avLst/>
            </a:prstGeom>
            <a:solidFill>
              <a:schemeClr val="accent6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pt-BR" sz="1000" b="1" dirty="0" smtClean="0">
                  <a:solidFill>
                    <a:schemeClr val="tx1"/>
                  </a:solidFill>
                </a:rPr>
                <a:t>Participar de ações conduzidas pelo Comitê de Governança do Território, </a:t>
              </a:r>
              <a:r>
                <a:rPr lang="pt-BR" sz="1000" dirty="0" smtClean="0">
                  <a:solidFill>
                    <a:schemeClr val="tx1"/>
                  </a:solidFill>
                </a:rPr>
                <a:t>gerando</a:t>
              </a:r>
            </a:p>
            <a:p>
              <a:pPr algn="ctr"/>
              <a:endParaRPr lang="pt-BR" sz="1000" dirty="0">
                <a:solidFill>
                  <a:schemeClr val="tx1"/>
                </a:solidFill>
              </a:endParaRPr>
            </a:p>
          </p:txBody>
        </p:sp>
        <p:sp>
          <p:nvSpPr>
            <p:cNvPr id="17" name="Retângulo de cantos arredondados 16"/>
            <p:cNvSpPr/>
            <p:nvPr/>
          </p:nvSpPr>
          <p:spPr>
            <a:xfrm>
              <a:off x="5072066" y="3286122"/>
              <a:ext cx="1428760" cy="912905"/>
            </a:xfrm>
            <a:prstGeom prst="roundRect">
              <a:avLst/>
            </a:prstGeom>
            <a:solidFill>
              <a:schemeClr val="accent6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pt-BR" sz="1000" b="1" dirty="0" smtClean="0">
                  <a:solidFill>
                    <a:schemeClr val="tx1"/>
                  </a:solidFill>
                </a:rPr>
                <a:t>Produto: </a:t>
              </a:r>
              <a:r>
                <a:rPr lang="pt-BR" sz="1000" dirty="0" smtClean="0">
                  <a:solidFill>
                    <a:schemeClr val="tx1"/>
                  </a:solidFill>
                </a:rPr>
                <a:t>Combate a grilagem, subsídios para o licenciamento ambiental e estudos ambientais</a:t>
              </a:r>
            </a:p>
            <a:p>
              <a:pPr algn="ctr"/>
              <a:endParaRPr lang="pt-BR" sz="1000" dirty="0">
                <a:solidFill>
                  <a:schemeClr val="tx1"/>
                </a:solidFill>
              </a:endParaRPr>
            </a:p>
          </p:txBody>
        </p:sp>
        <p:sp>
          <p:nvSpPr>
            <p:cNvPr id="18" name="Retângulo de cantos arredondados 17"/>
            <p:cNvSpPr/>
            <p:nvPr/>
          </p:nvSpPr>
          <p:spPr>
            <a:xfrm>
              <a:off x="6798882" y="3137647"/>
              <a:ext cx="2285984" cy="1357298"/>
            </a:xfrm>
            <a:prstGeom prst="roundRect">
              <a:avLst/>
            </a:prstGeom>
            <a:solidFill>
              <a:schemeClr val="accent6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pt-BR" sz="1000" b="1" dirty="0" smtClean="0">
                  <a:solidFill>
                    <a:schemeClr val="tx1"/>
                  </a:solidFill>
                </a:rPr>
                <a:t>Impacto da Ação e Efetividade: </a:t>
              </a:r>
              <a:r>
                <a:rPr lang="pt-BR" sz="1000" dirty="0" smtClean="0">
                  <a:solidFill>
                    <a:schemeClr val="tx1"/>
                  </a:solidFill>
                </a:rPr>
                <a:t>Permitir o planejamento urbano adequado (auditoria ambiental coíbe atividades de parcelamento irregulares, invasões, desmatamento,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acompanhamento de desobstruções em áreas com restrições ambientais e </a:t>
              </a:r>
              <a:r>
                <a:rPr lang="pt-BR" sz="1000" b="1" dirty="0" err="1" smtClean="0">
                  <a:solidFill>
                    <a:schemeClr val="tx1"/>
                  </a:solidFill>
                </a:rPr>
                <a:t>etc</a:t>
              </a:r>
              <a:endParaRPr lang="pt-BR" sz="1000" dirty="0" smtClean="0">
                <a:solidFill>
                  <a:schemeClr val="tx1"/>
                </a:solidFill>
              </a:endParaRPr>
            </a:p>
            <a:p>
              <a:pPr algn="ctr"/>
              <a:endParaRPr lang="pt-BR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Conector de seta reta 18"/>
            <p:cNvCxnSpPr/>
            <p:nvPr/>
          </p:nvCxnSpPr>
          <p:spPr>
            <a:xfrm>
              <a:off x="4786314" y="3643314"/>
              <a:ext cx="21431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de seta reta 19"/>
            <p:cNvCxnSpPr/>
            <p:nvPr/>
          </p:nvCxnSpPr>
          <p:spPr>
            <a:xfrm>
              <a:off x="6572264" y="3643314"/>
              <a:ext cx="21431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tângulo de cantos arredondados 20"/>
          <p:cNvSpPr/>
          <p:nvPr/>
        </p:nvSpPr>
        <p:spPr>
          <a:xfrm>
            <a:off x="785786" y="5143512"/>
            <a:ext cx="7786742" cy="121444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 smtClean="0">
                <a:solidFill>
                  <a:schemeClr val="tx1"/>
                </a:solidFill>
              </a:rPr>
              <a:t>ATRIBUIÇÕES DA FISCALIZAÇÃO AMBIENTAL DO IBRAM - PREVENTIVA E INTEGRADA</a:t>
            </a:r>
          </a:p>
          <a:p>
            <a:pPr algn="ctr"/>
            <a:endParaRPr lang="pt-BR" sz="1100" b="1" dirty="0" smtClean="0">
              <a:solidFill>
                <a:schemeClr val="tx1"/>
              </a:solidFill>
            </a:endParaRPr>
          </a:p>
          <a:p>
            <a:pPr algn="ctr"/>
            <a:r>
              <a:rPr lang="pt-BR" sz="1100" dirty="0" smtClean="0">
                <a:solidFill>
                  <a:schemeClr val="tx1"/>
                </a:solidFill>
              </a:rPr>
              <a:t>Fornecer subsídios ao processo de licenciamento, conservação da biodiversidade, monitoramento ambiental e para campanhas de educação ambiental, com base nas competências regimentais: FISCALIZAÇÃO DE FAUNA, FISCALIZAÇÃO DE FLORA, FISCALIZAÇÃO DA POLUÍÇÃO DO AR E SONORA, FISCALIZAÇÃO DE INDÚSTRIA, SERVIÇOS E RECURSOS HÍDRICOS.</a:t>
            </a:r>
          </a:p>
          <a:p>
            <a:pPr algn="ctr"/>
            <a:endParaRPr lang="pt-BR" sz="1100" dirty="0">
              <a:solidFill>
                <a:schemeClr val="tx1"/>
              </a:solidFill>
            </a:endParaRPr>
          </a:p>
        </p:txBody>
      </p:sp>
      <p:sp>
        <p:nvSpPr>
          <p:cNvPr id="22" name="Triângulo isósceles 21"/>
          <p:cNvSpPr/>
          <p:nvPr/>
        </p:nvSpPr>
        <p:spPr>
          <a:xfrm>
            <a:off x="2143108" y="4714884"/>
            <a:ext cx="857256" cy="214314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Triângulo isósceles 22"/>
          <p:cNvSpPr/>
          <p:nvPr/>
        </p:nvSpPr>
        <p:spPr>
          <a:xfrm>
            <a:off x="4214810" y="4714884"/>
            <a:ext cx="857256" cy="214314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Triângulo isósceles 23"/>
          <p:cNvSpPr/>
          <p:nvPr/>
        </p:nvSpPr>
        <p:spPr>
          <a:xfrm>
            <a:off x="6215074" y="4714884"/>
            <a:ext cx="857256" cy="214314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Espaço Reservado para Rodapé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Brasília Ambiental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477</Words>
  <Application>Microsoft Office PowerPoint</Application>
  <PresentationFormat>Apresentação na tela (4:3)</PresentationFormat>
  <Paragraphs>64</Paragraphs>
  <Slides>5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7" baseType="lpstr">
      <vt:lpstr>Tema do Office</vt:lpstr>
      <vt:lpstr>Visio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adila.lopes</dc:creator>
  <cp:lastModifiedBy>Maricleide Maia Said</cp:lastModifiedBy>
  <cp:revision>12</cp:revision>
  <dcterms:created xsi:type="dcterms:W3CDTF">2016-05-10T11:02:41Z</dcterms:created>
  <dcterms:modified xsi:type="dcterms:W3CDTF">2016-07-13T14:49:23Z</dcterms:modified>
</cp:coreProperties>
</file>