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71" r:id="rId4"/>
    <p:sldId id="272" r:id="rId5"/>
    <p:sldId id="267" r:id="rId6"/>
    <p:sldId id="269" r:id="rId7"/>
    <p:sldId id="270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DB9FCFA-51E7-4631-8B56-2B934BEC3DDE}" type="datetimeFigureOut">
              <a:rPr lang="pt-BR" smtClean="0"/>
              <a:t>10/05/2016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39131"/>
            <a:ext cx="7543800" cy="3159844"/>
          </a:xfrm>
        </p:spPr>
        <p:txBody>
          <a:bodyPr/>
          <a:lstStyle/>
          <a:p>
            <a:r>
              <a:rPr lang="pt-BR" dirty="0" smtClean="0"/>
              <a:t>Alterações no regimento interno do CONAM: resumo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869160"/>
            <a:ext cx="6461760" cy="1224136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Resultados da discussão havida na CT de revisão do regimento</a:t>
            </a:r>
          </a:p>
          <a:p>
            <a:endParaRPr lang="pt-BR" dirty="0" smtClean="0"/>
          </a:p>
          <a:p>
            <a:r>
              <a:rPr lang="pt-BR" sz="1400" dirty="0" smtClean="0"/>
              <a:t>Raul Silva Telles do Valle – chefe da AJL/SEMA</a:t>
            </a:r>
          </a:p>
          <a:p>
            <a:r>
              <a:rPr lang="pt-BR" sz="1400" dirty="0" smtClean="0"/>
              <a:t>Maio de 2016</a:t>
            </a:r>
            <a:endParaRPr lang="pt-BR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136" y="4850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8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54162"/>
          </a:xfrm>
        </p:spPr>
        <p:txBody>
          <a:bodyPr/>
          <a:lstStyle/>
          <a:p>
            <a:pPr algn="ctr"/>
            <a:r>
              <a:rPr lang="pt-BR" dirty="0" smtClean="0"/>
              <a:t>Problemas a serem resolvidos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 smtClean="0"/>
              <a:t>Funcionamento da sistemática de análise e julgamento de autos de infração</a:t>
            </a:r>
          </a:p>
          <a:p>
            <a:r>
              <a:rPr lang="pt-BR" sz="3200" dirty="0" smtClean="0"/>
              <a:t>Fusão/extinção de secretarias, com alteração na composição e problema na paridade</a:t>
            </a:r>
          </a:p>
          <a:p>
            <a:r>
              <a:rPr lang="pt-BR" sz="3200" dirty="0" smtClean="0"/>
              <a:t>Remuneração de conselheiros</a:t>
            </a:r>
          </a:p>
          <a:p>
            <a:r>
              <a:rPr lang="pt-BR" sz="3200" dirty="0" smtClean="0"/>
              <a:t>Participação do Ibama e OAB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449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Câmara Julgadora de Autos de Infração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Composição: 7 membros (3 do Poder Público + 3 sociedade + SEMA como presidente) (art.13, §§ 3º e 4º)</a:t>
            </a:r>
          </a:p>
          <a:p>
            <a:r>
              <a:rPr lang="pt-BR" sz="2800" dirty="0" smtClean="0"/>
              <a:t>SEMA vota apenas em caso de </a:t>
            </a:r>
            <a:r>
              <a:rPr lang="pt-BR" sz="2800" u="sng" dirty="0" smtClean="0"/>
              <a:t>empate </a:t>
            </a:r>
            <a:r>
              <a:rPr lang="pt-BR" sz="2800" dirty="0" smtClean="0"/>
              <a:t>(§6º)</a:t>
            </a:r>
          </a:p>
          <a:p>
            <a:r>
              <a:rPr lang="pt-BR" sz="2800" dirty="0" smtClean="0"/>
              <a:t>Sociedade: OAB + 1 representante setor empresarial + 1 representante demais membros (ONGs, universidades, associações moradores)</a:t>
            </a:r>
          </a:p>
          <a:p>
            <a:r>
              <a:rPr lang="pt-BR" sz="2800" dirty="0" smtClean="0"/>
              <a:t>Poder Público: PGDF + 2 membros eleitos</a:t>
            </a:r>
          </a:p>
          <a:p>
            <a:r>
              <a:rPr lang="pt-BR" sz="2800" dirty="0" smtClean="0"/>
              <a:t>Representantes específicos para a CJAI, com </a:t>
            </a:r>
            <a:r>
              <a:rPr lang="pt-BR" sz="2800" dirty="0"/>
              <a:t>conhecimento jurídico (art.13, §5º)</a:t>
            </a:r>
          </a:p>
          <a:p>
            <a:endParaRPr lang="pt-BR" sz="2800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826788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Câmara Julgadora de Autos de Infração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Reunião mensal (art.14)</a:t>
            </a:r>
            <a:endParaRPr lang="pt-BR" sz="3200" dirty="0"/>
          </a:p>
          <a:p>
            <a:r>
              <a:rPr lang="pt-BR" sz="3200" dirty="0"/>
              <a:t>Caráter </a:t>
            </a:r>
            <a:r>
              <a:rPr lang="pt-BR" sz="3200" b="1" u="sng" dirty="0"/>
              <a:t>terminativo </a:t>
            </a:r>
            <a:r>
              <a:rPr lang="pt-BR" sz="3200" dirty="0"/>
              <a:t>(art.13)</a:t>
            </a:r>
          </a:p>
          <a:p>
            <a:r>
              <a:rPr lang="pt-BR" sz="3200" dirty="0" smtClean="0"/>
              <a:t>Sessões públicas: transparência (art.15)</a:t>
            </a:r>
          </a:p>
          <a:p>
            <a:r>
              <a:rPr lang="pt-BR" sz="3200" dirty="0" smtClean="0"/>
              <a:t>Anulação de multas com valor acima de R$ 20.000 depende de ratificação pelo Plenário: segurança (art.17)</a:t>
            </a:r>
          </a:p>
          <a:p>
            <a:r>
              <a:rPr lang="pt-BR" sz="3200" dirty="0" smtClean="0"/>
              <a:t>Prestação de contas anual dos resultados ao Plenário: controle (art.16)</a:t>
            </a:r>
          </a:p>
        </p:txBody>
      </p:sp>
    </p:spTree>
    <p:extLst>
      <p:ext uri="{BB962C8B-B14F-4D97-AF65-F5344CB8AC3E}">
        <p14:creationId xmlns:p14="http://schemas.microsoft.com/office/powerpoint/2010/main" val="3397605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Julgamento de autos de infração: aprimoramento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Vantagens: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3200" dirty="0" smtClean="0"/>
              <a:t>Libera plenário para assuntos mais relevantes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3200" dirty="0" smtClean="0"/>
              <a:t>Não disputa espaço na agenda: maior agilidade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3200" dirty="0" smtClean="0"/>
              <a:t>Conhecimento jurídico (não advogado/a): maior qualidade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3200" dirty="0" smtClean="0"/>
              <a:t>Reuniões mensais: maior agilidade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64286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Outras modificações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Substituto da Presidência (SEMA) pelo Secretário Adjunto e não pelo IBRAM</a:t>
            </a:r>
          </a:p>
          <a:p>
            <a:r>
              <a:rPr lang="pt-BR" sz="2400" dirty="0" smtClean="0"/>
              <a:t>Criação de Grupos de Trabalho (temporários e focados em assuntos </a:t>
            </a:r>
            <a:r>
              <a:rPr lang="pt-BR" sz="2400" dirty="0" smtClean="0"/>
              <a:t>delimitados), distintos de </a:t>
            </a:r>
            <a:r>
              <a:rPr lang="pt-BR" sz="2400" dirty="0" smtClean="0"/>
              <a:t>Câmaras Técnicas (permanentes e focados em temas gerais</a:t>
            </a:r>
            <a:r>
              <a:rPr lang="pt-BR" sz="2400" dirty="0" smtClean="0"/>
              <a:t>)</a:t>
            </a:r>
          </a:p>
          <a:p>
            <a:r>
              <a:rPr lang="pt-BR" sz="2400" dirty="0" smtClean="0"/>
              <a:t>Aperfeiçoamento funcionamento </a:t>
            </a:r>
            <a:r>
              <a:rPr lang="pt-BR" sz="2400" dirty="0" err="1" smtClean="0"/>
              <a:t>CTs</a:t>
            </a:r>
            <a:endParaRPr lang="pt-BR" sz="2400" dirty="0" smtClean="0"/>
          </a:p>
          <a:p>
            <a:r>
              <a:rPr lang="pt-BR" sz="2400" dirty="0" smtClean="0"/>
              <a:t>28 membros total (14 Poder Público + 14 sociedade civil)</a:t>
            </a:r>
          </a:p>
          <a:p>
            <a:r>
              <a:rPr lang="pt-BR" sz="2400" dirty="0" smtClean="0"/>
              <a:t>Definição de secretarias pela </a:t>
            </a:r>
            <a:r>
              <a:rPr lang="pt-BR" sz="2400" b="1" dirty="0" smtClean="0"/>
              <a:t>função</a:t>
            </a:r>
            <a:r>
              <a:rPr lang="pt-BR" sz="2400" dirty="0" smtClean="0"/>
              <a:t>, não pelo </a:t>
            </a:r>
            <a:r>
              <a:rPr lang="pt-BR" sz="2400" b="1" dirty="0" smtClean="0"/>
              <a:t>nome</a:t>
            </a:r>
          </a:p>
          <a:p>
            <a:r>
              <a:rPr lang="pt-BR" sz="2400" dirty="0" smtClean="0"/>
              <a:t>Participação não remunerada</a:t>
            </a:r>
          </a:p>
          <a:p>
            <a:r>
              <a:rPr lang="pt-BR" sz="2400" dirty="0" smtClean="0"/>
              <a:t>Inclusão da OAB</a:t>
            </a:r>
          </a:p>
          <a:p>
            <a:r>
              <a:rPr lang="pt-BR" sz="2400" dirty="0" smtClean="0"/>
              <a:t>Outros pequenos ajustes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282907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539552" y="2852935"/>
            <a:ext cx="7543800" cy="1080121"/>
          </a:xfrm>
        </p:spPr>
        <p:txBody>
          <a:bodyPr/>
          <a:lstStyle/>
          <a:p>
            <a:pPr algn="ctr"/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1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374</TotalTime>
  <Words>317</Words>
  <Application>Microsoft Office PowerPoint</Application>
  <PresentationFormat>Apresentação na tela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Adjacência</vt:lpstr>
      <vt:lpstr>Alterações no regimento interno do CONAM: resumo</vt:lpstr>
      <vt:lpstr>Problemas a serem resolvidos</vt:lpstr>
      <vt:lpstr>Câmara Julgadora de Autos de Infração</vt:lpstr>
      <vt:lpstr>Câmara Julgadora de Autos de Infração</vt:lpstr>
      <vt:lpstr>Julgamento de autos de infração: aprimoramento</vt:lpstr>
      <vt:lpstr>Outras modificações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Raul Silva Telles do Valle</dc:creator>
  <cp:lastModifiedBy>Raul Silva Telles do Valle</cp:lastModifiedBy>
  <cp:revision>69</cp:revision>
  <dcterms:created xsi:type="dcterms:W3CDTF">2016-03-01T13:21:10Z</dcterms:created>
  <dcterms:modified xsi:type="dcterms:W3CDTF">2016-05-10T11:57:05Z</dcterms:modified>
</cp:coreProperties>
</file>