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1"/>
  </p:notesMasterIdLst>
  <p:sldIdLst>
    <p:sldId id="256" r:id="rId2"/>
    <p:sldId id="294" r:id="rId3"/>
    <p:sldId id="312" r:id="rId4"/>
    <p:sldId id="313" r:id="rId5"/>
    <p:sldId id="286" r:id="rId6"/>
    <p:sldId id="315" r:id="rId7"/>
    <p:sldId id="303" r:id="rId8"/>
    <p:sldId id="280" r:id="rId9"/>
    <p:sldId id="316" r:id="rId10"/>
    <p:sldId id="287" r:id="rId11"/>
    <p:sldId id="288" r:id="rId12"/>
    <p:sldId id="295" r:id="rId13"/>
    <p:sldId id="311" r:id="rId14"/>
    <p:sldId id="296" r:id="rId15"/>
    <p:sldId id="289" r:id="rId16"/>
    <p:sldId id="314" r:id="rId17"/>
    <p:sldId id="290" r:id="rId18"/>
    <p:sldId id="292" r:id="rId19"/>
    <p:sldId id="299" r:id="rId20"/>
    <p:sldId id="300" r:id="rId21"/>
    <p:sldId id="306" r:id="rId22"/>
    <p:sldId id="301" r:id="rId23"/>
    <p:sldId id="302" r:id="rId24"/>
    <p:sldId id="304" r:id="rId25"/>
    <p:sldId id="305" r:id="rId26"/>
    <p:sldId id="284" r:id="rId27"/>
    <p:sldId id="317" r:id="rId28"/>
    <p:sldId id="318" r:id="rId29"/>
    <p:sldId id="270" r:id="rId3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27"/>
  </p:normalViewPr>
  <p:slideViewPr>
    <p:cSldViewPr>
      <p:cViewPr>
        <p:scale>
          <a:sx n="100" d="100"/>
          <a:sy n="100" d="100"/>
        </p:scale>
        <p:origin x="142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664104-929A-4715-A5CE-DF2F4016034A}" type="datetimeFigureOut">
              <a:rPr lang="pt-BR" smtClean="0"/>
              <a:t>20/06/17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299877-4FF3-4495-A83B-23FE38D0DAEF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9178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Custo de oportunidade no DF: R$ 790 </a:t>
            </a:r>
            <a:r>
              <a:rPr lang="pt-BR" dirty="0" err="1" smtClean="0"/>
              <a:t>pec</a:t>
            </a:r>
            <a:r>
              <a:rPr lang="pt-BR" dirty="0" smtClean="0"/>
              <a:t>; R$ 10 mil </a:t>
            </a:r>
            <a:r>
              <a:rPr lang="pt-BR" dirty="0" err="1" smtClean="0"/>
              <a:t>agr</a:t>
            </a:r>
            <a:r>
              <a:rPr lang="pt-BR" dirty="0" smtClean="0"/>
              <a:t>; 2800 silv.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62094-ED04-428C-8BE4-C589A53A8820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016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9FCFA-51E7-4631-8B56-2B934BEC3DDE}" type="datetimeFigureOut">
              <a:rPr lang="pt-BR" smtClean="0"/>
              <a:t>20/06/17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1CC1E-C0F5-41B5-8A19-2A8D14B1ED6B}" type="slidenum">
              <a:rPr lang="pt-BR" smtClean="0"/>
              <a:t>‹n.º›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9FCFA-51E7-4631-8B56-2B934BEC3DDE}" type="datetimeFigureOut">
              <a:rPr lang="pt-BR" smtClean="0"/>
              <a:t>20/06/17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1CC1E-C0F5-41B5-8A19-2A8D14B1ED6B}" type="slidenum">
              <a:rPr lang="pt-BR" smtClean="0"/>
              <a:t>‹n.º›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9FCFA-51E7-4631-8B56-2B934BEC3DDE}" type="datetimeFigureOut">
              <a:rPr lang="pt-BR" smtClean="0"/>
              <a:t>20/06/17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1CC1E-C0F5-41B5-8A19-2A8D14B1ED6B}" type="slidenum">
              <a:rPr lang="pt-BR" smtClean="0"/>
              <a:t>‹n.º›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9FCFA-51E7-4631-8B56-2B934BEC3DDE}" type="datetimeFigureOut">
              <a:rPr lang="pt-BR" smtClean="0"/>
              <a:t>20/06/17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1CC1E-C0F5-41B5-8A19-2A8D14B1ED6B}" type="slidenum">
              <a:rPr lang="pt-BR" smtClean="0"/>
              <a:t>‹n.º›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9FCFA-51E7-4631-8B56-2B934BEC3DDE}" type="datetimeFigureOut">
              <a:rPr lang="pt-BR" smtClean="0"/>
              <a:t>20/06/17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1CC1E-C0F5-41B5-8A19-2A8D14B1ED6B}" type="slidenum">
              <a:rPr lang="pt-BR" smtClean="0"/>
              <a:t>‹n.º›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9FCFA-51E7-4631-8B56-2B934BEC3DDE}" type="datetimeFigureOut">
              <a:rPr lang="pt-BR" smtClean="0"/>
              <a:t>20/06/17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1CC1E-C0F5-41B5-8A19-2A8D14B1ED6B}" type="slidenum">
              <a:rPr lang="pt-BR" smtClean="0"/>
              <a:t>‹n.º›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9FCFA-51E7-4631-8B56-2B934BEC3DDE}" type="datetimeFigureOut">
              <a:rPr lang="pt-BR" smtClean="0"/>
              <a:t>20/06/17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1CC1E-C0F5-41B5-8A19-2A8D14B1ED6B}" type="slidenum">
              <a:rPr lang="pt-BR" smtClean="0"/>
              <a:t>‹n.º›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9FCFA-51E7-4631-8B56-2B934BEC3DDE}" type="datetimeFigureOut">
              <a:rPr lang="pt-BR" smtClean="0"/>
              <a:t>20/06/17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1CC1E-C0F5-41B5-8A19-2A8D14B1ED6B}" type="slidenum">
              <a:rPr lang="pt-BR" smtClean="0"/>
              <a:t>‹n.º›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9FCFA-51E7-4631-8B56-2B934BEC3DDE}" type="datetimeFigureOut">
              <a:rPr lang="pt-BR" smtClean="0"/>
              <a:t>20/06/17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1CC1E-C0F5-41B5-8A19-2A8D14B1ED6B}" type="slidenum">
              <a:rPr lang="pt-BR" smtClean="0"/>
              <a:t>‹n.º›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9FCFA-51E7-4631-8B56-2B934BEC3DDE}" type="datetimeFigureOut">
              <a:rPr lang="pt-BR" smtClean="0"/>
              <a:t>20/06/17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1CC1E-C0F5-41B5-8A19-2A8D14B1ED6B}" type="slidenum">
              <a:rPr lang="pt-BR" smtClean="0"/>
              <a:t>‹n.º›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Arraste a imagem para o espaço reservado ou clique no ícone para adicionar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9FCFA-51E7-4631-8B56-2B934BEC3DDE}" type="datetimeFigureOut">
              <a:rPr lang="pt-BR" smtClean="0"/>
              <a:t>20/06/17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1CC1E-C0F5-41B5-8A19-2A8D14B1ED6B}" type="slidenum">
              <a:rPr lang="pt-BR" smtClean="0"/>
              <a:t>‹n.º›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B9FCFA-51E7-4631-8B56-2B934BEC3DDE}" type="datetimeFigureOut">
              <a:rPr lang="pt-BR" smtClean="0"/>
              <a:t>20/06/17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61CC1E-C0F5-41B5-8A19-2A8D14B1ED6B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8744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jpeg"/><Relationship Id="rId3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6" Type="http://schemas.openxmlformats.org/officeDocument/2006/relationships/image" Target="../media/image7.jpe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image" Target="../media/image3.jpe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8136" y="485056"/>
            <a:ext cx="39624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6" y="788672"/>
            <a:ext cx="9041550" cy="6069328"/>
          </a:xfrm>
          <a:prstGeom prst="rect">
            <a:avLst/>
          </a:prstGeom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85800" y="4221088"/>
            <a:ext cx="6461760" cy="1872208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pt-BR" sz="3200" b="1" dirty="0" smtClean="0">
                <a:solidFill>
                  <a:schemeClr val="bg1"/>
                </a:solidFill>
              </a:rPr>
              <a:t>Principais aspectos das novas regras propostas</a:t>
            </a:r>
          </a:p>
          <a:p>
            <a:endParaRPr lang="pt-BR" sz="1400" dirty="0" smtClean="0"/>
          </a:p>
          <a:p>
            <a:endParaRPr lang="pt-BR" sz="1400" dirty="0">
              <a:solidFill>
                <a:schemeClr val="bg1"/>
              </a:solidFill>
            </a:endParaRPr>
          </a:p>
          <a:p>
            <a:r>
              <a:rPr lang="pt-BR" sz="1400" dirty="0" smtClean="0">
                <a:solidFill>
                  <a:schemeClr val="bg1"/>
                </a:solidFill>
              </a:rPr>
              <a:t>Raul Silva Telles do Valle – chefe da AJL/SEMA</a:t>
            </a:r>
          </a:p>
          <a:p>
            <a:r>
              <a:rPr lang="pt-BR" sz="1400" dirty="0" smtClean="0">
                <a:solidFill>
                  <a:schemeClr val="bg1"/>
                </a:solidFill>
              </a:rPr>
              <a:t>Maio de 2017</a:t>
            </a:r>
            <a:endParaRPr lang="pt-BR" sz="1400" dirty="0">
              <a:solidFill>
                <a:schemeClr val="bg1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356351"/>
            <a:ext cx="7543800" cy="2100033"/>
          </a:xfrm>
        </p:spPr>
        <p:txBody>
          <a:bodyPr>
            <a:normAutofit/>
          </a:bodyPr>
          <a:lstStyle/>
          <a:p>
            <a:pPr algn="ctr"/>
            <a:r>
              <a:rPr lang="pt-BR" sz="6600" b="1" dirty="0" smtClean="0">
                <a:solidFill>
                  <a:schemeClr val="bg1"/>
                </a:solidFill>
              </a:rPr>
              <a:t>Compensação Florestal</a:t>
            </a:r>
            <a:endParaRPr lang="pt-BR" sz="6600" b="1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296" y="46260"/>
            <a:ext cx="39624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18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1484784"/>
            <a:ext cx="7886700" cy="792088"/>
          </a:xfrm>
        </p:spPr>
        <p:txBody>
          <a:bodyPr>
            <a:normAutofit/>
          </a:bodyPr>
          <a:lstStyle/>
          <a:p>
            <a:r>
              <a:rPr lang="pt-BR" dirty="0" smtClean="0"/>
              <a:t>Conservação de remanescentes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8650" y="2708919"/>
            <a:ext cx="7886700" cy="3468043"/>
          </a:xfrm>
        </p:spPr>
        <p:txBody>
          <a:bodyPr>
            <a:normAutofit/>
          </a:bodyPr>
          <a:lstStyle/>
          <a:p>
            <a:r>
              <a:rPr lang="pt-BR" sz="2800" dirty="0" smtClean="0"/>
              <a:t>Criação de UC, RPPN, servidão ambiental ou RL adicional: terras próprias ou de terceiros</a:t>
            </a:r>
          </a:p>
          <a:p>
            <a:r>
              <a:rPr lang="pt-BR" sz="2800" dirty="0" smtClean="0"/>
              <a:t>Aquisição de Cota de Reserva Ambiental (CRA)</a:t>
            </a:r>
          </a:p>
          <a:p>
            <a:r>
              <a:rPr lang="pt-BR" sz="2800" dirty="0" smtClean="0"/>
              <a:t>Remuneração ao produtor que conserva: </a:t>
            </a:r>
            <a:r>
              <a:rPr lang="pt-B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mercado de PSA</a:t>
            </a:r>
          </a:p>
          <a:p>
            <a:r>
              <a:rPr lang="pt-BR" sz="2800" dirty="0" smtClean="0"/>
              <a:t>Vinculação ao PRA</a:t>
            </a:r>
            <a:endParaRPr lang="pt-BR" sz="2800" dirty="0"/>
          </a:p>
        </p:txBody>
      </p:sp>
      <p:grpSp>
        <p:nvGrpSpPr>
          <p:cNvPr id="4" name="Group 2"/>
          <p:cNvGrpSpPr/>
          <p:nvPr/>
        </p:nvGrpSpPr>
        <p:grpSpPr>
          <a:xfrm>
            <a:off x="1561" y="-1"/>
            <a:ext cx="9142439" cy="1095468"/>
            <a:chOff x="1561" y="-1"/>
            <a:chExt cx="9142439" cy="1095468"/>
          </a:xfrm>
        </p:grpSpPr>
        <p:pic>
          <p:nvPicPr>
            <p:cNvPr id="5" name="Picture 4" descr="C:\Users\carolina.schaffer.SEC\Desktop\Projeto GEF\Viagem Singapura\Apresentação\ipê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714" b="8410"/>
            <a:stretch/>
          </p:blipFill>
          <p:spPr bwMode="auto">
            <a:xfrm>
              <a:off x="1561" y="-1"/>
              <a:ext cx="9142439" cy="10744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6322" y="75683"/>
              <a:ext cx="940803" cy="10197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423631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1171150"/>
            <a:ext cx="7886700" cy="633427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/>
              <a:t>Recuperação de áreas degradadas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sz="3200" dirty="0"/>
              <a:t>R</a:t>
            </a:r>
            <a:r>
              <a:rPr lang="pt-BR" sz="3200" dirty="0" smtClean="0"/>
              <a:t>ecuperação de </a:t>
            </a:r>
            <a:r>
              <a:rPr lang="pt-BR" sz="3200" dirty="0" err="1" smtClean="0"/>
              <a:t>APPs</a:t>
            </a:r>
            <a:r>
              <a:rPr lang="pt-BR" sz="3200" dirty="0" smtClean="0"/>
              <a:t> e </a:t>
            </a:r>
            <a:r>
              <a:rPr lang="pt-BR" sz="3200" dirty="0" err="1" smtClean="0"/>
              <a:t>RLs</a:t>
            </a:r>
            <a:r>
              <a:rPr lang="pt-BR" sz="3200" dirty="0" smtClean="0"/>
              <a:t> em </a:t>
            </a:r>
            <a:r>
              <a:rPr lang="pt-B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imóveis particulares</a:t>
            </a:r>
            <a:r>
              <a:rPr lang="pt-BR" sz="3200" dirty="0" smtClean="0"/>
              <a:t> desmatadas anteriormente a 2008 e situadas em regiões prioritárias</a:t>
            </a:r>
          </a:p>
          <a:p>
            <a:r>
              <a:rPr lang="pt-BR" sz="3200" dirty="0" smtClean="0"/>
              <a:t>Vinculação ao</a:t>
            </a:r>
            <a:r>
              <a:rPr lang="pt-B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CAR/PRA</a:t>
            </a:r>
            <a:r>
              <a:rPr lang="pt-BR" sz="3200" dirty="0" smtClean="0"/>
              <a:t>: áreas melhor cuidadas e apoio à regularização ambiental no DF</a:t>
            </a:r>
          </a:p>
          <a:p>
            <a:r>
              <a:rPr lang="pt-B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Técnicas diversas</a:t>
            </a:r>
            <a:r>
              <a:rPr lang="pt-BR" sz="3200" dirty="0" smtClean="0"/>
              <a:t>: para além do plantio de mudas</a:t>
            </a:r>
          </a:p>
          <a:p>
            <a:r>
              <a:rPr lang="pt-B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Queda de custos </a:t>
            </a:r>
            <a:r>
              <a:rPr lang="pt-BR" sz="3200" dirty="0" smtClean="0"/>
              <a:t>e ganho de escala</a:t>
            </a:r>
          </a:p>
          <a:p>
            <a:endParaRPr lang="pt-BR" dirty="0"/>
          </a:p>
        </p:txBody>
      </p:sp>
      <p:grpSp>
        <p:nvGrpSpPr>
          <p:cNvPr id="4" name="Group 2"/>
          <p:cNvGrpSpPr/>
          <p:nvPr/>
        </p:nvGrpSpPr>
        <p:grpSpPr>
          <a:xfrm>
            <a:off x="1561" y="-1"/>
            <a:ext cx="9142439" cy="1095468"/>
            <a:chOff x="1561" y="-1"/>
            <a:chExt cx="9142439" cy="1095468"/>
          </a:xfrm>
        </p:grpSpPr>
        <p:pic>
          <p:nvPicPr>
            <p:cNvPr id="5" name="Picture 4" descr="C:\Users\carolina.schaffer.SEC\Desktop\Projeto GEF\Viagem Singapura\Apresentação\ipê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714" b="8410"/>
            <a:stretch/>
          </p:blipFill>
          <p:spPr bwMode="auto">
            <a:xfrm>
              <a:off x="1561" y="-1"/>
              <a:ext cx="9142439" cy="10744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6322" y="75683"/>
              <a:ext cx="940803" cy="10197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74251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1171150"/>
            <a:ext cx="7886700" cy="889698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/>
              <a:t>Novas regras para recomposição da vegetação nativa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8650" y="2157577"/>
            <a:ext cx="7886700" cy="4019385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Alteração da IN 08/12 do IBRAM</a:t>
            </a:r>
          </a:p>
          <a:p>
            <a:r>
              <a:rPr lang="pt-BR" dirty="0" smtClean="0"/>
              <a:t>Novas possibilidades de recomposição:</a:t>
            </a:r>
          </a:p>
          <a:p>
            <a:pPr marL="571500" indent="-457200">
              <a:buFont typeface="+mj-lt"/>
              <a:buAutoNum type="alphaLcParenR"/>
            </a:pPr>
            <a:r>
              <a:rPr lang="pt-BR" dirty="0"/>
              <a:t>Plantio de mudas</a:t>
            </a:r>
          </a:p>
          <a:p>
            <a:pPr marL="571500" indent="-457200">
              <a:buFont typeface="+mj-lt"/>
              <a:buAutoNum type="alphaLcParenR"/>
            </a:pPr>
            <a:r>
              <a:rPr lang="pt-BR" dirty="0"/>
              <a:t>Plantio direto de sementes</a:t>
            </a:r>
          </a:p>
          <a:p>
            <a:pPr marL="571500" indent="-457200">
              <a:buFont typeface="+mj-lt"/>
              <a:buAutoNum type="alphaLcParenR"/>
            </a:pPr>
            <a:r>
              <a:rPr lang="pt-BR" dirty="0"/>
              <a:t>Sementes + mudas</a:t>
            </a:r>
          </a:p>
          <a:p>
            <a:pPr marL="571500" indent="-457200">
              <a:buFont typeface="+mj-lt"/>
              <a:buAutoNum type="alphaLcParenR"/>
            </a:pPr>
            <a:r>
              <a:rPr lang="pt-BR" dirty="0" err="1"/>
              <a:t>Agrofloresta</a:t>
            </a:r>
            <a:endParaRPr lang="pt-BR" dirty="0"/>
          </a:p>
          <a:p>
            <a:pPr marL="571500" indent="-457200">
              <a:buFont typeface="+mj-lt"/>
              <a:buAutoNum type="alphaLcParenR"/>
            </a:pPr>
            <a:r>
              <a:rPr lang="pt-BR" dirty="0"/>
              <a:t>Transposição de solo</a:t>
            </a:r>
          </a:p>
          <a:p>
            <a:pPr marL="571500" indent="-457200">
              <a:buFont typeface="+mj-lt"/>
              <a:buAutoNum type="alphaLcParenR"/>
            </a:pPr>
            <a:r>
              <a:rPr lang="pt-BR" dirty="0"/>
              <a:t>Outros</a:t>
            </a:r>
          </a:p>
          <a:p>
            <a:endParaRPr lang="pt-BR" dirty="0"/>
          </a:p>
        </p:txBody>
      </p:sp>
      <p:grpSp>
        <p:nvGrpSpPr>
          <p:cNvPr id="4" name="Group 2"/>
          <p:cNvGrpSpPr/>
          <p:nvPr/>
        </p:nvGrpSpPr>
        <p:grpSpPr>
          <a:xfrm>
            <a:off x="1561" y="-1"/>
            <a:ext cx="9142439" cy="1095468"/>
            <a:chOff x="1561" y="-1"/>
            <a:chExt cx="9142439" cy="1095468"/>
          </a:xfrm>
        </p:grpSpPr>
        <p:pic>
          <p:nvPicPr>
            <p:cNvPr id="5" name="Picture 4" descr="C:\Users\carolina.schaffer.SEC\Desktop\Projeto GEF\Viagem Singapura\Apresentação\ipê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714" b="8410"/>
            <a:stretch/>
          </p:blipFill>
          <p:spPr bwMode="auto">
            <a:xfrm>
              <a:off x="1561" y="-1"/>
              <a:ext cx="9142439" cy="10744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6322" y="75683"/>
              <a:ext cx="940803" cy="10197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57708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1171150"/>
            <a:ext cx="7886700" cy="1393754"/>
          </a:xfrm>
        </p:spPr>
        <p:txBody>
          <a:bodyPr>
            <a:normAutofit/>
          </a:bodyPr>
          <a:lstStyle/>
          <a:p>
            <a:pPr algn="ctr"/>
            <a:r>
              <a:rPr lang="pt-BR" sz="3200" dirty="0" smtClean="0"/>
              <a:t>Custos dos diferentes métodos para restauração no Cerrado (TNC/Embrapa)</a:t>
            </a:r>
            <a:endParaRPr lang="pt-BR" sz="3200" dirty="0"/>
          </a:p>
        </p:txBody>
      </p:sp>
      <p:graphicFrame>
        <p:nvGraphicFramePr>
          <p:cNvPr id="7" name="Espaço Reservado para Conteú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9496201"/>
              </p:ext>
            </p:extLst>
          </p:nvPr>
        </p:nvGraphicFramePr>
        <p:xfrm>
          <a:off x="628650" y="2420888"/>
          <a:ext cx="7886700" cy="432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/>
                <a:gridCol w="2628900"/>
                <a:gridCol w="26289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200" dirty="0" smtClean="0"/>
                        <a:t>Método</a:t>
                      </a:r>
                      <a:endParaRPr lang="pt-B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200" dirty="0" smtClean="0"/>
                        <a:t>Floresta</a:t>
                      </a:r>
                      <a:endParaRPr lang="pt-B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200" dirty="0" smtClean="0"/>
                        <a:t>Savana</a:t>
                      </a:r>
                      <a:endParaRPr lang="pt-BR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2200" dirty="0" smtClean="0"/>
                        <a:t>Mudas</a:t>
                      </a:r>
                      <a:r>
                        <a:rPr lang="pt-BR" sz="2200" baseline="0" dirty="0" smtClean="0"/>
                        <a:t> (plantio total)</a:t>
                      </a:r>
                      <a:endParaRPr lang="pt-B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200" dirty="0" err="1" smtClean="0"/>
                        <a:t>R</a:t>
                      </a:r>
                      <a:r>
                        <a:rPr lang="pt-BR" sz="2200" dirty="0" smtClean="0"/>
                        <a:t>$ 22.117</a:t>
                      </a:r>
                      <a:endParaRPr lang="pt-B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200" dirty="0" err="1" smtClean="0"/>
                        <a:t>R</a:t>
                      </a:r>
                      <a:r>
                        <a:rPr lang="pt-BR" sz="2200" dirty="0" smtClean="0"/>
                        <a:t>$ 21.088</a:t>
                      </a:r>
                      <a:endParaRPr lang="pt-BR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2200" dirty="0" smtClean="0"/>
                        <a:t>Regeneração</a:t>
                      </a:r>
                      <a:r>
                        <a:rPr lang="pt-BR" sz="2200" baseline="0" dirty="0" smtClean="0"/>
                        <a:t> assistida</a:t>
                      </a:r>
                      <a:endParaRPr lang="pt-B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200" dirty="0" err="1" smtClean="0"/>
                        <a:t>R</a:t>
                      </a:r>
                      <a:r>
                        <a:rPr lang="pt-BR" sz="2200" dirty="0" smtClean="0"/>
                        <a:t>$ 3.188</a:t>
                      </a:r>
                      <a:endParaRPr lang="pt-B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200" dirty="0" err="1" smtClean="0"/>
                        <a:t>R</a:t>
                      </a:r>
                      <a:r>
                        <a:rPr lang="pt-BR" sz="2200" dirty="0" smtClean="0"/>
                        <a:t>$ 1.639</a:t>
                      </a:r>
                      <a:endParaRPr lang="pt-BR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2200" dirty="0" smtClean="0"/>
                        <a:t>Regeneração natural</a:t>
                      </a:r>
                      <a:endParaRPr lang="pt-B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200" dirty="0" err="1" smtClean="0"/>
                        <a:t>R</a:t>
                      </a:r>
                      <a:r>
                        <a:rPr lang="pt-BR" sz="2200" dirty="0" smtClean="0"/>
                        <a:t>$ 180</a:t>
                      </a:r>
                      <a:endParaRPr lang="pt-B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200" dirty="0" err="1" smtClean="0"/>
                        <a:t>R</a:t>
                      </a:r>
                      <a:r>
                        <a:rPr lang="pt-BR" sz="2200" dirty="0" smtClean="0"/>
                        <a:t>$ 178</a:t>
                      </a:r>
                      <a:endParaRPr lang="pt-BR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2200" dirty="0" smtClean="0"/>
                        <a:t>Sementes (plantio total)</a:t>
                      </a:r>
                      <a:endParaRPr lang="pt-B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200" dirty="0" err="1" smtClean="0"/>
                        <a:t>R</a:t>
                      </a:r>
                      <a:r>
                        <a:rPr lang="pt-BR" sz="2200" dirty="0" smtClean="0"/>
                        <a:t>$ 8.618</a:t>
                      </a:r>
                      <a:endParaRPr lang="pt-B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200" dirty="0" err="1" smtClean="0"/>
                        <a:t>R</a:t>
                      </a:r>
                      <a:r>
                        <a:rPr lang="pt-BR" sz="2200" dirty="0" smtClean="0"/>
                        <a:t>$ 8.618</a:t>
                      </a:r>
                      <a:endParaRPr lang="pt-BR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2200" dirty="0" smtClean="0"/>
                        <a:t>Enriquecimento mudas</a:t>
                      </a:r>
                      <a:endParaRPr lang="pt-B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200" dirty="0" err="1" smtClean="0"/>
                        <a:t>R</a:t>
                      </a:r>
                      <a:r>
                        <a:rPr lang="pt-BR" sz="2200" dirty="0" smtClean="0"/>
                        <a:t>$ 3.400</a:t>
                      </a:r>
                      <a:endParaRPr lang="pt-B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200" dirty="0" smtClean="0"/>
                        <a:t>-</a:t>
                      </a:r>
                      <a:endParaRPr lang="pt-BR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2200" dirty="0" smtClean="0"/>
                        <a:t>Enriquecimento sementes</a:t>
                      </a:r>
                      <a:endParaRPr lang="pt-B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200" dirty="0" err="1" smtClean="0"/>
                        <a:t>R</a:t>
                      </a:r>
                      <a:r>
                        <a:rPr lang="pt-BR" sz="2200" dirty="0" smtClean="0"/>
                        <a:t>$ 299</a:t>
                      </a:r>
                      <a:endParaRPr lang="pt-B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200" dirty="0" err="1" smtClean="0"/>
                        <a:t>R</a:t>
                      </a:r>
                      <a:r>
                        <a:rPr lang="pt-BR" sz="2200" dirty="0" smtClean="0"/>
                        <a:t>$ 299</a:t>
                      </a:r>
                      <a:endParaRPr lang="pt-BR" sz="2200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4" name="Group 2"/>
          <p:cNvGrpSpPr/>
          <p:nvPr/>
        </p:nvGrpSpPr>
        <p:grpSpPr>
          <a:xfrm>
            <a:off x="1561" y="-1"/>
            <a:ext cx="9142439" cy="1095468"/>
            <a:chOff x="1561" y="-1"/>
            <a:chExt cx="9142439" cy="1095468"/>
          </a:xfrm>
        </p:grpSpPr>
        <p:pic>
          <p:nvPicPr>
            <p:cNvPr id="5" name="Picture 4" descr="C:\Users\carolina.schaffer.SEC\Desktop\Projeto GEF\Viagem Singapura\Apresentação\ipê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714" b="8410"/>
            <a:stretch/>
          </p:blipFill>
          <p:spPr bwMode="auto">
            <a:xfrm>
              <a:off x="1561" y="-1"/>
              <a:ext cx="9142439" cy="10744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6322" y="75683"/>
              <a:ext cx="940803" cy="10197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6350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1171150"/>
            <a:ext cx="7886700" cy="889698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/>
              <a:t>Novas regras para recomposição da vegetação nativa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8650" y="2492896"/>
            <a:ext cx="7886700" cy="3684066"/>
          </a:xfrm>
        </p:spPr>
        <p:txBody>
          <a:bodyPr>
            <a:normAutofit/>
          </a:bodyPr>
          <a:lstStyle/>
          <a:p>
            <a:r>
              <a:rPr lang="pt-BR" sz="3200" dirty="0" smtClean="0"/>
              <a:t>Padrões objetivos para medição do sucesso na recomposição da vegetação nativa</a:t>
            </a:r>
          </a:p>
          <a:p>
            <a:r>
              <a:rPr lang="pt-BR" sz="3200" dirty="0" smtClean="0"/>
              <a:t>Foco no </a:t>
            </a:r>
            <a:r>
              <a:rPr lang="pt-BR" sz="3200" b="1" dirty="0" smtClean="0"/>
              <a:t>resultado</a:t>
            </a:r>
            <a:r>
              <a:rPr lang="pt-BR" sz="3200" dirty="0" smtClean="0"/>
              <a:t>, não no projeto</a:t>
            </a:r>
          </a:p>
          <a:p>
            <a:r>
              <a:rPr lang="pt-BR" sz="3200" dirty="0" smtClean="0"/>
              <a:t>Inspiração na regra paulista, com adaptação para a realidade do </a:t>
            </a:r>
            <a:r>
              <a:rPr lang="pt-BR" sz="3200" b="1" dirty="0" smtClean="0"/>
              <a:t>Cerrado</a:t>
            </a:r>
            <a:r>
              <a:rPr lang="pt-BR" sz="3200" dirty="0" smtClean="0"/>
              <a:t> e das </a:t>
            </a:r>
            <a:r>
              <a:rPr lang="pt-BR" sz="3200" b="1" dirty="0" smtClean="0"/>
              <a:t>restaurações produtivas</a:t>
            </a:r>
          </a:p>
          <a:p>
            <a:r>
              <a:rPr lang="pt-BR" sz="3200" dirty="0" smtClean="0"/>
              <a:t>Métodos mais simples de monitoramento</a:t>
            </a:r>
            <a:endParaRPr lang="pt-BR" sz="3200" dirty="0"/>
          </a:p>
        </p:txBody>
      </p:sp>
      <p:grpSp>
        <p:nvGrpSpPr>
          <p:cNvPr id="4" name="Group 2"/>
          <p:cNvGrpSpPr/>
          <p:nvPr/>
        </p:nvGrpSpPr>
        <p:grpSpPr>
          <a:xfrm>
            <a:off x="1561" y="-1"/>
            <a:ext cx="9142439" cy="1095468"/>
            <a:chOff x="1561" y="-1"/>
            <a:chExt cx="9142439" cy="1095468"/>
          </a:xfrm>
        </p:grpSpPr>
        <p:pic>
          <p:nvPicPr>
            <p:cNvPr id="5" name="Picture 4" descr="C:\Users\carolina.schaffer.SEC\Desktop\Projeto GEF\Viagem Singapura\Apresentação\ipê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714" b="8410"/>
            <a:stretch/>
          </p:blipFill>
          <p:spPr bwMode="auto">
            <a:xfrm>
              <a:off x="1561" y="-1"/>
              <a:ext cx="9142439" cy="10744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6322" y="75683"/>
              <a:ext cx="940803" cy="10197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86667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980728"/>
            <a:ext cx="7886700" cy="709961"/>
          </a:xfrm>
        </p:spPr>
        <p:txBody>
          <a:bodyPr/>
          <a:lstStyle/>
          <a:p>
            <a:pPr algn="ctr"/>
            <a:r>
              <a:rPr lang="pt-BR" dirty="0" smtClean="0"/>
              <a:t>Inteligência territorial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400" dirty="0" smtClean="0"/>
              <a:t>Fator de compensação variável de acordo com:</a:t>
            </a:r>
          </a:p>
          <a:p>
            <a:pPr marL="571500" indent="-457200">
              <a:buFont typeface="+mj-lt"/>
              <a:buAutoNum type="alphaLcParenR"/>
            </a:pPr>
            <a:r>
              <a:rPr lang="pt-BR" sz="2400" dirty="0" smtClean="0"/>
              <a:t>área onde ocorre o desmatamento</a:t>
            </a:r>
          </a:p>
          <a:p>
            <a:pPr marL="571500" indent="-457200">
              <a:buFont typeface="+mj-lt"/>
              <a:buAutoNum type="alphaLcParenR"/>
            </a:pPr>
            <a:r>
              <a:rPr lang="pt-BR" sz="2400" dirty="0" smtClean="0"/>
              <a:t>área onde ocorre a compensação</a:t>
            </a:r>
          </a:p>
          <a:p>
            <a:r>
              <a:rPr lang="pt-BR" sz="2400" i="1" dirty="0" smtClean="0"/>
              <a:t>Fórmula: AC </a:t>
            </a:r>
            <a:r>
              <a:rPr lang="pt-BR" sz="2400" i="1" dirty="0"/>
              <a:t>= (</a:t>
            </a:r>
            <a:r>
              <a:rPr lang="pt-BR" sz="2400" i="1" dirty="0" err="1"/>
              <a:t>Fp÷Fa</a:t>
            </a:r>
            <a:r>
              <a:rPr lang="pt-BR" sz="2400" i="1" dirty="0"/>
              <a:t>) × </a:t>
            </a:r>
            <a:r>
              <a:rPr lang="pt-BR" sz="2400" i="1" dirty="0" smtClean="0"/>
              <a:t>AS</a:t>
            </a:r>
          </a:p>
          <a:p>
            <a:r>
              <a:rPr lang="pt-BR" sz="2400" dirty="0"/>
              <a:t>Fatores:</a:t>
            </a:r>
          </a:p>
          <a:p>
            <a:pPr marL="571500" indent="-457200">
              <a:buFont typeface="+mj-lt"/>
              <a:buAutoNum type="alphaLcParenR"/>
            </a:pPr>
            <a:r>
              <a:rPr lang="pt-BR" sz="2400" dirty="0" smtClean="0"/>
              <a:t>Localização no mapa de relevância ambiental</a:t>
            </a:r>
          </a:p>
          <a:p>
            <a:pPr marL="571500" indent="-457200">
              <a:buFont typeface="+mj-lt"/>
              <a:buAutoNum type="alphaLcParenR"/>
            </a:pPr>
            <a:r>
              <a:rPr lang="pt-BR" sz="2400" dirty="0" smtClean="0"/>
              <a:t>Qualidade da vegetação existente</a:t>
            </a:r>
          </a:p>
          <a:p>
            <a:pPr marL="571500" indent="-457200">
              <a:buFont typeface="+mj-lt"/>
              <a:buAutoNum type="alphaLcParenR"/>
            </a:pPr>
            <a:r>
              <a:rPr lang="pt-BR" sz="2400" dirty="0" smtClean="0"/>
              <a:t>Raridade do ecossistema</a:t>
            </a:r>
          </a:p>
          <a:p>
            <a:r>
              <a:rPr lang="pt-BR" sz="2400" dirty="0" smtClean="0"/>
              <a:t>Variação de </a:t>
            </a:r>
            <a:r>
              <a:rPr lang="pt-BR" dirty="0" smtClean="0"/>
              <a:t>1:0,8</a:t>
            </a:r>
            <a:r>
              <a:rPr lang="pt-BR" sz="2400" dirty="0" smtClean="0"/>
              <a:t> a </a:t>
            </a:r>
            <a:r>
              <a:rPr lang="pt-BR" dirty="0" smtClean="0"/>
              <a:t>1:9</a:t>
            </a:r>
          </a:p>
          <a:p>
            <a:endParaRPr lang="pt-BR" dirty="0"/>
          </a:p>
        </p:txBody>
      </p:sp>
      <p:grpSp>
        <p:nvGrpSpPr>
          <p:cNvPr id="4" name="Group 2"/>
          <p:cNvGrpSpPr/>
          <p:nvPr/>
        </p:nvGrpSpPr>
        <p:grpSpPr>
          <a:xfrm>
            <a:off x="1561" y="-1"/>
            <a:ext cx="9142439" cy="1095468"/>
            <a:chOff x="1561" y="-1"/>
            <a:chExt cx="9142439" cy="1095468"/>
          </a:xfrm>
        </p:grpSpPr>
        <p:pic>
          <p:nvPicPr>
            <p:cNvPr id="5" name="Picture 4" descr="C:\Users\carolina.schaffer.SEC\Desktop\Projeto GEF\Viagem Singapura\Apresentação\ipê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714" b="8410"/>
            <a:stretch/>
          </p:blipFill>
          <p:spPr bwMode="auto">
            <a:xfrm>
              <a:off x="1561" y="-1"/>
              <a:ext cx="9142439" cy="10744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6322" y="75683"/>
              <a:ext cx="940803" cy="10197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103754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1095466"/>
            <a:ext cx="7886700" cy="821365"/>
          </a:xfrm>
        </p:spPr>
        <p:txBody>
          <a:bodyPr>
            <a:noAutofit/>
          </a:bodyPr>
          <a:lstStyle/>
          <a:p>
            <a:pPr algn="ctr"/>
            <a:r>
              <a:rPr lang="pt-BR" sz="3400" b="1" dirty="0" smtClean="0"/>
              <a:t>Mapa de Áreas Prioritárias para Conservação e Recomposição</a:t>
            </a:r>
            <a:endParaRPr lang="pt-BR" sz="34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8650" y="2132856"/>
            <a:ext cx="7886700" cy="4044106"/>
          </a:xfrm>
        </p:spPr>
        <p:txBody>
          <a:bodyPr>
            <a:normAutofit fontScale="92500" lnSpcReduction="20000"/>
          </a:bodyPr>
          <a:lstStyle/>
          <a:p>
            <a:r>
              <a:rPr lang="pt-BR" dirty="0" smtClean="0"/>
              <a:t>Áreas de risco de perda de recarga de aquífero (ZEE)</a:t>
            </a:r>
          </a:p>
          <a:p>
            <a:r>
              <a:rPr lang="pt-BR" dirty="0" smtClean="0"/>
              <a:t>Áreas de Preservação de Mananciais</a:t>
            </a:r>
          </a:p>
          <a:p>
            <a:r>
              <a:rPr lang="pt-BR" dirty="0" smtClean="0"/>
              <a:t>Bacias dos pontos de captação CAESB</a:t>
            </a:r>
          </a:p>
          <a:p>
            <a:r>
              <a:rPr lang="pt-BR" dirty="0" smtClean="0"/>
              <a:t>Áreas suscetíveis a erosão (ZEE)</a:t>
            </a:r>
          </a:p>
          <a:p>
            <a:r>
              <a:rPr lang="pt-BR" dirty="0" smtClean="0"/>
              <a:t>Tamanho, forma e conectividade de remanescentes de vegetação nativa (Ecologia da Paisagem)</a:t>
            </a:r>
          </a:p>
          <a:p>
            <a:r>
              <a:rPr lang="pt-BR" dirty="0" smtClean="0"/>
              <a:t>Unidades de Conservação</a:t>
            </a:r>
          </a:p>
          <a:p>
            <a:r>
              <a:rPr lang="pt-BR" dirty="0" smtClean="0"/>
              <a:t>Zoneamento das </a:t>
            </a:r>
            <a:r>
              <a:rPr lang="pt-BR" dirty="0" err="1" smtClean="0"/>
              <a:t>APAs</a:t>
            </a:r>
            <a:endParaRPr lang="pt-BR" dirty="0" smtClean="0"/>
          </a:p>
          <a:p>
            <a:r>
              <a:rPr lang="pt-BR" dirty="0" smtClean="0"/>
              <a:t>Raridade ecológica</a:t>
            </a:r>
          </a:p>
          <a:p>
            <a:r>
              <a:rPr lang="pt-BR" dirty="0" smtClean="0"/>
              <a:t>Diretrizes das subzonas ecológico-econômicas (ZEE)</a:t>
            </a:r>
            <a:endParaRPr lang="pt-BR" dirty="0"/>
          </a:p>
        </p:txBody>
      </p:sp>
      <p:grpSp>
        <p:nvGrpSpPr>
          <p:cNvPr id="4" name="Group 2"/>
          <p:cNvGrpSpPr/>
          <p:nvPr/>
        </p:nvGrpSpPr>
        <p:grpSpPr>
          <a:xfrm>
            <a:off x="1561" y="-1"/>
            <a:ext cx="9142439" cy="1095468"/>
            <a:chOff x="1561" y="-1"/>
            <a:chExt cx="9142439" cy="1095468"/>
          </a:xfrm>
        </p:grpSpPr>
        <p:pic>
          <p:nvPicPr>
            <p:cNvPr id="5" name="Picture 4" descr="C:\Users\carolina.schaffer.SEC\Desktop\Projeto GEF\Viagem Singapura\Apresentação\ipê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714" b="8410"/>
            <a:stretch/>
          </p:blipFill>
          <p:spPr bwMode="auto">
            <a:xfrm>
              <a:off x="1561" y="-1"/>
              <a:ext cx="9142439" cy="10744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6322" y="75683"/>
              <a:ext cx="940803" cy="10197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015620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56133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/>
              <a:t>Mapa de Áreas Prioritárias</a:t>
            </a:r>
            <a:endParaRPr lang="pt-BR" dirty="0"/>
          </a:p>
        </p:txBody>
      </p:sp>
      <p:sp>
        <p:nvSpPr>
          <p:cNvPr id="8" name="Espaço Reservado para Conteúdo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Picture 2" descr="C:\Users\RAULVA~1.SEC\AppData\Local\Temp\ResultadoIntegrad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21259"/>
            <a:ext cx="8208912" cy="5836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9523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39510"/>
            <a:ext cx="8229600" cy="792088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 smtClean="0"/>
              <a:t>Simulação econômica nova regra: preço da terra</a:t>
            </a:r>
            <a:endParaRPr lang="pt-BR" sz="2800" b="1" dirty="0"/>
          </a:p>
        </p:txBody>
      </p:sp>
      <p:pic>
        <p:nvPicPr>
          <p:cNvPr id="8" name="Imagem 7" descr="C:\Users\Dell\Documents\MEGA\Agrobiz\ROAM_IUCN_DF PE SC\DF\CostOpp_rural_Terracap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1" t="2327" r="6750" b="16236"/>
          <a:stretch/>
        </p:blipFill>
        <p:spPr bwMode="auto">
          <a:xfrm>
            <a:off x="487384" y="907626"/>
            <a:ext cx="5020720" cy="320299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Imagem 6" descr="D:\Documents\DF_land-prices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659" y="2799526"/>
            <a:ext cx="5238813" cy="358180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" name="Conector angulado 5"/>
          <p:cNvCxnSpPr>
            <a:stCxn id="8" idx="2"/>
            <a:endCxn id="7" idx="1"/>
          </p:cNvCxnSpPr>
          <p:nvPr/>
        </p:nvCxnSpPr>
        <p:spPr>
          <a:xfrm rot="16200000" flipH="1">
            <a:off x="3049799" y="4058566"/>
            <a:ext cx="479805" cy="583915"/>
          </a:xfrm>
          <a:prstGeom prst="bentConnector2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ítulo 3"/>
              <p:cNvSpPr txBox="1">
                <a:spLocks/>
              </p:cNvSpPr>
              <p:nvPr/>
            </p:nvSpPr>
            <p:spPr>
              <a:xfrm>
                <a:off x="271499" y="4287198"/>
                <a:ext cx="1998222" cy="36004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vert="horz" lIns="91440" tIns="45720" rIns="91440" bIns="45720" rtlCol="0" anchor="ctr">
                <a:normAutofit fontScale="75000" lnSpcReduction="200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14:m>
                  <m:oMath xmlns:m="http://schemas.openxmlformats.org/officeDocument/2006/math">
                    <m:r>
                      <a:rPr lang="pt-BR" sz="1600" i="1" smtClean="0">
                        <a:latin typeface="Cambria Math"/>
                      </a:rPr>
                      <m:t>𝑙𝑝</m:t>
                    </m:r>
                    <m:r>
                      <a:rPr lang="pt-BR" sz="1600" i="1" smtClean="0">
                        <a:latin typeface="Cambria Math"/>
                      </a:rPr>
                      <m:t>=</m:t>
                    </m:r>
                    <m:r>
                      <a:rPr lang="pt-BR" sz="1600" i="1" smtClean="0">
                        <a:latin typeface="Cambria Math"/>
                        <a:ea typeface="Cambria Math"/>
                      </a:rPr>
                      <m:t>𝜌</m:t>
                    </m:r>
                    <m:r>
                      <a:rPr lang="pt-BR" sz="1600" i="1" smtClean="0">
                        <a:latin typeface="Cambria Math"/>
                        <a:ea typeface="Cambria Math"/>
                      </a:rPr>
                      <m:t>𝑊</m:t>
                    </m:r>
                    <m:r>
                      <a:rPr lang="pt-BR" sz="1600" i="1" smtClean="0">
                        <a:latin typeface="Cambria Math"/>
                      </a:rPr>
                      <m:t>−</m:t>
                    </m:r>
                    <m:r>
                      <a:rPr lang="pt-BR" sz="1600" i="1" smtClean="0">
                        <a:latin typeface="Cambria Math"/>
                        <a:ea typeface="Cambria Math"/>
                      </a:rPr>
                      <m:t>𝛽</m:t>
                    </m:r>
                  </m:oMath>
                </a14:m>
                <a:r>
                  <a:rPr lang="pt-BR" sz="1600" baseline="30000" dirty="0" smtClean="0"/>
                  <a:t>i</a:t>
                </a:r>
                <a:r>
                  <a:rPr lang="pt-BR" sz="1600" dirty="0" smtClean="0"/>
                  <a:t>.</a:t>
                </a:r>
                <a14:m>
                  <m:oMath xmlns:m="http://schemas.openxmlformats.org/officeDocument/2006/math">
                    <m:r>
                      <a:rPr lang="pt-BR" sz="1600" i="1" dirty="0" smtClean="0">
                        <a:latin typeface="Cambria Math"/>
                      </a:rPr>
                      <m:t>𝑟</m:t>
                    </m:r>
                    <m:r>
                      <a:rPr lang="pt-BR" sz="1600" i="1" dirty="0" smtClean="0">
                        <a:latin typeface="Cambria Math"/>
                      </a:rPr>
                      <m:t>−</m:t>
                    </m:r>
                    <m:r>
                      <a:rPr lang="pt-BR" sz="1600" i="1" smtClean="0">
                        <a:latin typeface="Cambria Math"/>
                        <a:ea typeface="Cambria Math"/>
                      </a:rPr>
                      <m:t>𝛽</m:t>
                    </m:r>
                    <m:r>
                      <m:rPr>
                        <m:nor/>
                      </m:rPr>
                      <a:rPr lang="pt-BR" sz="1600" baseline="30000" dirty="0" smtClean="0"/>
                      <m:t>ii</m:t>
                    </m:r>
                  </m:oMath>
                </a14:m>
                <a:r>
                  <a:rPr lang="pt-BR" sz="1600" dirty="0" smtClean="0"/>
                  <a:t>.</a:t>
                </a:r>
                <a14:m>
                  <m:oMath xmlns:m="http://schemas.openxmlformats.org/officeDocument/2006/math">
                    <m:r>
                      <a:rPr lang="pt-BR" sz="1600" i="1" dirty="0" smtClean="0">
                        <a:latin typeface="Cambria Math"/>
                      </a:rPr>
                      <m:t>𝑢</m:t>
                    </m:r>
                    <m:r>
                      <a:rPr lang="pt-BR" sz="1600" i="1" dirty="0" smtClean="0">
                        <a:latin typeface="Cambria Math"/>
                      </a:rPr>
                      <m:t>+</m:t>
                    </m:r>
                    <m:r>
                      <a:rPr lang="pt-BR" sz="1600" i="1" smtClean="0">
                        <a:latin typeface="Cambria Math"/>
                        <a:ea typeface="Cambria Math"/>
                      </a:rPr>
                      <m:t>𝛽</m:t>
                    </m:r>
                    <m:r>
                      <m:rPr>
                        <m:nor/>
                      </m:rPr>
                      <a:rPr lang="pt-BR" sz="1600" baseline="30000" dirty="0" smtClean="0"/>
                      <m:t>iii</m:t>
                    </m:r>
                  </m:oMath>
                </a14:m>
                <a:r>
                  <a:rPr lang="pt-BR" sz="1600" dirty="0" smtClean="0"/>
                  <a:t>.</a:t>
                </a:r>
                <a14:m>
                  <m:oMath xmlns:m="http://schemas.openxmlformats.org/officeDocument/2006/math">
                    <m:r>
                      <a:rPr lang="pt-BR" sz="1600" i="1" dirty="0" smtClean="0">
                        <a:latin typeface="Cambria Math"/>
                      </a:rPr>
                      <m:t>𝑣</m:t>
                    </m:r>
                  </m:oMath>
                </a14:m>
                <a:endParaRPr lang="pt-BR" sz="1600" dirty="0"/>
              </a:p>
            </p:txBody>
          </p:sp>
        </mc:Choice>
        <mc:Fallback xmlns="">
          <p:sp>
            <p:nvSpPr>
              <p:cNvPr id="9" name="Títul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998" y="4287198"/>
                <a:ext cx="2664296" cy="360040"/>
              </a:xfrm>
              <a:prstGeom prst="rect">
                <a:avLst/>
              </a:prstGeom>
              <a:blipFill rotWithShape="1">
                <a:blip r:embed="rId5"/>
                <a:stretch>
                  <a:fillRect b="-847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ítulo 3"/>
              <p:cNvSpPr txBox="1">
                <a:spLocks/>
              </p:cNvSpPr>
              <p:nvPr/>
            </p:nvSpPr>
            <p:spPr>
              <a:xfrm>
                <a:off x="271499" y="4647238"/>
                <a:ext cx="3127684" cy="2016224"/>
              </a:xfrm>
              <a:prstGeom prst="rect">
                <a:avLst/>
              </a:prstGeom>
            </p:spPr>
            <p:txBody>
              <a:bodyPr vert="horz" lIns="91440" tIns="45720" rIns="91440" bIns="45720" rtlCol="0" anchor="t" anchorCtr="0">
                <a:normAutofit fontScale="92500" lnSpcReduction="20000"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pt-BR" sz="1400" i="0" dirty="0" smtClean="0"/>
                  <a:t>Onde:</a:t>
                </a:r>
                <a:endParaRPr lang="pt-BR" sz="1400" i="1" dirty="0" smtClean="0">
                  <a:latin typeface="+mn-lt"/>
                </a:endParaRPr>
              </a:p>
              <a:p>
                <a:pPr algn="l"/>
                <a14:m>
                  <m:oMath xmlns:m="http://schemas.openxmlformats.org/officeDocument/2006/math">
                    <m:r>
                      <a:rPr lang="pt-BR" sz="1400" i="1" smtClean="0">
                        <a:latin typeface="Cambria Math"/>
                      </a:rPr>
                      <m:t>𝑙𝑝</m:t>
                    </m:r>
                    <m:r>
                      <a:rPr lang="pt-BR" sz="140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pt-BR" sz="1400" i="1" dirty="0" smtClean="0">
                    <a:latin typeface="+mn-lt"/>
                  </a:rPr>
                  <a:t> </a:t>
                </a:r>
                <a:r>
                  <a:rPr lang="pt-BR" sz="1400" i="0" dirty="0" smtClean="0">
                    <a:latin typeface="+mn-lt"/>
                  </a:rPr>
                  <a:t>preço da terra final, em R$/ha</a:t>
                </a:r>
                <a:endParaRPr lang="pt-BR" sz="1400" i="1" dirty="0" smtClean="0">
                  <a:latin typeface="+mn-lt"/>
                </a:endParaRPr>
              </a:p>
              <a:p>
                <a:pPr algn="l"/>
                <a14:m>
                  <m:oMath xmlns:m="http://schemas.openxmlformats.org/officeDocument/2006/math">
                    <m:r>
                      <a:rPr lang="pt-BR" sz="1400" i="1">
                        <a:latin typeface="Cambria Math"/>
                        <a:ea typeface="Cambria Math"/>
                      </a:rPr>
                      <m:t>𝜌</m:t>
                    </m:r>
                    <m:r>
                      <a:rPr lang="pt-BR" sz="1400" i="1">
                        <a:latin typeface="Cambria Math"/>
                        <a:ea typeface="Cambria Math"/>
                      </a:rPr>
                      <m:t>𝑊</m:t>
                    </m:r>
                    <m:r>
                      <a:rPr lang="pt-BR" sz="1200" b="0" i="1" smtClean="0">
                        <a:latin typeface="Cambria Math"/>
                        <a:ea typeface="Cambria Math"/>
                      </a:rPr>
                      <m:t>= </m:t>
                    </m:r>
                  </m:oMath>
                </a14:m>
                <a:r>
                  <a:rPr lang="pt-BR" sz="1400" b="0" i="0" dirty="0" smtClean="0">
                    <a:latin typeface="+mn-lt"/>
                    <a:ea typeface="Cambria Math"/>
                  </a:rPr>
                  <a:t>Variável </a:t>
                </a:r>
                <a:r>
                  <a:rPr lang="pt-BR" sz="1400" b="0" i="0" dirty="0" err="1" smtClean="0">
                    <a:latin typeface="+mn-lt"/>
                    <a:ea typeface="Cambria Math"/>
                  </a:rPr>
                  <a:t>auto-regressiva</a:t>
                </a:r>
                <a:r>
                  <a:rPr lang="pt-BR" sz="1400" b="0" i="0" dirty="0" smtClean="0">
                    <a:latin typeface="+mn-lt"/>
                    <a:ea typeface="Cambria Math"/>
                  </a:rPr>
                  <a:t> dos preços da </a:t>
                </a:r>
                <a:r>
                  <a:rPr lang="pt-BR" sz="1400" b="0" i="0" dirty="0" err="1" smtClean="0">
                    <a:latin typeface="+mn-lt"/>
                    <a:ea typeface="Cambria Math"/>
                  </a:rPr>
                  <a:t>Terracap</a:t>
                </a:r>
                <a:r>
                  <a:rPr lang="pt-BR" sz="1400" b="0" i="0" dirty="0" smtClean="0">
                    <a:latin typeface="+mn-lt"/>
                    <a:ea typeface="Cambria Math"/>
                  </a:rPr>
                  <a:t> distribuídos (por interpolação) no DF</a:t>
                </a:r>
                <a:endParaRPr lang="pt-BR" sz="1400" i="1" dirty="0" smtClean="0">
                  <a:latin typeface="+mn-lt"/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1400" i="1">
                          <a:latin typeface="Cambria Math"/>
                          <a:ea typeface="Cambria Math"/>
                        </a:rPr>
                        <m:t>𝛽</m:t>
                      </m:r>
                      <m:r>
                        <a:rPr lang="pt-BR" sz="14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m:rPr>
                          <m:nor/>
                        </m:rPr>
                        <a:rPr lang="pt-BR" sz="1400" b="0" i="0" dirty="0" smtClean="0">
                          <a:latin typeface="+mn-lt"/>
                          <a:ea typeface="Cambria Math"/>
                        </a:rPr>
                        <m:t>coeficiente</m:t>
                      </m:r>
                      <m:r>
                        <m:rPr>
                          <m:nor/>
                        </m:rPr>
                        <a:rPr lang="pt-BR" sz="1400" b="0" i="0" dirty="0" smtClean="0">
                          <a:latin typeface="+mn-lt"/>
                          <a:ea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pt-BR" sz="1400" b="0" i="0" dirty="0" smtClean="0">
                          <a:latin typeface="+mn-lt"/>
                          <a:ea typeface="Cambria Math"/>
                        </a:rPr>
                        <m:t>de</m:t>
                      </m:r>
                      <m:r>
                        <m:rPr>
                          <m:nor/>
                        </m:rPr>
                        <a:rPr lang="pt-BR" sz="1400" b="0" i="0" dirty="0" smtClean="0">
                          <a:latin typeface="+mn-lt"/>
                          <a:ea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pt-BR" sz="1400" b="0" i="0" dirty="0" smtClean="0">
                          <a:latin typeface="+mn-lt"/>
                          <a:ea typeface="Cambria Math"/>
                        </a:rPr>
                        <m:t>regress</m:t>
                      </m:r>
                      <m:r>
                        <m:rPr>
                          <m:nor/>
                        </m:rPr>
                        <a:rPr lang="pt-BR" sz="1400" b="0" i="0" dirty="0" smtClean="0">
                          <a:latin typeface="+mn-lt"/>
                          <a:ea typeface="Cambria Math"/>
                        </a:rPr>
                        <m:t>ã</m:t>
                      </m:r>
                      <m:r>
                        <m:rPr>
                          <m:nor/>
                        </m:rPr>
                        <a:rPr lang="pt-BR" sz="1400" b="0" i="0" dirty="0" smtClean="0">
                          <a:latin typeface="+mn-lt"/>
                          <a:ea typeface="Cambria Math"/>
                        </a:rPr>
                        <m:t>o</m:t>
                      </m:r>
                      <m:r>
                        <m:rPr>
                          <m:nor/>
                        </m:rPr>
                        <a:rPr lang="pt-BR" sz="1400" b="0" i="0" dirty="0" smtClean="0">
                          <a:latin typeface="+mn-lt"/>
                          <a:ea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pt-BR" sz="1400" b="0" i="0" dirty="0" smtClean="0">
                          <a:latin typeface="+mn-lt"/>
                          <a:ea typeface="Cambria Math"/>
                        </a:rPr>
                        <m:t>para</m:t>
                      </m:r>
                      <m:r>
                        <m:rPr>
                          <m:nor/>
                        </m:rPr>
                        <a:rPr lang="pt-BR" sz="1400" b="0" i="0" dirty="0" smtClean="0">
                          <a:latin typeface="+mn-lt"/>
                          <a:ea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pt-BR" sz="1400" b="0" i="0" dirty="0" smtClean="0">
                          <a:latin typeface="+mn-lt"/>
                          <a:ea typeface="Cambria Math"/>
                        </a:rPr>
                        <m:t>o</m:t>
                      </m:r>
                      <m:r>
                        <m:rPr>
                          <m:nor/>
                        </m:rPr>
                        <a:rPr lang="pt-BR" sz="1400" b="0" i="0" dirty="0" smtClean="0">
                          <a:latin typeface="+mn-lt"/>
                          <a:ea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pt-BR" sz="1400" b="0" i="0" dirty="0" smtClean="0">
                          <a:latin typeface="+mn-lt"/>
                          <a:ea typeface="Cambria Math"/>
                        </a:rPr>
                        <m:t>fator</m:t>
                      </m:r>
                      <m:r>
                        <m:rPr>
                          <m:nor/>
                        </m:rPr>
                        <a:rPr lang="pt-BR" sz="1400" b="0" i="0" dirty="0" smtClean="0">
                          <a:latin typeface="+mn-lt"/>
                          <a:ea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pt-BR" sz="1400" b="0" i="0" dirty="0" smtClean="0">
                          <a:latin typeface="+mn-lt"/>
                          <a:ea typeface="Cambria Math"/>
                        </a:rPr>
                        <m:t>considerado</m:t>
                      </m:r>
                    </m:oMath>
                  </m:oMathPara>
                </a14:m>
                <a:endParaRPr lang="pt-BR" sz="1400" baseline="30000" dirty="0" smtClean="0">
                  <a:latin typeface="+mn-lt"/>
                </a:endParaRPr>
              </a:p>
              <a:p>
                <a:pPr algn="l"/>
                <a14:m>
                  <m:oMath xmlns:m="http://schemas.openxmlformats.org/officeDocument/2006/math">
                    <m:r>
                      <a:rPr lang="pt-BR" sz="1400" i="1" dirty="0" smtClean="0">
                        <a:latin typeface="Cambria Math"/>
                      </a:rPr>
                      <m:t>𝑟</m:t>
                    </m:r>
                  </m:oMath>
                </a14:m>
                <a:r>
                  <a:rPr lang="pt-BR" sz="14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pt-BR" sz="1400" b="0" i="1" smtClean="0"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pt-BR" sz="1400" b="0" i="0" dirty="0" smtClean="0">
                    <a:latin typeface="+mn-lt"/>
                    <a:ea typeface="Cambria Math"/>
                  </a:rPr>
                  <a:t>distância para rodovias oficiais</a:t>
                </a:r>
                <a:endParaRPr lang="pt-BR" sz="1400" dirty="0" smtClean="0">
                  <a:latin typeface="+mn-lt"/>
                </a:endParaRPr>
              </a:p>
              <a:p>
                <a:pPr algn="l"/>
                <a14:m>
                  <m:oMath xmlns:m="http://schemas.openxmlformats.org/officeDocument/2006/math">
                    <m:r>
                      <a:rPr lang="pt-BR" sz="1400" i="1" dirty="0" smtClean="0">
                        <a:latin typeface="Cambria Math"/>
                      </a:rPr>
                      <m:t>𝑢</m:t>
                    </m:r>
                  </m:oMath>
                </a14:m>
                <a:r>
                  <a:rPr lang="pt-BR" sz="1400" dirty="0" smtClean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pt-BR" sz="1400" b="0" i="1" smtClean="0"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pt-BR" sz="1400" b="0" i="0" dirty="0" smtClean="0">
                    <a:latin typeface="+mn-lt"/>
                    <a:ea typeface="Cambria Math"/>
                  </a:rPr>
                  <a:t>distância para área urbana</a:t>
                </a:r>
                <a:endParaRPr lang="pt-BR" sz="1400" dirty="0" smtClean="0">
                  <a:latin typeface="+mn-lt"/>
                </a:endParaRPr>
              </a:p>
              <a:p>
                <a:pPr algn="l"/>
                <a14:m>
                  <m:oMath xmlns:m="http://schemas.openxmlformats.org/officeDocument/2006/math">
                    <m:r>
                      <a:rPr lang="pt-BR" sz="1400" i="1" dirty="0" smtClean="0">
                        <a:latin typeface="Cambria Math"/>
                      </a:rPr>
                      <m:t>𝑣</m:t>
                    </m:r>
                  </m:oMath>
                </a14:m>
                <a:r>
                  <a:rPr lang="pt-BR" sz="1400" dirty="0" smtClean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pt-BR" sz="1400">
                        <a:latin typeface="Cambria Math"/>
                      </a:rPr>
                      <m:t>=</m:t>
                    </m:r>
                  </m:oMath>
                </a14:m>
                <a:r>
                  <a:rPr lang="pt-BR" sz="1400" i="0" dirty="0" smtClean="0">
                    <a:latin typeface="+mn-lt"/>
                  </a:rPr>
                  <a:t>distância para vegetação nativa</a:t>
                </a:r>
                <a:endParaRPr lang="pt-BR" sz="1400" dirty="0">
                  <a:latin typeface="+mn-lt"/>
                </a:endParaRPr>
              </a:p>
            </p:txBody>
          </p:sp>
        </mc:Choice>
        <mc:Fallback>
          <p:sp>
            <p:nvSpPr>
              <p:cNvPr id="10" name="Títul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499" y="4647238"/>
                <a:ext cx="3127684" cy="2016224"/>
              </a:xfrm>
              <a:prstGeom prst="rect">
                <a:avLst/>
              </a:prstGeom>
              <a:blipFill rotWithShape="0">
                <a:blip r:embed="rId6"/>
                <a:stretch>
                  <a:fillRect l="-390" t="-181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01456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03633"/>
          </a:xfrm>
        </p:spPr>
        <p:txBody>
          <a:bodyPr>
            <a:noAutofit/>
          </a:bodyPr>
          <a:lstStyle/>
          <a:p>
            <a:pPr algn="ctr"/>
            <a:r>
              <a:rPr lang="pt-BR" sz="3200" dirty="0" smtClean="0"/>
              <a:t>Custo da terra em áreas para conservação e restauração</a:t>
            </a:r>
            <a:endParaRPr lang="pt-BR" sz="32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356340"/>
            <a:ext cx="5400600" cy="551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97246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71150"/>
            <a:ext cx="7620000" cy="457650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/>
              <a:t>Aliança Cerrado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844824"/>
            <a:ext cx="7620000" cy="4555976"/>
          </a:xfrm>
        </p:spPr>
        <p:txBody>
          <a:bodyPr>
            <a:normAutofit/>
          </a:bodyPr>
          <a:lstStyle/>
          <a:p>
            <a:pPr marL="571500" indent="-457200"/>
            <a:r>
              <a:rPr lang="pt-BR" sz="2800" dirty="0" smtClean="0"/>
              <a:t>Espaço interinstitucional e participativo</a:t>
            </a:r>
          </a:p>
          <a:p>
            <a:pPr marL="571500" indent="-457200"/>
            <a:r>
              <a:rPr lang="pt-BR" dirty="0" smtClean="0"/>
              <a:t>Melhores experiências e conhecimentos existentes na sociedade</a:t>
            </a:r>
          </a:p>
          <a:p>
            <a:pPr marL="571500" indent="-457200"/>
            <a:endParaRPr lang="pt-BR" sz="2800" dirty="0" smtClean="0"/>
          </a:p>
        </p:txBody>
      </p:sp>
      <p:grpSp>
        <p:nvGrpSpPr>
          <p:cNvPr id="4" name="Group 2"/>
          <p:cNvGrpSpPr/>
          <p:nvPr/>
        </p:nvGrpSpPr>
        <p:grpSpPr>
          <a:xfrm>
            <a:off x="1561" y="-1"/>
            <a:ext cx="9142439" cy="1095468"/>
            <a:chOff x="1561" y="-1"/>
            <a:chExt cx="9142439" cy="1095468"/>
          </a:xfrm>
        </p:grpSpPr>
        <p:pic>
          <p:nvPicPr>
            <p:cNvPr id="5" name="Picture 4" descr="C:\Users\carolina.schaffer.SEC\Desktop\Projeto GEF\Viagem Singapura\Apresentação\ipê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714" b="8410"/>
            <a:stretch/>
          </p:blipFill>
          <p:spPr bwMode="auto">
            <a:xfrm>
              <a:off x="1561" y="-1"/>
              <a:ext cx="9142439" cy="10744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6322" y="75683"/>
              <a:ext cx="940803" cy="1019784"/>
            </a:xfrm>
            <a:prstGeom prst="rect">
              <a:avLst/>
            </a:prstGeom>
          </p:spPr>
        </p:pic>
      </p:grp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7846941"/>
              </p:ext>
            </p:extLst>
          </p:nvPr>
        </p:nvGraphicFramePr>
        <p:xfrm>
          <a:off x="1259632" y="3429000"/>
          <a:ext cx="6096000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Órgãos</a:t>
                      </a:r>
                      <a:r>
                        <a:rPr lang="pt-BR" baseline="0" dirty="0" smtClean="0"/>
                        <a:t>, organizações , empresas e pessoas que colaboraram com a construção da nova regra</a:t>
                      </a:r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err="1" smtClean="0"/>
                        <a:t>Terracap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Urbanizadora Paranoazinho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CAESB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CEB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NOVACAP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IBRAM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Infraero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SEMA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Embrapa</a:t>
                      </a:r>
                      <a:r>
                        <a:rPr lang="pt-BR" baseline="0" dirty="0" smtClean="0"/>
                        <a:t> Recursos Genéticos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CSF (consultoria)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err="1" smtClean="0"/>
                        <a:t>ICMBio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040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600" dirty="0" smtClean="0"/>
              <a:t>Valores médios da terra (R$/ha) por grau de prioridade da área para </a:t>
            </a:r>
            <a:r>
              <a:rPr lang="pt-BR" sz="3600" b="1" dirty="0" smtClean="0"/>
              <a:t>conservação</a:t>
            </a:r>
            <a:endParaRPr lang="pt-BR" sz="3600" b="1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9806918"/>
              </p:ext>
            </p:extLst>
          </p:nvPr>
        </p:nvGraphicFramePr>
        <p:xfrm>
          <a:off x="628650" y="1825625"/>
          <a:ext cx="788670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/>
                <a:gridCol w="2628900"/>
                <a:gridCol w="2628900"/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Grau de prioridade da área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Custo médio</a:t>
                      </a:r>
                      <a:r>
                        <a:rPr lang="pt-BR" baseline="0" dirty="0" smtClean="0"/>
                        <a:t> </a:t>
                      </a:r>
                      <a:r>
                        <a:rPr lang="pt-BR" dirty="0" smtClean="0"/>
                        <a:t>da terra (R$/ha)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Oferta de área no DF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Muito Alto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15.000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106.660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Alto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19.000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68.236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Médio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20.000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7.098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1734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47650"/>
          </a:xfrm>
        </p:spPr>
        <p:txBody>
          <a:bodyPr>
            <a:normAutofit fontScale="90000"/>
          </a:bodyPr>
          <a:lstStyle/>
          <a:p>
            <a:pPr algn="ctr"/>
            <a:r>
              <a:rPr lang="pt-BR" sz="4000" smtClean="0"/>
              <a:t/>
            </a:r>
            <a:br>
              <a:rPr lang="pt-BR" sz="4000" smtClean="0"/>
            </a:br>
            <a:r>
              <a:rPr lang="pt-BR" sz="4000" smtClean="0"/>
              <a:t>Alta </a:t>
            </a:r>
            <a:r>
              <a:rPr lang="pt-BR" sz="4000" dirty="0"/>
              <a:t>correlação entre áreas bem conservadas e baixos valores da terra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03" y="1556792"/>
            <a:ext cx="8994307" cy="4608512"/>
          </a:xfrm>
        </p:spPr>
      </p:pic>
    </p:spTree>
    <p:extLst>
      <p:ext uri="{BB962C8B-B14F-4D97-AF65-F5344CB8AC3E}">
        <p14:creationId xmlns:p14="http://schemas.microsoft.com/office/powerpoint/2010/main" val="671186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87609"/>
          </a:xfrm>
        </p:spPr>
        <p:txBody>
          <a:bodyPr>
            <a:normAutofit/>
          </a:bodyPr>
          <a:lstStyle/>
          <a:p>
            <a:pPr algn="ctr"/>
            <a:r>
              <a:rPr lang="pt-BR" sz="3200" dirty="0" smtClean="0"/>
              <a:t>Caso analisado 1: Residencial </a:t>
            </a:r>
            <a:r>
              <a:rPr lang="pt-BR" sz="3200" dirty="0" err="1" smtClean="0"/>
              <a:t>Pipiripau</a:t>
            </a:r>
            <a:endParaRPr lang="pt-BR" sz="3200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628650" y="1268760"/>
            <a:ext cx="7886700" cy="5589240"/>
          </a:xfrm>
        </p:spPr>
        <p:txBody>
          <a:bodyPr/>
          <a:lstStyle/>
          <a:p>
            <a:r>
              <a:rPr lang="pt-BR" sz="2400" dirty="0" smtClean="0"/>
              <a:t>Área de Supressão: 58 ha</a:t>
            </a:r>
          </a:p>
          <a:p>
            <a:r>
              <a:rPr lang="pt-BR" sz="2400" dirty="0" smtClean="0"/>
              <a:t>Mudas a compensar (regra atual): 452.400</a:t>
            </a:r>
          </a:p>
          <a:p>
            <a:r>
              <a:rPr lang="pt-BR" sz="2400" dirty="0" smtClean="0"/>
              <a:t>Custo atual (R$ 18/muda): R$ 8.143.200</a:t>
            </a:r>
          </a:p>
          <a:p>
            <a:r>
              <a:rPr lang="pt-BR" sz="2400" dirty="0" smtClean="0"/>
              <a:t>Situação: local de alta prioridade, qualidade média vegetação</a:t>
            </a:r>
          </a:p>
          <a:p>
            <a:r>
              <a:rPr lang="pt-BR" sz="2400" dirty="0" smtClean="0"/>
              <a:t>Custo com a nova regra</a:t>
            </a:r>
          </a:p>
          <a:p>
            <a:endParaRPr lang="pt-BR" sz="2400" dirty="0" smtClean="0"/>
          </a:p>
          <a:p>
            <a:endParaRPr lang="pt-BR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560088"/>
              </p:ext>
            </p:extLst>
          </p:nvPr>
        </p:nvGraphicFramePr>
        <p:xfrm>
          <a:off x="764120" y="4063380"/>
          <a:ext cx="7615759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8917"/>
                <a:gridCol w="1675539"/>
                <a:gridCol w="1607363"/>
                <a:gridCol w="1903940"/>
              </a:tblGrid>
              <a:tr h="370840">
                <a:tc>
                  <a:txBody>
                    <a:bodyPr/>
                    <a:lstStyle/>
                    <a:p>
                      <a:r>
                        <a:rPr lang="pt-BR" sz="2000" dirty="0" smtClean="0"/>
                        <a:t>Valor da terra</a:t>
                      </a:r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dirty="0" smtClean="0"/>
                        <a:t>Muito</a:t>
                      </a:r>
                      <a:r>
                        <a:rPr lang="pt-BR" sz="2000" baseline="0" dirty="0" smtClean="0"/>
                        <a:t> Alta Prioridade</a:t>
                      </a:r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dirty="0" smtClean="0"/>
                        <a:t>Alta Prioridade</a:t>
                      </a:r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dirty="0" smtClean="0"/>
                        <a:t>Média Prioridade</a:t>
                      </a:r>
                      <a:endParaRPr lang="pt-BR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2000" dirty="0" smtClean="0"/>
                        <a:t>Menor valor</a:t>
                      </a:r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  <a:r>
                        <a:rPr lang="pt-BR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$ 230.009 </a:t>
                      </a:r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  <a:r>
                        <a:rPr lang="pt-BR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$ 822.012 </a:t>
                      </a:r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  <a:r>
                        <a:rPr lang="pt-BR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$ 3.144.386 </a:t>
                      </a:r>
                      <a:endParaRPr lang="pt-BR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2000" dirty="0" smtClean="0"/>
                        <a:t>Valor</a:t>
                      </a:r>
                      <a:r>
                        <a:rPr lang="pt-BR" sz="2000" baseline="0" dirty="0" smtClean="0"/>
                        <a:t> médio (média ponderada)</a:t>
                      </a:r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  <a:r>
                        <a:rPr lang="pt-BR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$ 1.821.990 </a:t>
                      </a:r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  <a:r>
                        <a:rPr lang="pt-BR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$ 3.115.004 </a:t>
                      </a:r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2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  <a:r>
                        <a:rPr lang="pt-BR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$ 6.931.519 </a:t>
                      </a:r>
                      <a:endParaRPr lang="pt-BR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2000" dirty="0" smtClean="0"/>
                        <a:t>Maior valor</a:t>
                      </a:r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  <a:r>
                        <a:rPr lang="pt-BR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$ 3.467.334</a:t>
                      </a:r>
                      <a:r>
                        <a:rPr lang="pt-BR" sz="2000" dirty="0" smtClean="0">
                          <a:effectLst/>
                        </a:rPr>
                        <a:t> </a:t>
                      </a:r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  <a:r>
                        <a:rPr lang="pt-BR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$ 4.659.300 </a:t>
                      </a:r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  <a:r>
                        <a:rPr lang="pt-BR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$ 10.239.381 </a:t>
                      </a:r>
                      <a:endParaRPr lang="pt-BR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04531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119658"/>
          </a:xfrm>
        </p:spPr>
        <p:txBody>
          <a:bodyPr>
            <a:normAutofit/>
          </a:bodyPr>
          <a:lstStyle/>
          <a:p>
            <a:pPr algn="ctr"/>
            <a:r>
              <a:rPr lang="pt-BR" sz="2800" dirty="0" smtClean="0"/>
              <a:t>Custo da compensação em distintas regiões do DF (custo regra nova/custo regra atual)</a:t>
            </a:r>
            <a:endParaRPr lang="pt-BR" sz="2800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28800"/>
            <a:ext cx="8928992" cy="4464496"/>
          </a:xfrm>
        </p:spPr>
      </p:pic>
    </p:spTree>
    <p:extLst>
      <p:ext uri="{BB962C8B-B14F-4D97-AF65-F5344CB8AC3E}">
        <p14:creationId xmlns:p14="http://schemas.microsoft.com/office/powerpoint/2010/main" val="3043980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87609"/>
          </a:xfrm>
        </p:spPr>
        <p:txBody>
          <a:bodyPr>
            <a:normAutofit/>
          </a:bodyPr>
          <a:lstStyle/>
          <a:p>
            <a:pPr algn="ctr"/>
            <a:r>
              <a:rPr lang="pt-BR" sz="3200" dirty="0" smtClean="0"/>
              <a:t>Caso analisado 2: Residencial Grotão</a:t>
            </a:r>
            <a:endParaRPr lang="pt-BR" sz="3200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628650" y="1268760"/>
            <a:ext cx="7886700" cy="5589240"/>
          </a:xfrm>
        </p:spPr>
        <p:txBody>
          <a:bodyPr/>
          <a:lstStyle/>
          <a:p>
            <a:r>
              <a:rPr lang="pt-BR" sz="2400" dirty="0" smtClean="0"/>
              <a:t>Área de Supressão: 129 ha</a:t>
            </a:r>
          </a:p>
          <a:p>
            <a:r>
              <a:rPr lang="pt-BR" sz="2400" dirty="0" smtClean="0"/>
              <a:t>Mudas a compensar (regra atual): 420.000</a:t>
            </a:r>
          </a:p>
          <a:p>
            <a:r>
              <a:rPr lang="pt-BR" sz="2400" dirty="0" smtClean="0"/>
              <a:t>Custo atual (R$ 18/muda): R$ 7.560.000</a:t>
            </a:r>
          </a:p>
          <a:p>
            <a:r>
              <a:rPr lang="pt-BR" sz="2400" dirty="0" smtClean="0"/>
              <a:t>Situação: local de muito alta prioridade, qualidade média vegetação</a:t>
            </a:r>
          </a:p>
          <a:p>
            <a:r>
              <a:rPr lang="pt-BR" sz="2400" dirty="0" smtClean="0"/>
              <a:t>Custo com a nova regra</a:t>
            </a:r>
          </a:p>
          <a:p>
            <a:endParaRPr lang="pt-BR" sz="2400" dirty="0" smtClean="0"/>
          </a:p>
          <a:p>
            <a:endParaRPr lang="pt-BR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3606646"/>
              </p:ext>
            </p:extLst>
          </p:nvPr>
        </p:nvGraphicFramePr>
        <p:xfrm>
          <a:off x="395536" y="4063380"/>
          <a:ext cx="8352928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4025"/>
                <a:gridCol w="1837723"/>
                <a:gridCol w="1762948"/>
                <a:gridCol w="2088232"/>
              </a:tblGrid>
              <a:tr h="370840">
                <a:tc>
                  <a:txBody>
                    <a:bodyPr/>
                    <a:lstStyle/>
                    <a:p>
                      <a:r>
                        <a:rPr lang="pt-BR" sz="2000" dirty="0" smtClean="0"/>
                        <a:t>Valor da terra</a:t>
                      </a:r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dirty="0" smtClean="0"/>
                        <a:t>Muito</a:t>
                      </a:r>
                      <a:r>
                        <a:rPr lang="pt-BR" sz="2000" baseline="0" dirty="0" smtClean="0"/>
                        <a:t> Alta Prioridade</a:t>
                      </a:r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dirty="0" smtClean="0"/>
                        <a:t>Alta Prioridade</a:t>
                      </a:r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dirty="0" smtClean="0"/>
                        <a:t>Média Prioridade</a:t>
                      </a:r>
                      <a:endParaRPr lang="pt-BR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2000" dirty="0" smtClean="0"/>
                        <a:t>Menor valor</a:t>
                      </a:r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  <a:r>
                        <a:rPr lang="pt-BR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$ 796.668  </a:t>
                      </a:r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  <a:r>
                        <a:rPr lang="pt-BR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$ 2.847.151 </a:t>
                      </a:r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  <a:r>
                        <a:rPr lang="pt-BR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$ 10.891.006 </a:t>
                      </a:r>
                      <a:endParaRPr lang="pt-BR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2000" dirty="0" smtClean="0"/>
                        <a:t>Valor</a:t>
                      </a:r>
                      <a:r>
                        <a:rPr lang="pt-BR" sz="2000" baseline="0" dirty="0" smtClean="0"/>
                        <a:t> médio (média ponderada)</a:t>
                      </a:r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  <a:r>
                        <a:rPr lang="pt-BR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$ 6.310.707 </a:t>
                      </a:r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  <a:r>
                        <a:rPr lang="pt-BR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</a:t>
                      </a:r>
                      <a:r>
                        <a:rPr lang="pt-BR" sz="20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10.789.237 </a:t>
                      </a:r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2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  <a:r>
                        <a:rPr lang="pt-BR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$ 24.008.251 </a:t>
                      </a:r>
                      <a:endParaRPr lang="pt-BR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2000" dirty="0" smtClean="0"/>
                        <a:t>Maior valor</a:t>
                      </a:r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  <a:r>
                        <a:rPr lang="pt-BR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$ 12.009.579 </a:t>
                      </a:r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  <a:r>
                        <a:rPr lang="pt-BR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</a:t>
                      </a:r>
                      <a:r>
                        <a:rPr lang="pt-BR" sz="20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16.138.114 </a:t>
                      </a:r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kern="120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  <a:r>
                        <a:rPr lang="pt-BR" sz="20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</a:t>
                      </a:r>
                      <a:r>
                        <a:rPr lang="pt-BR" sz="2000" kern="1200" baseline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20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35.465.479</a:t>
                      </a:r>
                      <a:r>
                        <a:rPr lang="pt-BR" sz="2000" smtClean="0">
                          <a:effectLst/>
                        </a:rPr>
                        <a:t> </a:t>
                      </a:r>
                      <a:endParaRPr lang="pt-BR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73335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t-BR" sz="3200" dirty="0"/>
              <a:t>Custo da compensação em distintas regiões do DF (custo regra nova/custo regra atual)</a:t>
            </a: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4824"/>
            <a:ext cx="8928992" cy="4464496"/>
          </a:xfrm>
        </p:spPr>
      </p:pic>
    </p:spTree>
    <p:extLst>
      <p:ext uri="{BB962C8B-B14F-4D97-AF65-F5344CB8AC3E}">
        <p14:creationId xmlns:p14="http://schemas.microsoft.com/office/powerpoint/2010/main" val="15592065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980728"/>
            <a:ext cx="7886700" cy="844897"/>
          </a:xfrm>
        </p:spPr>
        <p:txBody>
          <a:bodyPr/>
          <a:lstStyle/>
          <a:p>
            <a:pPr algn="ctr"/>
            <a:r>
              <a:rPr lang="pt-BR" dirty="0" smtClean="0"/>
              <a:t>Novas regras de gestão florestal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sz="2800" dirty="0"/>
              <a:t>Plantio de nativas em área de uso alternativo desburocratizado: incentivo a aumento da cobertura nativa</a:t>
            </a:r>
          </a:p>
          <a:p>
            <a:r>
              <a:rPr lang="pt-BR" sz="2800" dirty="0"/>
              <a:t>IBRAM não terá que autorizar toda e qualquer supressão de árvore: foco na gestão dos </a:t>
            </a:r>
            <a:r>
              <a:rPr lang="pt-BR" sz="2800" dirty="0" smtClean="0"/>
              <a:t>remanescentes</a:t>
            </a:r>
          </a:p>
          <a:p>
            <a:r>
              <a:rPr lang="pt-BR" sz="2800" dirty="0" smtClean="0"/>
              <a:t>Gestão das árvores em área verde pública: </a:t>
            </a:r>
            <a:r>
              <a:rPr lang="pt-BR" sz="2800" dirty="0" smtClean="0"/>
              <a:t>NOVACAP, segundo Plano Diretor de Arborização Urbana</a:t>
            </a:r>
            <a:endParaRPr lang="pt-BR" sz="2800" dirty="0" smtClean="0"/>
          </a:p>
          <a:p>
            <a:r>
              <a:rPr lang="pt-BR" sz="2800" dirty="0" smtClean="0"/>
              <a:t>Mudança na sistemática de tombamento: por </a:t>
            </a:r>
            <a:r>
              <a:rPr lang="pt-BR" sz="2800" u="sng" dirty="0" smtClean="0"/>
              <a:t>indivíduo</a:t>
            </a:r>
            <a:r>
              <a:rPr lang="pt-BR" sz="2800" dirty="0" smtClean="0"/>
              <a:t> e não por espécie: menos burocracia</a:t>
            </a:r>
          </a:p>
          <a:p>
            <a:endParaRPr lang="pt-BR" dirty="0" smtClean="0"/>
          </a:p>
          <a:p>
            <a:endParaRPr lang="pt-BR" dirty="0"/>
          </a:p>
        </p:txBody>
      </p:sp>
      <p:grpSp>
        <p:nvGrpSpPr>
          <p:cNvPr id="4" name="Group 2"/>
          <p:cNvGrpSpPr/>
          <p:nvPr/>
        </p:nvGrpSpPr>
        <p:grpSpPr>
          <a:xfrm>
            <a:off x="1561" y="-1"/>
            <a:ext cx="9142439" cy="1095468"/>
            <a:chOff x="1561" y="-1"/>
            <a:chExt cx="9142439" cy="1095468"/>
          </a:xfrm>
        </p:grpSpPr>
        <p:pic>
          <p:nvPicPr>
            <p:cNvPr id="5" name="Picture 4" descr="C:\Users\carolina.schaffer.SEC\Desktop\Projeto GEF\Viagem Singapura\Apresentação\ipê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714" b="8410"/>
            <a:stretch/>
          </p:blipFill>
          <p:spPr bwMode="auto">
            <a:xfrm>
              <a:off x="1561" y="-1"/>
              <a:ext cx="9142439" cy="10744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6322" y="75683"/>
              <a:ext cx="940803" cy="10197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759744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1171152"/>
            <a:ext cx="7886700" cy="883998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/>
              <a:t>Programa de Regularização Ambiental - PRA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8650" y="2055148"/>
            <a:ext cx="7886700" cy="4614211"/>
          </a:xfrm>
        </p:spPr>
        <p:txBody>
          <a:bodyPr>
            <a:normAutofit fontScale="92500" lnSpcReduction="10000"/>
          </a:bodyPr>
          <a:lstStyle/>
          <a:p>
            <a:r>
              <a:rPr lang="pt-BR" dirty="0" smtClean="0"/>
              <a:t>Decreto Distrital 37391, de 30/12/2016</a:t>
            </a:r>
          </a:p>
          <a:p>
            <a:r>
              <a:rPr lang="pt-BR" dirty="0" smtClean="0"/>
              <a:t>Premiação a quem conserva, incentivo a quem quer recuperar:</a:t>
            </a:r>
          </a:p>
          <a:p>
            <a:pPr marL="514350" indent="-514350">
              <a:buFont typeface="+mj-lt"/>
              <a:buAutoNum type="alphaLcParenR"/>
            </a:pPr>
            <a:r>
              <a:rPr lang="pt-BR" dirty="0" smtClean="0"/>
              <a:t>Uso de </a:t>
            </a:r>
            <a:r>
              <a:rPr lang="pt-BR" dirty="0" err="1" smtClean="0"/>
              <a:t>CRAs</a:t>
            </a:r>
            <a:r>
              <a:rPr lang="pt-BR" dirty="0" smtClean="0"/>
              <a:t> para pagar multas: mais mercado</a:t>
            </a:r>
          </a:p>
          <a:p>
            <a:pPr marL="514350" indent="-514350">
              <a:buFont typeface="+mj-lt"/>
              <a:buAutoNum type="alphaLcParenR"/>
            </a:pPr>
            <a:r>
              <a:rPr lang="pt-BR" dirty="0" smtClean="0"/>
              <a:t>Mercado institucional de alimentos (PAPA): preços melhores para produtores “verdes”</a:t>
            </a:r>
          </a:p>
          <a:p>
            <a:pPr marL="514350" indent="-514350">
              <a:buFont typeface="+mj-lt"/>
              <a:buAutoNum type="alphaLcParenR"/>
            </a:pPr>
            <a:r>
              <a:rPr lang="pt-BR" dirty="0" smtClean="0"/>
              <a:t>Facilidade na regularização fundiária</a:t>
            </a:r>
          </a:p>
          <a:p>
            <a:pPr marL="514350" indent="-514350">
              <a:buFont typeface="+mj-lt"/>
              <a:buAutoNum type="alphaLcParenR"/>
            </a:pPr>
            <a:r>
              <a:rPr lang="pt-BR" dirty="0" smtClean="0"/>
              <a:t>Uso da compensação florestal para recuperar passivo anterior a 2008</a:t>
            </a:r>
          </a:p>
          <a:p>
            <a:pPr>
              <a:buFont typeface="Arial" charset="0"/>
              <a:buChar char="•"/>
            </a:pPr>
            <a:r>
              <a:rPr lang="pt-BR" dirty="0" smtClean="0"/>
              <a:t>Uso de técnicas diversas para recomposição, sem necessidade de aprovação prévia: desburocratização</a:t>
            </a:r>
          </a:p>
          <a:p>
            <a:pPr>
              <a:buFont typeface="Arial" charset="0"/>
              <a:buChar char="•"/>
            </a:pPr>
            <a:endParaRPr lang="pt-BR" dirty="0" smtClean="0"/>
          </a:p>
          <a:p>
            <a:endParaRPr lang="pt-BR" dirty="0"/>
          </a:p>
        </p:txBody>
      </p:sp>
      <p:grpSp>
        <p:nvGrpSpPr>
          <p:cNvPr id="4" name="Group 2"/>
          <p:cNvGrpSpPr/>
          <p:nvPr/>
        </p:nvGrpSpPr>
        <p:grpSpPr>
          <a:xfrm>
            <a:off x="1561" y="-1"/>
            <a:ext cx="9142439" cy="1095468"/>
            <a:chOff x="1561" y="-1"/>
            <a:chExt cx="9142439" cy="1095468"/>
          </a:xfrm>
        </p:grpSpPr>
        <p:pic>
          <p:nvPicPr>
            <p:cNvPr id="5" name="Picture 4" descr="C:\Users\carolina.schaffer.SEC\Desktop\Projeto GEF\Viagem Singapura\Apresentação\ipê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714" b="8410"/>
            <a:stretch/>
          </p:blipFill>
          <p:spPr bwMode="auto">
            <a:xfrm>
              <a:off x="1561" y="-1"/>
              <a:ext cx="9142439" cy="10744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6322" y="75683"/>
              <a:ext cx="940803" cy="10197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066903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1171152"/>
            <a:ext cx="7886700" cy="883998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/>
              <a:t>Programa Piloto Recupera Cerrado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8650" y="2055148"/>
            <a:ext cx="7886700" cy="4614211"/>
          </a:xfrm>
        </p:spPr>
        <p:txBody>
          <a:bodyPr>
            <a:normAutofit/>
          </a:bodyPr>
          <a:lstStyle/>
          <a:p>
            <a:r>
              <a:rPr lang="pt-BR" dirty="0" smtClean="0"/>
              <a:t>Decreto Distrital 3764/16</a:t>
            </a:r>
          </a:p>
          <a:p>
            <a:r>
              <a:rPr lang="pt-BR" dirty="0" smtClean="0"/>
              <a:t>Uso de recursos da compensação florestal, por tempo limitado, para testar e difundir novos métodos</a:t>
            </a:r>
          </a:p>
          <a:p>
            <a:r>
              <a:rPr lang="pt-BR" dirty="0" smtClean="0"/>
              <a:t>Monitoramento de médio e longo prazo (parceria FAP/DF)</a:t>
            </a:r>
          </a:p>
          <a:p>
            <a:r>
              <a:rPr lang="pt-BR" dirty="0" smtClean="0"/>
              <a:t>Novo arranjo institucional para destinar recursos para agenda ambiental (cooperação SEMA/IBRAM/SFB/FBB)</a:t>
            </a:r>
          </a:p>
          <a:p>
            <a:r>
              <a:rPr lang="pt-BR" dirty="0" smtClean="0"/>
              <a:t>Recursos iniciais (2017) de pelo menos </a:t>
            </a:r>
            <a:r>
              <a:rPr lang="pt-BR" dirty="0" err="1" smtClean="0"/>
              <a:t>R</a:t>
            </a:r>
            <a:r>
              <a:rPr lang="pt-BR" dirty="0" smtClean="0"/>
              <a:t>$ 2 mi</a:t>
            </a:r>
          </a:p>
          <a:p>
            <a:endParaRPr lang="pt-BR" dirty="0"/>
          </a:p>
        </p:txBody>
      </p:sp>
      <p:grpSp>
        <p:nvGrpSpPr>
          <p:cNvPr id="4" name="Group 2"/>
          <p:cNvGrpSpPr/>
          <p:nvPr/>
        </p:nvGrpSpPr>
        <p:grpSpPr>
          <a:xfrm>
            <a:off x="1561" y="-1"/>
            <a:ext cx="9142439" cy="1095468"/>
            <a:chOff x="1561" y="-1"/>
            <a:chExt cx="9142439" cy="1095468"/>
          </a:xfrm>
        </p:grpSpPr>
        <p:pic>
          <p:nvPicPr>
            <p:cNvPr id="5" name="Picture 4" descr="C:\Users\carolina.schaffer.SEC\Desktop\Projeto GEF\Viagem Singapura\Apresentação\ipê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714" b="8410"/>
            <a:stretch/>
          </p:blipFill>
          <p:spPr bwMode="auto">
            <a:xfrm>
              <a:off x="1561" y="-1"/>
              <a:ext cx="9142439" cy="10744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6322" y="75683"/>
              <a:ext cx="940803" cy="10197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714638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ítulo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32656"/>
            <a:ext cx="39624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ítulo 6"/>
          <p:cNvSpPr>
            <a:spLocks noGrp="1"/>
          </p:cNvSpPr>
          <p:nvPr>
            <p:ph type="ctrTitle"/>
          </p:nvPr>
        </p:nvSpPr>
        <p:spPr>
          <a:xfrm>
            <a:off x="539552" y="4560169"/>
            <a:ext cx="7543800" cy="885054"/>
          </a:xfrm>
        </p:spPr>
        <p:txBody>
          <a:bodyPr>
            <a:normAutofit fontScale="90000"/>
          </a:bodyPr>
          <a:lstStyle/>
          <a:p>
            <a:pPr algn="ctr"/>
            <a:r>
              <a:rPr lang="pt-BR" sz="6600" b="1" dirty="0" smtClean="0">
                <a:solidFill>
                  <a:schemeClr val="bg1"/>
                </a:solidFill>
              </a:rPr>
              <a:t>Obrigado!</a:t>
            </a:r>
            <a:endParaRPr lang="pt-BR" sz="6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13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71150"/>
            <a:ext cx="7620000" cy="457650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/>
              <a:t>Compensação Florestal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844824"/>
            <a:ext cx="7620000" cy="4555976"/>
          </a:xfrm>
        </p:spPr>
        <p:txBody>
          <a:bodyPr>
            <a:normAutofit lnSpcReduction="10000"/>
          </a:bodyPr>
          <a:lstStyle/>
          <a:p>
            <a:pPr marL="571500" indent="-457200"/>
            <a:r>
              <a:rPr lang="pt-BR" sz="2800" dirty="0" smtClean="0"/>
              <a:t>Objetivo: compensar a perda de serviços ambientais (habitat, biodiversidade, ciclagem de água etc.) com a conversão de áreas nativas</a:t>
            </a:r>
          </a:p>
          <a:p>
            <a:pPr marL="571500" indent="-457200"/>
            <a:r>
              <a:rPr lang="pt-BR" b="1" dirty="0" smtClean="0"/>
              <a:t>Perda líquida zero</a:t>
            </a:r>
            <a:endParaRPr lang="pt-BR" sz="2800" b="1" dirty="0" smtClean="0"/>
          </a:p>
          <a:p>
            <a:pPr marL="571500" indent="-457200"/>
            <a:r>
              <a:rPr lang="pt-BR" dirty="0" smtClean="0"/>
              <a:t>Existe em diversos países e alguns estados brasileiros</a:t>
            </a:r>
          </a:p>
          <a:p>
            <a:pPr marL="571500" indent="-457200"/>
            <a:r>
              <a:rPr lang="pt-BR" sz="2800" dirty="0" smtClean="0"/>
              <a:t>São Paulo: experiência recente e inteligente</a:t>
            </a:r>
          </a:p>
          <a:p>
            <a:pPr marL="571500" indent="-457200"/>
            <a:r>
              <a:rPr lang="pt-BR" dirty="0" smtClean="0"/>
              <a:t>Base Legal:</a:t>
            </a:r>
          </a:p>
          <a:p>
            <a:pPr marL="628650" indent="-514350">
              <a:buFont typeface="+mj-lt"/>
              <a:buAutoNum type="alphaLcParenR"/>
            </a:pPr>
            <a:r>
              <a:rPr lang="pt-BR" sz="2800" dirty="0" smtClean="0"/>
              <a:t>Lei Federal 12651/12</a:t>
            </a:r>
          </a:p>
          <a:p>
            <a:pPr marL="628650" indent="-514350">
              <a:buFont typeface="+mj-lt"/>
              <a:buAutoNum type="alphaLcParenR"/>
            </a:pPr>
            <a:r>
              <a:rPr lang="pt-BR" dirty="0" smtClean="0"/>
              <a:t>Lei Distrital 3031/02</a:t>
            </a:r>
            <a:endParaRPr lang="pt-BR" sz="2800" dirty="0" smtClean="0"/>
          </a:p>
        </p:txBody>
      </p:sp>
      <p:grpSp>
        <p:nvGrpSpPr>
          <p:cNvPr id="4" name="Group 2"/>
          <p:cNvGrpSpPr/>
          <p:nvPr/>
        </p:nvGrpSpPr>
        <p:grpSpPr>
          <a:xfrm>
            <a:off x="1561" y="-1"/>
            <a:ext cx="9142439" cy="1095468"/>
            <a:chOff x="1561" y="-1"/>
            <a:chExt cx="9142439" cy="1095468"/>
          </a:xfrm>
        </p:grpSpPr>
        <p:pic>
          <p:nvPicPr>
            <p:cNvPr id="5" name="Picture 4" descr="C:\Users\carolina.schaffer.SEC\Desktop\Projeto GEF\Viagem Singapura\Apresentação\ipê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714" b="8410"/>
            <a:stretch/>
          </p:blipFill>
          <p:spPr bwMode="auto">
            <a:xfrm>
              <a:off x="1561" y="-1"/>
              <a:ext cx="9142439" cy="10744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6322" y="75683"/>
              <a:ext cx="940803" cy="10197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100987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71150"/>
            <a:ext cx="7620000" cy="457650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/>
              <a:t>Decreto 14783/93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844824"/>
            <a:ext cx="7620000" cy="4555976"/>
          </a:xfrm>
        </p:spPr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pt-BR" sz="2800" dirty="0" smtClean="0"/>
              <a:t>Compensação Florestal é devida:</a:t>
            </a:r>
          </a:p>
          <a:p>
            <a:r>
              <a:rPr lang="pt-BR" sz="2400" dirty="0" smtClean="0"/>
              <a:t>Por supressão de </a:t>
            </a:r>
            <a:r>
              <a:rPr lang="pt-B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indivíduos</a:t>
            </a:r>
          </a:p>
          <a:p>
            <a:r>
              <a:rPr lang="pt-BR" sz="2400" dirty="0" smtClean="0"/>
              <a:t>Em área </a:t>
            </a:r>
            <a:r>
              <a:rPr lang="pt-B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urbana</a:t>
            </a:r>
          </a:p>
          <a:p>
            <a:pPr marL="114300" indent="0">
              <a:buNone/>
            </a:pPr>
            <a:r>
              <a:rPr lang="pt-BR" sz="2800" dirty="0" smtClean="0"/>
              <a:t>Compensação Florestal é paga:</a:t>
            </a:r>
          </a:p>
          <a:p>
            <a:r>
              <a:rPr lang="pt-BR" sz="2400" dirty="0" smtClean="0"/>
              <a:t>Por </a:t>
            </a:r>
            <a:r>
              <a:rPr lang="pt-B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restauração</a:t>
            </a:r>
            <a:r>
              <a:rPr lang="pt-BR" sz="2400" dirty="0" smtClean="0"/>
              <a:t> (plantio)</a:t>
            </a:r>
          </a:p>
          <a:p>
            <a:r>
              <a:rPr lang="pt-BR" sz="2400" dirty="0" smtClean="0"/>
              <a:t>De </a:t>
            </a:r>
            <a:r>
              <a:rPr lang="pt-B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mudas</a:t>
            </a:r>
          </a:p>
          <a:p>
            <a:r>
              <a:rPr lang="pt-BR" sz="2400" dirty="0" smtClean="0"/>
              <a:t>Em áreas a serem </a:t>
            </a:r>
            <a:r>
              <a:rPr lang="pt-B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definidas pelo IBRAM</a:t>
            </a:r>
          </a:p>
          <a:p>
            <a:r>
              <a:rPr lang="pt-BR" sz="2400" dirty="0" smtClean="0"/>
              <a:t>Num momento </a:t>
            </a:r>
            <a:r>
              <a:rPr lang="pt-B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futuro</a:t>
            </a:r>
            <a:r>
              <a:rPr lang="pt-BR" sz="2400" dirty="0" smtClean="0"/>
              <a:t> e incerto, posterior à licença ambiental</a:t>
            </a:r>
          </a:p>
          <a:p>
            <a:r>
              <a:rPr lang="pt-BR" sz="2400" dirty="0" smtClean="0"/>
              <a:t>Pelo </a:t>
            </a:r>
            <a:r>
              <a:rPr lang="pt-B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empreendedor</a:t>
            </a:r>
          </a:p>
          <a:p>
            <a:r>
              <a:rPr lang="pt-BR" sz="2400" dirty="0" smtClean="0"/>
              <a:t>A uma taxa de </a:t>
            </a:r>
            <a:r>
              <a:rPr lang="pt-B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1:30</a:t>
            </a:r>
            <a:endParaRPr lang="pt-B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" name="Group 2"/>
          <p:cNvGrpSpPr/>
          <p:nvPr/>
        </p:nvGrpSpPr>
        <p:grpSpPr>
          <a:xfrm>
            <a:off x="1561" y="-1"/>
            <a:ext cx="9142439" cy="1095468"/>
            <a:chOff x="1561" y="-1"/>
            <a:chExt cx="9142439" cy="1095468"/>
          </a:xfrm>
        </p:grpSpPr>
        <p:pic>
          <p:nvPicPr>
            <p:cNvPr id="5" name="Picture 4" descr="C:\Users\carolina.schaffer.SEC\Desktop\Projeto GEF\Viagem Singapura\Apresentação\ipê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714" b="8410"/>
            <a:stretch/>
          </p:blipFill>
          <p:spPr bwMode="auto">
            <a:xfrm>
              <a:off x="1561" y="-1"/>
              <a:ext cx="9142439" cy="10744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6322" y="75683"/>
              <a:ext cx="940803" cy="10197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03977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1171151"/>
            <a:ext cx="7886700" cy="519538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/>
              <a:t>Problemas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400" dirty="0" smtClean="0"/>
              <a:t>Busca compensar perda de </a:t>
            </a:r>
            <a:r>
              <a:rPr lang="pt-B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árvores</a:t>
            </a:r>
            <a:r>
              <a:rPr lang="pt-BR" sz="2400" dirty="0" smtClean="0"/>
              <a:t>, não de </a:t>
            </a:r>
            <a:r>
              <a:rPr lang="pt-B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ecossistemas</a:t>
            </a:r>
          </a:p>
          <a:p>
            <a:r>
              <a:rPr lang="pt-BR" sz="2400" dirty="0" smtClean="0"/>
              <a:t>Não enxerga ecossistemas com baixa densidade de árvores (cerrado ralo, campos sujos, campos limpos etc.)</a:t>
            </a:r>
          </a:p>
          <a:p>
            <a:r>
              <a:rPr lang="pt-BR" sz="2400" dirty="0" smtClean="0"/>
              <a:t>Muito caro (1:30 e plantio de mudas)</a:t>
            </a:r>
          </a:p>
          <a:p>
            <a:r>
              <a:rPr lang="pt-BR" sz="2400" dirty="0" smtClean="0"/>
              <a:t>Pouco inteligente: todas as áreas (urbana ou rural, protegida ou não) valem o mesmo</a:t>
            </a:r>
          </a:p>
          <a:p>
            <a:r>
              <a:rPr lang="pt-BR" sz="2400" dirty="0" smtClean="0"/>
              <a:t>Pouco efetivo: alta mortalidade (plantio de mudas cuidadas por dois anos)</a:t>
            </a:r>
          </a:p>
          <a:p>
            <a:r>
              <a:rPr lang="pt-BR" sz="2400" dirty="0" smtClean="0"/>
              <a:t>Polêmica: qual o critério para atribuição da recuperação de determinada área para determinado empreendedor?</a:t>
            </a:r>
          </a:p>
          <a:p>
            <a:endParaRPr lang="pt-BR" dirty="0"/>
          </a:p>
        </p:txBody>
      </p:sp>
      <p:grpSp>
        <p:nvGrpSpPr>
          <p:cNvPr id="4" name="Group 2"/>
          <p:cNvGrpSpPr/>
          <p:nvPr/>
        </p:nvGrpSpPr>
        <p:grpSpPr>
          <a:xfrm>
            <a:off x="1561" y="-1"/>
            <a:ext cx="9142439" cy="1095468"/>
            <a:chOff x="1561" y="-1"/>
            <a:chExt cx="9142439" cy="1095468"/>
          </a:xfrm>
        </p:grpSpPr>
        <p:pic>
          <p:nvPicPr>
            <p:cNvPr id="5" name="Picture 4" descr="C:\Users\carolina.schaffer.SEC\Desktop\Projeto GEF\Viagem Singapura\Apresentação\ipê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714" b="8410"/>
            <a:stretch/>
          </p:blipFill>
          <p:spPr bwMode="auto">
            <a:xfrm>
              <a:off x="1561" y="-1"/>
              <a:ext cx="9142439" cy="10744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6322" y="75683"/>
              <a:ext cx="940803" cy="10197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994371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dirty="0" smtClean="0"/>
              <a:t>Problemas</a:t>
            </a:r>
            <a:endParaRPr lang="pt-BR" dirty="0"/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pt-BR" sz="2000" dirty="0" smtClean="0"/>
              <a:t>Estudo de 2013 (UnB):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 smtClean="0"/>
              <a:t>52 </a:t>
            </a:r>
            <a:r>
              <a:rPr lang="pt-BR" sz="2000" dirty="0" err="1" smtClean="0"/>
              <a:t>PRADs</a:t>
            </a:r>
            <a:r>
              <a:rPr lang="pt-BR" sz="2000" dirty="0" smtClean="0"/>
              <a:t> aprovados pelo IBRAM analisados (vistoriados)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 smtClean="0"/>
              <a:t>41 não tinham vestígios de recuperação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 smtClean="0"/>
              <a:t>9 tinham alguma recuperação</a:t>
            </a:r>
            <a:endParaRPr lang="pt-BR" sz="2000" dirty="0"/>
          </a:p>
        </p:txBody>
      </p:sp>
      <p:grpSp>
        <p:nvGrpSpPr>
          <p:cNvPr id="4" name="Group 2"/>
          <p:cNvGrpSpPr/>
          <p:nvPr/>
        </p:nvGrpSpPr>
        <p:grpSpPr>
          <a:xfrm>
            <a:off x="1561" y="-1"/>
            <a:ext cx="9142439" cy="1095468"/>
            <a:chOff x="1561" y="-1"/>
            <a:chExt cx="9142439" cy="1095468"/>
          </a:xfrm>
        </p:grpSpPr>
        <p:pic>
          <p:nvPicPr>
            <p:cNvPr id="5" name="Picture 4" descr="C:\Users\carolina.schaffer.SEC\Desktop\Projeto GEF\Viagem Singapura\Apresentação\ipê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714" b="8410"/>
            <a:stretch/>
          </p:blipFill>
          <p:spPr bwMode="auto">
            <a:xfrm>
              <a:off x="1561" y="-1"/>
              <a:ext cx="9142439" cy="10744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6322" y="75683"/>
              <a:ext cx="940803" cy="1019784"/>
            </a:xfrm>
            <a:prstGeom prst="rect">
              <a:avLst/>
            </a:prstGeom>
          </p:spPr>
        </p:pic>
      </p:grpSp>
      <p:pic>
        <p:nvPicPr>
          <p:cNvPr id="9" name="Espaço Reservado para Conteúdo 8"/>
          <p:cNvPicPr>
            <a:picLocks noGrp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484784"/>
            <a:ext cx="2639291" cy="1982585"/>
          </a:xfrm>
          <a:prstGeom prst="rect">
            <a:avLst/>
          </a:prstGeom>
        </p:spPr>
      </p:pic>
      <p:pic>
        <p:nvPicPr>
          <p:cNvPr id="10" name="Imagem 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3284984"/>
            <a:ext cx="2639695" cy="1979930"/>
          </a:xfrm>
          <a:prstGeom prst="rect">
            <a:avLst/>
          </a:prstGeom>
        </p:spPr>
      </p:pic>
      <p:pic>
        <p:nvPicPr>
          <p:cNvPr id="11" name="Imagem 10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4509120"/>
            <a:ext cx="2639695" cy="1979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1922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1340768"/>
            <a:ext cx="7886700" cy="1008112"/>
          </a:xfrm>
        </p:spPr>
        <p:txBody>
          <a:bodyPr>
            <a:normAutofit/>
          </a:bodyPr>
          <a:lstStyle/>
          <a:p>
            <a:pPr algn="ctr"/>
            <a:r>
              <a:rPr lang="pt-BR" sz="3100" dirty="0" smtClean="0"/>
              <a:t>São áreas equivalentes?</a:t>
            </a:r>
            <a:r>
              <a:rPr lang="pt-BR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2200" dirty="0"/>
          </a:p>
        </p:txBody>
      </p:sp>
      <p:pic>
        <p:nvPicPr>
          <p:cNvPr id="17" name="Espaço Reservado para Conteúdo 1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912" y="2842633"/>
            <a:ext cx="4131064" cy="2829778"/>
          </a:xfrm>
        </p:spPr>
      </p:pic>
      <p:pic>
        <p:nvPicPr>
          <p:cNvPr id="18" name="Espaço Reservado para Conteúdo 1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150" y="2842633"/>
            <a:ext cx="4191322" cy="2806245"/>
          </a:xfrm>
        </p:spPr>
      </p:pic>
      <p:grpSp>
        <p:nvGrpSpPr>
          <p:cNvPr id="4" name="Group 2"/>
          <p:cNvGrpSpPr/>
          <p:nvPr/>
        </p:nvGrpSpPr>
        <p:grpSpPr>
          <a:xfrm>
            <a:off x="1561" y="-1"/>
            <a:ext cx="9142439" cy="1095468"/>
            <a:chOff x="1561" y="-1"/>
            <a:chExt cx="9142439" cy="1095468"/>
          </a:xfrm>
        </p:grpSpPr>
        <p:pic>
          <p:nvPicPr>
            <p:cNvPr id="5" name="Picture 4" descr="C:\Users\carolina.schaffer.SEC\Desktop\Projeto GEF\Viagem Singapura\Apresentação\ipê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714" b="8410"/>
            <a:stretch/>
          </p:blipFill>
          <p:spPr bwMode="auto">
            <a:xfrm>
              <a:off x="1561" y="-1"/>
              <a:ext cx="9142439" cy="10744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6322" y="75683"/>
              <a:ext cx="940803" cy="10197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501965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1556792"/>
            <a:ext cx="7886700" cy="133897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/>
              <a:t>Novas regras de </a:t>
            </a:r>
            <a:r>
              <a:rPr lang="pt-BR" dirty="0" smtClean="0"/>
              <a:t>compensação </a:t>
            </a:r>
            <a:r>
              <a:rPr lang="pt-BR" dirty="0" smtClean="0"/>
              <a:t>florestal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8650" y="2204863"/>
            <a:ext cx="7886700" cy="3972099"/>
          </a:xfrm>
        </p:spPr>
        <p:txBody>
          <a:bodyPr>
            <a:normAutofit lnSpcReduction="10000"/>
          </a:bodyPr>
          <a:lstStyle/>
          <a:p>
            <a:r>
              <a:rPr lang="pt-BR" sz="2800" dirty="0" smtClean="0"/>
              <a:t>Compensação poderá ocorrer por </a:t>
            </a:r>
            <a:r>
              <a:rPr lang="pt-BR" sz="2800" u="sng" dirty="0" smtClean="0"/>
              <a:t>conservação de remanescentes </a:t>
            </a:r>
            <a:r>
              <a:rPr lang="pt-BR" sz="2800" dirty="0" smtClean="0"/>
              <a:t> </a:t>
            </a:r>
            <a:r>
              <a:rPr lang="pt-BR" sz="2800" b="1" dirty="0" smtClean="0"/>
              <a:t>ou</a:t>
            </a:r>
            <a:r>
              <a:rPr lang="pt-BR" sz="2800" dirty="0" smtClean="0"/>
              <a:t> restauração: ganho ambiental e </a:t>
            </a:r>
            <a:r>
              <a:rPr lang="pt-BR" sz="2800" dirty="0" smtClean="0"/>
              <a:t>econômico</a:t>
            </a:r>
            <a:endParaRPr lang="pt-BR" sz="2800" dirty="0" smtClean="0"/>
          </a:p>
          <a:p>
            <a:r>
              <a:rPr lang="pt-BR" sz="2800" dirty="0" smtClean="0"/>
              <a:t>Restauração pode ocorrer por </a:t>
            </a:r>
            <a:r>
              <a:rPr lang="pt-BR" sz="2800" u="sng" dirty="0" smtClean="0"/>
              <a:t>diversos métodos</a:t>
            </a:r>
            <a:r>
              <a:rPr lang="pt-BR" sz="2800" dirty="0" smtClean="0"/>
              <a:t>: ganho ambiental e econômico</a:t>
            </a:r>
          </a:p>
          <a:p>
            <a:r>
              <a:rPr lang="pt-BR" sz="2800" u="sng" dirty="0" smtClean="0"/>
              <a:t>Fator de compensação </a:t>
            </a:r>
            <a:r>
              <a:rPr lang="pt-BR" sz="2800" dirty="0" smtClean="0"/>
              <a:t>será calculado com base na </a:t>
            </a:r>
            <a:r>
              <a:rPr lang="pt-BR" sz="2800" u="sng" dirty="0" smtClean="0"/>
              <a:t>importância da área desmatada e conservada/recuperada</a:t>
            </a:r>
            <a:r>
              <a:rPr lang="pt-BR" sz="2800" dirty="0" smtClean="0"/>
              <a:t>, lastreado em </a:t>
            </a:r>
            <a:r>
              <a:rPr lang="pt-BR" sz="2800" u="sng" dirty="0" smtClean="0"/>
              <a:t>mapa de áreas prioritárias</a:t>
            </a:r>
            <a:r>
              <a:rPr lang="pt-BR" sz="2800" dirty="0" smtClean="0"/>
              <a:t>: maior eficiência e inteligência ambiental</a:t>
            </a:r>
          </a:p>
          <a:p>
            <a:endParaRPr lang="pt-BR" dirty="0" smtClean="0"/>
          </a:p>
          <a:p>
            <a:endParaRPr lang="pt-BR" dirty="0"/>
          </a:p>
        </p:txBody>
      </p:sp>
      <p:grpSp>
        <p:nvGrpSpPr>
          <p:cNvPr id="4" name="Group 2"/>
          <p:cNvGrpSpPr/>
          <p:nvPr/>
        </p:nvGrpSpPr>
        <p:grpSpPr>
          <a:xfrm>
            <a:off x="1561" y="-1"/>
            <a:ext cx="9142439" cy="1095468"/>
            <a:chOff x="1561" y="-1"/>
            <a:chExt cx="9142439" cy="1095468"/>
          </a:xfrm>
        </p:grpSpPr>
        <p:pic>
          <p:nvPicPr>
            <p:cNvPr id="5" name="Picture 4" descr="C:\Users\carolina.schaffer.SEC\Desktop\Projeto GEF\Viagem Singapura\Apresentação\ipê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714" b="8410"/>
            <a:stretch/>
          </p:blipFill>
          <p:spPr bwMode="auto">
            <a:xfrm>
              <a:off x="1561" y="-1"/>
              <a:ext cx="9142439" cy="10744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6322" y="75683"/>
              <a:ext cx="940803" cy="10197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863154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1556792"/>
            <a:ext cx="7886700" cy="133897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/>
              <a:t>Novas regras de </a:t>
            </a:r>
            <a:r>
              <a:rPr lang="pt-BR" dirty="0" smtClean="0"/>
              <a:t>compensação </a:t>
            </a:r>
            <a:r>
              <a:rPr lang="pt-BR" dirty="0" smtClean="0"/>
              <a:t>florestal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8650" y="2204863"/>
            <a:ext cx="7886700" cy="3972099"/>
          </a:xfrm>
        </p:spPr>
        <p:txBody>
          <a:bodyPr>
            <a:normAutofit/>
          </a:bodyPr>
          <a:lstStyle/>
          <a:p>
            <a:endParaRPr lang="pt-BR" dirty="0" smtClean="0"/>
          </a:p>
          <a:p>
            <a:r>
              <a:rPr lang="pt-BR" dirty="0" smtClean="0"/>
              <a:t>Conversão em pecúnia: baseado no valor de recuperação de área equivalente</a:t>
            </a:r>
          </a:p>
          <a:p>
            <a:r>
              <a:rPr lang="pt-BR" dirty="0" smtClean="0"/>
              <a:t>Árvores isoladas e pequenos desmatamentos (até 10.000 m2): possibilidade de conversão em 100%</a:t>
            </a:r>
          </a:p>
          <a:p>
            <a:r>
              <a:rPr lang="pt-BR" dirty="0" smtClean="0"/>
              <a:t>Áreas maiores: até 25% pode ser convertido em serviços ou bens para gestão florestal do IBRAM</a:t>
            </a:r>
          </a:p>
          <a:p>
            <a:r>
              <a:rPr lang="pt-BR" dirty="0" smtClean="0"/>
              <a:t>Decisão do </a:t>
            </a:r>
            <a:r>
              <a:rPr lang="pt-BR" b="1" dirty="0" smtClean="0"/>
              <a:t>empreendedor</a:t>
            </a:r>
          </a:p>
          <a:p>
            <a:endParaRPr lang="pt-BR" dirty="0"/>
          </a:p>
        </p:txBody>
      </p:sp>
      <p:grpSp>
        <p:nvGrpSpPr>
          <p:cNvPr id="4" name="Group 2"/>
          <p:cNvGrpSpPr/>
          <p:nvPr/>
        </p:nvGrpSpPr>
        <p:grpSpPr>
          <a:xfrm>
            <a:off x="1561" y="-1"/>
            <a:ext cx="9142439" cy="1095468"/>
            <a:chOff x="1561" y="-1"/>
            <a:chExt cx="9142439" cy="1095468"/>
          </a:xfrm>
        </p:grpSpPr>
        <p:pic>
          <p:nvPicPr>
            <p:cNvPr id="5" name="Picture 4" descr="C:\Users\carolina.schaffer.SEC\Desktop\Projeto GEF\Viagem Singapura\Apresentação\ipê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714" b="8410"/>
            <a:stretch/>
          </p:blipFill>
          <p:spPr bwMode="auto">
            <a:xfrm>
              <a:off x="1561" y="-1"/>
              <a:ext cx="9142439" cy="10744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6322" y="75683"/>
              <a:ext cx="940803" cy="10197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873670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1188</TotalTime>
  <Words>1331</Words>
  <Application>Microsoft Macintosh PowerPoint</Application>
  <PresentationFormat>Apresentação na tela (4:3)</PresentationFormat>
  <Paragraphs>222</Paragraphs>
  <Slides>29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34" baseType="lpstr">
      <vt:lpstr>Calibri</vt:lpstr>
      <vt:lpstr>Calibri Light</vt:lpstr>
      <vt:lpstr>Cambria Math</vt:lpstr>
      <vt:lpstr>Arial</vt:lpstr>
      <vt:lpstr>Office Theme</vt:lpstr>
      <vt:lpstr>Compensação Florestal</vt:lpstr>
      <vt:lpstr>Aliança Cerrado</vt:lpstr>
      <vt:lpstr>Compensação Florestal</vt:lpstr>
      <vt:lpstr>Decreto 14783/93</vt:lpstr>
      <vt:lpstr>Problemas</vt:lpstr>
      <vt:lpstr>Problemas</vt:lpstr>
      <vt:lpstr>São áreas equivalentes? </vt:lpstr>
      <vt:lpstr>Novas regras de compensação florestal</vt:lpstr>
      <vt:lpstr>Novas regras de compensação florestal</vt:lpstr>
      <vt:lpstr>Conservação de remanescentes</vt:lpstr>
      <vt:lpstr>Recuperação de áreas degradadas</vt:lpstr>
      <vt:lpstr>Novas regras para recomposição da vegetação nativa</vt:lpstr>
      <vt:lpstr>Custos dos diferentes métodos para restauração no Cerrado (TNC/Embrapa)</vt:lpstr>
      <vt:lpstr>Novas regras para recomposição da vegetação nativa</vt:lpstr>
      <vt:lpstr>Inteligência territorial</vt:lpstr>
      <vt:lpstr>Mapa de Áreas Prioritárias para Conservação e Recomposição</vt:lpstr>
      <vt:lpstr>Mapa de Áreas Prioritárias</vt:lpstr>
      <vt:lpstr>Simulação econômica nova regra: preço da terra</vt:lpstr>
      <vt:lpstr>Custo da terra em áreas para conservação e restauração</vt:lpstr>
      <vt:lpstr>Valores médios da terra (R$/ha) por grau de prioridade da área para conservação</vt:lpstr>
      <vt:lpstr> Alta correlação entre áreas bem conservadas e baixos valores da terra </vt:lpstr>
      <vt:lpstr>Caso analisado 1: Residencial Pipiripau</vt:lpstr>
      <vt:lpstr>Custo da compensação em distintas regiões do DF (custo regra nova/custo regra atual)</vt:lpstr>
      <vt:lpstr>Caso analisado 2: Residencial Grotão</vt:lpstr>
      <vt:lpstr>Custo da compensação em distintas regiões do DF (custo regra nova/custo regra atual)</vt:lpstr>
      <vt:lpstr>Novas regras de gestão florestal</vt:lpstr>
      <vt:lpstr>Programa de Regularização Ambiental - PRA</vt:lpstr>
      <vt:lpstr>Programa Piloto Recupera Cerrado</vt:lpstr>
      <vt:lpstr>Obrigado!</vt:lpstr>
    </vt:vector>
  </TitlesOfParts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Raul Silva Telles do Valle</dc:creator>
  <cp:lastModifiedBy>Usuário do Microsoft Office</cp:lastModifiedBy>
  <cp:revision>218</cp:revision>
  <dcterms:created xsi:type="dcterms:W3CDTF">2016-03-01T13:21:10Z</dcterms:created>
  <dcterms:modified xsi:type="dcterms:W3CDTF">2017-06-20T12:38:59Z</dcterms:modified>
</cp:coreProperties>
</file>