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85" r:id="rId4"/>
    <p:sldId id="293" r:id="rId5"/>
    <p:sldId id="286" r:id="rId6"/>
    <p:sldId id="291" r:id="rId7"/>
    <p:sldId id="292" r:id="rId8"/>
    <p:sldId id="287" r:id="rId9"/>
    <p:sldId id="288" r:id="rId10"/>
    <p:sldId id="289" r:id="rId11"/>
    <p:sldId id="290" r:id="rId12"/>
    <p:sldId id="284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234" autoAdjust="0"/>
  </p:normalViewPr>
  <p:slideViewPr>
    <p:cSldViewPr>
      <p:cViewPr>
        <p:scale>
          <a:sx n="100" d="100"/>
          <a:sy n="100" d="100"/>
        </p:scale>
        <p:origin x="-76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A4AD3D-5144-FC42-ABE0-E63BAAF2CAEB}" type="doc">
      <dgm:prSet loTypeId="urn:microsoft.com/office/officeart/2005/8/layout/hProcess4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7C71F5-6B5B-A046-AC8F-69ABBD0A8824}">
      <dgm:prSet phldrT="[Text]" custT="1"/>
      <dgm:spPr/>
      <dgm:t>
        <a:bodyPr/>
        <a:lstStyle/>
        <a:p>
          <a:r>
            <a:rPr lang="pt-BR" sz="1800" b="1" noProof="0" dirty="0" smtClean="0"/>
            <a:t>DIVAL</a:t>
          </a:r>
          <a:endParaRPr lang="pt-BR" sz="1800" b="1" noProof="0" dirty="0"/>
        </a:p>
      </dgm:t>
    </dgm:pt>
    <dgm:pt modelId="{EDDD6419-1F14-E64D-9F42-BBDE7FBAE263}" type="parTrans" cxnId="{09A4D451-AA57-5849-974C-817AF4EEC072}">
      <dgm:prSet/>
      <dgm:spPr/>
      <dgm:t>
        <a:bodyPr/>
        <a:lstStyle/>
        <a:p>
          <a:endParaRPr lang="pt-BR" b="1" noProof="0"/>
        </a:p>
      </dgm:t>
    </dgm:pt>
    <dgm:pt modelId="{21D14227-E199-B648-B1EB-F52A097C3CB0}" type="sibTrans" cxnId="{09A4D451-AA57-5849-974C-817AF4EEC072}">
      <dgm:prSet/>
      <dgm:spPr>
        <a:gradFill flip="none" rotWithShape="0">
          <a:gsLst>
            <a:gs pos="0">
              <a:schemeClr val="accent1">
                <a:tint val="60000"/>
                <a:hueOff val="0"/>
                <a:satOff val="0"/>
                <a:lumOff val="0"/>
                <a:shade val="51000"/>
                <a:satMod val="130000"/>
                <a:alpha val="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shade val="93000"/>
                <a:satMod val="130000"/>
                <a:alpha val="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shade val="94000"/>
                <a:satMod val="135000"/>
                <a:alpha val="30000"/>
              </a:schemeClr>
            </a:gs>
          </a:gsLst>
          <a:lin ang="16200000" scaled="0"/>
          <a:tileRect/>
        </a:gradFill>
      </dgm:spPr>
      <dgm:t>
        <a:bodyPr/>
        <a:lstStyle/>
        <a:p>
          <a:endParaRPr lang="pt-BR" b="1" noProof="0"/>
        </a:p>
      </dgm:t>
    </dgm:pt>
    <dgm:pt modelId="{00CFC295-CBAE-BD4D-84B4-EF5DD4ABA3E1}">
      <dgm:prSet phldrT="[Text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t-BR" sz="1400" b="1" noProof="0" dirty="0" smtClean="0"/>
            <a:t>Vigilância de Zoonoses e fiscalização</a:t>
          </a:r>
          <a:endParaRPr lang="pt-BR" sz="1400" b="1" noProof="0" dirty="0"/>
        </a:p>
      </dgm:t>
    </dgm:pt>
    <dgm:pt modelId="{69F902BC-9798-7848-A81F-DFF88D871CD9}" type="parTrans" cxnId="{9EB6A943-083C-964B-9DC5-6FFC4D6253F7}">
      <dgm:prSet/>
      <dgm:spPr/>
      <dgm:t>
        <a:bodyPr/>
        <a:lstStyle/>
        <a:p>
          <a:endParaRPr lang="pt-BR" b="1" noProof="0"/>
        </a:p>
      </dgm:t>
    </dgm:pt>
    <dgm:pt modelId="{9743E5C5-E5C9-6549-8959-92316CBF1C69}" type="sibTrans" cxnId="{9EB6A943-083C-964B-9DC5-6FFC4D6253F7}">
      <dgm:prSet/>
      <dgm:spPr/>
      <dgm:t>
        <a:bodyPr/>
        <a:lstStyle/>
        <a:p>
          <a:endParaRPr lang="pt-BR" b="1" noProof="0"/>
        </a:p>
      </dgm:t>
    </dgm:pt>
    <dgm:pt modelId="{502753C2-8466-B940-B340-5AC27CB4F368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sz="1800" b="1" noProof="0" dirty="0" smtClean="0"/>
            <a:t>CANIL/GATIL - DIVAL</a:t>
          </a:r>
          <a:endParaRPr lang="pt-BR" sz="1800" b="1" noProof="0" dirty="0"/>
        </a:p>
      </dgm:t>
    </dgm:pt>
    <dgm:pt modelId="{69626CA4-BD0F-FC48-BAF1-EC386AB4234B}" type="parTrans" cxnId="{8C686AAB-D6CB-9242-A8F7-EF39963BACBB}">
      <dgm:prSet/>
      <dgm:spPr/>
      <dgm:t>
        <a:bodyPr/>
        <a:lstStyle/>
        <a:p>
          <a:endParaRPr lang="pt-BR" b="1" noProof="0"/>
        </a:p>
      </dgm:t>
    </dgm:pt>
    <dgm:pt modelId="{AE9979B9-CF5C-B847-A9C0-6B80F060312F}" type="sibTrans" cxnId="{8C686AAB-D6CB-9242-A8F7-EF39963BACBB}">
      <dgm:prSet/>
      <dgm:spPr>
        <a:gradFill flip="none" rotWithShape="0">
          <a:gsLst>
            <a:gs pos="0">
              <a:schemeClr val="accent1">
                <a:tint val="60000"/>
                <a:hueOff val="0"/>
                <a:satOff val="0"/>
                <a:lumOff val="0"/>
                <a:shade val="51000"/>
                <a:satMod val="130000"/>
                <a:alpha val="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shade val="93000"/>
                <a:satMod val="130000"/>
                <a:alpha val="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shade val="94000"/>
                <a:satMod val="135000"/>
                <a:alpha val="30000"/>
              </a:schemeClr>
            </a:gs>
          </a:gsLst>
          <a:lin ang="16200000" scaled="0"/>
          <a:tileRect/>
        </a:gradFill>
      </dgm:spPr>
      <dgm:t>
        <a:bodyPr/>
        <a:lstStyle/>
        <a:p>
          <a:endParaRPr lang="pt-BR" b="1" noProof="0"/>
        </a:p>
      </dgm:t>
    </dgm:pt>
    <dgm:pt modelId="{A652E58E-4432-094A-8DDB-3EE2576E3AC9}">
      <dgm:prSet phldrT="[Text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400" b="1" noProof="0" dirty="0" smtClean="0"/>
            <a:t>Bem estar primário e preparação para adoção - IES</a:t>
          </a:r>
          <a:endParaRPr lang="pt-BR" sz="1400" b="1" noProof="0" dirty="0"/>
        </a:p>
      </dgm:t>
    </dgm:pt>
    <dgm:pt modelId="{291F8A64-77B6-564D-B7C6-9F95F1C712B1}" type="parTrans" cxnId="{2D5383A7-816C-B54E-9A8F-3A82AD7A59ED}">
      <dgm:prSet/>
      <dgm:spPr/>
      <dgm:t>
        <a:bodyPr/>
        <a:lstStyle/>
        <a:p>
          <a:endParaRPr lang="pt-BR" b="1" noProof="0"/>
        </a:p>
      </dgm:t>
    </dgm:pt>
    <dgm:pt modelId="{3E061EA3-F70E-A34D-91C8-C339F08B74BF}" type="sibTrans" cxnId="{2D5383A7-816C-B54E-9A8F-3A82AD7A59ED}">
      <dgm:prSet/>
      <dgm:spPr/>
      <dgm:t>
        <a:bodyPr/>
        <a:lstStyle/>
        <a:p>
          <a:endParaRPr lang="pt-BR" b="1" noProof="0"/>
        </a:p>
      </dgm:t>
    </dgm:pt>
    <dgm:pt modelId="{00640326-2357-B94D-84A3-CF516E1D2B90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sz="1800" b="1" noProof="0" dirty="0" smtClean="0"/>
            <a:t>SAÚDE ANIMAL</a:t>
          </a:r>
          <a:endParaRPr lang="pt-BR" sz="1800" b="1" noProof="0" dirty="0"/>
        </a:p>
      </dgm:t>
    </dgm:pt>
    <dgm:pt modelId="{65EC03C8-45C7-C646-8988-4CEFEB2C2CAB}" type="parTrans" cxnId="{DA7D8A98-37C9-3944-BE75-E066206422F8}">
      <dgm:prSet/>
      <dgm:spPr/>
      <dgm:t>
        <a:bodyPr/>
        <a:lstStyle/>
        <a:p>
          <a:endParaRPr lang="pt-BR" b="1" noProof="0"/>
        </a:p>
      </dgm:t>
    </dgm:pt>
    <dgm:pt modelId="{4E2792C8-53E1-B949-A914-C8F554A5E231}" type="sibTrans" cxnId="{DA7D8A98-37C9-3944-BE75-E066206422F8}">
      <dgm:prSet/>
      <dgm:spPr/>
      <dgm:t>
        <a:bodyPr/>
        <a:lstStyle/>
        <a:p>
          <a:endParaRPr lang="pt-BR" b="1" noProof="0"/>
        </a:p>
      </dgm:t>
    </dgm:pt>
    <dgm:pt modelId="{C6E34F2F-994F-6F49-8A25-F29F128B2178}">
      <dgm:prSet phldrT="[Text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pt-BR" sz="1400" b="1" noProof="0" dirty="0" smtClean="0"/>
            <a:t>Reabilitação, </a:t>
          </a:r>
          <a:r>
            <a:rPr lang="pt-BR" sz="1400" b="1" noProof="0" dirty="0" err="1" smtClean="0"/>
            <a:t>resocialização</a:t>
          </a:r>
          <a:r>
            <a:rPr lang="pt-BR" sz="1400" b="1" noProof="0" dirty="0" smtClean="0"/>
            <a:t> e tratamento especializado clínico e hospitalar</a:t>
          </a:r>
          <a:endParaRPr lang="pt-BR" sz="1400" b="1" noProof="0" dirty="0"/>
        </a:p>
      </dgm:t>
    </dgm:pt>
    <dgm:pt modelId="{4475B909-63A5-D34B-B1B6-1756DD6A4886}" type="parTrans" cxnId="{3477B7B6-DFB3-CF44-B1F8-479E2091AB90}">
      <dgm:prSet/>
      <dgm:spPr/>
      <dgm:t>
        <a:bodyPr/>
        <a:lstStyle/>
        <a:p>
          <a:endParaRPr lang="pt-BR" b="1" noProof="0"/>
        </a:p>
      </dgm:t>
    </dgm:pt>
    <dgm:pt modelId="{B9C0E037-17B9-E147-BA3C-A389D31BCB72}" type="sibTrans" cxnId="{3477B7B6-DFB3-CF44-B1F8-479E2091AB90}">
      <dgm:prSet/>
      <dgm:spPr/>
      <dgm:t>
        <a:bodyPr/>
        <a:lstStyle/>
        <a:p>
          <a:endParaRPr lang="pt-BR" b="1" noProof="0"/>
        </a:p>
      </dgm:t>
    </dgm:pt>
    <dgm:pt modelId="{3A361943-C2F0-C542-9574-28EFB179C192}" type="pres">
      <dgm:prSet presAssocID="{CFA4AD3D-5144-FC42-ABE0-E63BAAF2CAE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6E7F079-E575-D740-9C59-3B3D8EE58FFB}" type="pres">
      <dgm:prSet presAssocID="{CFA4AD3D-5144-FC42-ABE0-E63BAAF2CAEB}" presName="tSp" presStyleCnt="0"/>
      <dgm:spPr/>
    </dgm:pt>
    <dgm:pt modelId="{5CB9C7C5-B10C-9642-82F0-C72C29ACC18C}" type="pres">
      <dgm:prSet presAssocID="{CFA4AD3D-5144-FC42-ABE0-E63BAAF2CAEB}" presName="bSp" presStyleCnt="0"/>
      <dgm:spPr/>
    </dgm:pt>
    <dgm:pt modelId="{E0586D64-8BA3-474C-A351-6BC286CAF079}" type="pres">
      <dgm:prSet presAssocID="{CFA4AD3D-5144-FC42-ABE0-E63BAAF2CAEB}" presName="process" presStyleCnt="0"/>
      <dgm:spPr/>
    </dgm:pt>
    <dgm:pt modelId="{9D2F8B62-9A6A-5145-8CF8-FAF9C7BC12EA}" type="pres">
      <dgm:prSet presAssocID="{9C7C71F5-6B5B-A046-AC8F-69ABBD0A8824}" presName="composite1" presStyleCnt="0"/>
      <dgm:spPr/>
    </dgm:pt>
    <dgm:pt modelId="{A93D71EB-ACCD-5147-BD4F-D5B9F8214DB1}" type="pres">
      <dgm:prSet presAssocID="{9C7C71F5-6B5B-A046-AC8F-69ABBD0A8824}" presName="dummyNode1" presStyleLbl="node1" presStyleIdx="0" presStyleCnt="3"/>
      <dgm:spPr/>
    </dgm:pt>
    <dgm:pt modelId="{269EED75-B9E0-0342-81EC-F1190226F2D4}" type="pres">
      <dgm:prSet presAssocID="{9C7C71F5-6B5B-A046-AC8F-69ABBD0A8824}" presName="childNode1" presStyleLbl="bgAcc1" presStyleIdx="0" presStyleCnt="3" custScaleX="2162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0193B9-74CA-8D44-928A-30380DDEF780}" type="pres">
      <dgm:prSet presAssocID="{9C7C71F5-6B5B-A046-AC8F-69ABBD0A8824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7E2508-7D52-514B-B61D-D85704F40498}" type="pres">
      <dgm:prSet presAssocID="{9C7C71F5-6B5B-A046-AC8F-69ABBD0A8824}" presName="parentNode1" presStyleLbl="node1" presStyleIdx="0" presStyleCnt="3" custScaleX="19446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AF88ED-B68C-0D46-8E45-B4C6C54D4004}" type="pres">
      <dgm:prSet presAssocID="{9C7C71F5-6B5B-A046-AC8F-69ABBD0A8824}" presName="connSite1" presStyleCnt="0"/>
      <dgm:spPr/>
    </dgm:pt>
    <dgm:pt modelId="{79965B42-3A8F-A940-8F3E-884750880B65}" type="pres">
      <dgm:prSet presAssocID="{21D14227-E199-B648-B1EB-F52A097C3CB0}" presName="Name9" presStyleLbl="sibTrans2D1" presStyleIdx="0" presStyleCnt="2"/>
      <dgm:spPr/>
      <dgm:t>
        <a:bodyPr/>
        <a:lstStyle/>
        <a:p>
          <a:endParaRPr lang="en-US"/>
        </a:p>
      </dgm:t>
    </dgm:pt>
    <dgm:pt modelId="{8988861B-A4C9-9840-9779-368E46681953}" type="pres">
      <dgm:prSet presAssocID="{502753C2-8466-B940-B340-5AC27CB4F368}" presName="composite2" presStyleCnt="0"/>
      <dgm:spPr/>
    </dgm:pt>
    <dgm:pt modelId="{614FB14F-26AF-CD49-A1E6-A95103BF5623}" type="pres">
      <dgm:prSet presAssocID="{502753C2-8466-B940-B340-5AC27CB4F368}" presName="dummyNode2" presStyleLbl="node1" presStyleIdx="0" presStyleCnt="3"/>
      <dgm:spPr/>
    </dgm:pt>
    <dgm:pt modelId="{81ECFFE7-B687-1F4A-A15E-5DB0EC929208}" type="pres">
      <dgm:prSet presAssocID="{502753C2-8466-B940-B340-5AC27CB4F368}" presName="childNode2" presStyleLbl="bgAcc1" presStyleIdx="1" presStyleCnt="3" custScaleX="2149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772A6D-A0F4-3E4A-B210-608C36ACA10E}" type="pres">
      <dgm:prSet presAssocID="{502753C2-8466-B940-B340-5AC27CB4F368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61F6A9-9C33-D743-A235-8B09FDF404F5}" type="pres">
      <dgm:prSet presAssocID="{502753C2-8466-B940-B340-5AC27CB4F368}" presName="parentNode2" presStyleLbl="node1" presStyleIdx="1" presStyleCnt="3" custScaleX="19234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7F8F97-2816-CC4D-BA38-3B560E579E6F}" type="pres">
      <dgm:prSet presAssocID="{502753C2-8466-B940-B340-5AC27CB4F368}" presName="connSite2" presStyleCnt="0"/>
      <dgm:spPr/>
    </dgm:pt>
    <dgm:pt modelId="{0E59129D-225B-EB4F-8F2F-FC0E47C33A3D}" type="pres">
      <dgm:prSet presAssocID="{AE9979B9-CF5C-B847-A9C0-6B80F060312F}" presName="Name18" presStyleLbl="sibTrans2D1" presStyleIdx="1" presStyleCnt="2"/>
      <dgm:spPr/>
      <dgm:t>
        <a:bodyPr/>
        <a:lstStyle/>
        <a:p>
          <a:endParaRPr lang="en-US"/>
        </a:p>
      </dgm:t>
    </dgm:pt>
    <dgm:pt modelId="{5D5CBE09-3764-484A-A7AE-21153B951D4A}" type="pres">
      <dgm:prSet presAssocID="{00640326-2357-B94D-84A3-CF516E1D2B90}" presName="composite1" presStyleCnt="0"/>
      <dgm:spPr/>
    </dgm:pt>
    <dgm:pt modelId="{C311D365-0CD6-534D-BB8C-DEFB62C80473}" type="pres">
      <dgm:prSet presAssocID="{00640326-2357-B94D-84A3-CF516E1D2B90}" presName="dummyNode1" presStyleLbl="node1" presStyleIdx="1" presStyleCnt="3"/>
      <dgm:spPr/>
    </dgm:pt>
    <dgm:pt modelId="{93174636-C7D7-AB4F-B081-EAC06EFCF312}" type="pres">
      <dgm:prSet presAssocID="{00640326-2357-B94D-84A3-CF516E1D2B90}" presName="childNode1" presStyleLbl="bgAcc1" presStyleIdx="2" presStyleCnt="3" custScaleX="1931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92D28D-F798-FA4E-953E-CA935D54A300}" type="pres">
      <dgm:prSet presAssocID="{00640326-2357-B94D-84A3-CF516E1D2B90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F3F79F-FDFA-7A49-8C71-297FE50C8304}" type="pres">
      <dgm:prSet presAssocID="{00640326-2357-B94D-84A3-CF516E1D2B90}" presName="parentNode1" presStyleLbl="node1" presStyleIdx="2" presStyleCnt="3" custScaleX="178354" custLinFactNeighborX="-555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614B26-1ECA-5047-BA0B-0A1FD371D881}" type="pres">
      <dgm:prSet presAssocID="{00640326-2357-B94D-84A3-CF516E1D2B90}" presName="connSite1" presStyleCnt="0"/>
      <dgm:spPr/>
    </dgm:pt>
  </dgm:ptLst>
  <dgm:cxnLst>
    <dgm:cxn modelId="{ED7A5579-5DB3-9A4A-A94A-FD523E9686F6}" type="presOf" srcId="{C6E34F2F-994F-6F49-8A25-F29F128B2178}" destId="{6292D28D-F798-FA4E-953E-CA935D54A300}" srcOrd="1" destOrd="0" presId="urn:microsoft.com/office/officeart/2005/8/layout/hProcess4"/>
    <dgm:cxn modelId="{81987A1C-61A5-6A49-BEA7-0BCB2C70A9A6}" type="presOf" srcId="{CFA4AD3D-5144-FC42-ABE0-E63BAAF2CAEB}" destId="{3A361943-C2F0-C542-9574-28EFB179C192}" srcOrd="0" destOrd="0" presId="urn:microsoft.com/office/officeart/2005/8/layout/hProcess4"/>
    <dgm:cxn modelId="{F9EF1ABE-EA6F-5F44-A004-208243C02306}" type="presOf" srcId="{A652E58E-4432-094A-8DDB-3EE2576E3AC9}" destId="{81ECFFE7-B687-1F4A-A15E-5DB0EC929208}" srcOrd="0" destOrd="0" presId="urn:microsoft.com/office/officeart/2005/8/layout/hProcess4"/>
    <dgm:cxn modelId="{3477B7B6-DFB3-CF44-B1F8-479E2091AB90}" srcId="{00640326-2357-B94D-84A3-CF516E1D2B90}" destId="{C6E34F2F-994F-6F49-8A25-F29F128B2178}" srcOrd="0" destOrd="0" parTransId="{4475B909-63A5-D34B-B1B6-1756DD6A4886}" sibTransId="{B9C0E037-17B9-E147-BA3C-A389D31BCB72}"/>
    <dgm:cxn modelId="{2D5383A7-816C-B54E-9A8F-3A82AD7A59ED}" srcId="{502753C2-8466-B940-B340-5AC27CB4F368}" destId="{A652E58E-4432-094A-8DDB-3EE2576E3AC9}" srcOrd="0" destOrd="0" parTransId="{291F8A64-77B6-564D-B7C6-9F95F1C712B1}" sibTransId="{3E061EA3-F70E-A34D-91C8-C339F08B74BF}"/>
    <dgm:cxn modelId="{5555883C-5231-4742-B0F4-A5C81E652285}" type="presOf" srcId="{C6E34F2F-994F-6F49-8A25-F29F128B2178}" destId="{93174636-C7D7-AB4F-B081-EAC06EFCF312}" srcOrd="0" destOrd="0" presId="urn:microsoft.com/office/officeart/2005/8/layout/hProcess4"/>
    <dgm:cxn modelId="{DA7D8A98-37C9-3944-BE75-E066206422F8}" srcId="{CFA4AD3D-5144-FC42-ABE0-E63BAAF2CAEB}" destId="{00640326-2357-B94D-84A3-CF516E1D2B90}" srcOrd="2" destOrd="0" parTransId="{65EC03C8-45C7-C646-8988-4CEFEB2C2CAB}" sibTransId="{4E2792C8-53E1-B949-A914-C8F554A5E231}"/>
    <dgm:cxn modelId="{9EB6A943-083C-964B-9DC5-6FFC4D6253F7}" srcId="{9C7C71F5-6B5B-A046-AC8F-69ABBD0A8824}" destId="{00CFC295-CBAE-BD4D-84B4-EF5DD4ABA3E1}" srcOrd="0" destOrd="0" parTransId="{69F902BC-9798-7848-A81F-DFF88D871CD9}" sibTransId="{9743E5C5-E5C9-6549-8959-92316CBF1C69}"/>
    <dgm:cxn modelId="{757856AA-DC00-C94B-90E1-B2C52C0123F0}" type="presOf" srcId="{AE9979B9-CF5C-B847-A9C0-6B80F060312F}" destId="{0E59129D-225B-EB4F-8F2F-FC0E47C33A3D}" srcOrd="0" destOrd="0" presId="urn:microsoft.com/office/officeart/2005/8/layout/hProcess4"/>
    <dgm:cxn modelId="{3720A3BA-2427-8049-B8C6-9F92FD16CB0E}" type="presOf" srcId="{A652E58E-4432-094A-8DDB-3EE2576E3AC9}" destId="{FD772A6D-A0F4-3E4A-B210-608C36ACA10E}" srcOrd="1" destOrd="0" presId="urn:microsoft.com/office/officeart/2005/8/layout/hProcess4"/>
    <dgm:cxn modelId="{64C87078-78E4-AE41-A44F-80586DBDAD24}" type="presOf" srcId="{00640326-2357-B94D-84A3-CF516E1D2B90}" destId="{3AF3F79F-FDFA-7A49-8C71-297FE50C8304}" srcOrd="0" destOrd="0" presId="urn:microsoft.com/office/officeart/2005/8/layout/hProcess4"/>
    <dgm:cxn modelId="{09A4D451-AA57-5849-974C-817AF4EEC072}" srcId="{CFA4AD3D-5144-FC42-ABE0-E63BAAF2CAEB}" destId="{9C7C71F5-6B5B-A046-AC8F-69ABBD0A8824}" srcOrd="0" destOrd="0" parTransId="{EDDD6419-1F14-E64D-9F42-BBDE7FBAE263}" sibTransId="{21D14227-E199-B648-B1EB-F52A097C3CB0}"/>
    <dgm:cxn modelId="{E651AD53-5032-1F46-9774-D3122BC13AE3}" type="presOf" srcId="{9C7C71F5-6B5B-A046-AC8F-69ABBD0A8824}" destId="{227E2508-7D52-514B-B61D-D85704F40498}" srcOrd="0" destOrd="0" presId="urn:microsoft.com/office/officeart/2005/8/layout/hProcess4"/>
    <dgm:cxn modelId="{8C686AAB-D6CB-9242-A8F7-EF39963BACBB}" srcId="{CFA4AD3D-5144-FC42-ABE0-E63BAAF2CAEB}" destId="{502753C2-8466-B940-B340-5AC27CB4F368}" srcOrd="1" destOrd="0" parTransId="{69626CA4-BD0F-FC48-BAF1-EC386AB4234B}" sibTransId="{AE9979B9-CF5C-B847-A9C0-6B80F060312F}"/>
    <dgm:cxn modelId="{0F926673-26DF-8B4C-876E-69C3038ED8C5}" type="presOf" srcId="{00CFC295-CBAE-BD4D-84B4-EF5DD4ABA3E1}" destId="{269EED75-B9E0-0342-81EC-F1190226F2D4}" srcOrd="0" destOrd="0" presId="urn:microsoft.com/office/officeart/2005/8/layout/hProcess4"/>
    <dgm:cxn modelId="{09F2363F-229F-B644-9ED5-1908F49ED007}" type="presOf" srcId="{00CFC295-CBAE-BD4D-84B4-EF5DD4ABA3E1}" destId="{550193B9-74CA-8D44-928A-30380DDEF780}" srcOrd="1" destOrd="0" presId="urn:microsoft.com/office/officeart/2005/8/layout/hProcess4"/>
    <dgm:cxn modelId="{3CCCDB34-657F-7841-B46D-CEA305B69A72}" type="presOf" srcId="{21D14227-E199-B648-B1EB-F52A097C3CB0}" destId="{79965B42-3A8F-A940-8F3E-884750880B65}" srcOrd="0" destOrd="0" presId="urn:microsoft.com/office/officeart/2005/8/layout/hProcess4"/>
    <dgm:cxn modelId="{4E384A46-CD83-0541-AB8B-82797C27D43B}" type="presOf" srcId="{502753C2-8466-B940-B340-5AC27CB4F368}" destId="{8761F6A9-9C33-D743-A235-8B09FDF404F5}" srcOrd="0" destOrd="0" presId="urn:microsoft.com/office/officeart/2005/8/layout/hProcess4"/>
    <dgm:cxn modelId="{20CAABEF-0928-9F4F-9E12-DAE3EC5EE50C}" type="presParOf" srcId="{3A361943-C2F0-C542-9574-28EFB179C192}" destId="{E6E7F079-E575-D740-9C59-3B3D8EE58FFB}" srcOrd="0" destOrd="0" presId="urn:microsoft.com/office/officeart/2005/8/layout/hProcess4"/>
    <dgm:cxn modelId="{090A82B9-DD39-3041-BEBF-6EF1B69206D5}" type="presParOf" srcId="{3A361943-C2F0-C542-9574-28EFB179C192}" destId="{5CB9C7C5-B10C-9642-82F0-C72C29ACC18C}" srcOrd="1" destOrd="0" presId="urn:microsoft.com/office/officeart/2005/8/layout/hProcess4"/>
    <dgm:cxn modelId="{AB4BA0E9-F41F-3747-89F5-0C4C2CDA50F1}" type="presParOf" srcId="{3A361943-C2F0-C542-9574-28EFB179C192}" destId="{E0586D64-8BA3-474C-A351-6BC286CAF079}" srcOrd="2" destOrd="0" presId="urn:microsoft.com/office/officeart/2005/8/layout/hProcess4"/>
    <dgm:cxn modelId="{F0EB6022-E68B-8243-9354-DB135355EEB6}" type="presParOf" srcId="{E0586D64-8BA3-474C-A351-6BC286CAF079}" destId="{9D2F8B62-9A6A-5145-8CF8-FAF9C7BC12EA}" srcOrd="0" destOrd="0" presId="urn:microsoft.com/office/officeart/2005/8/layout/hProcess4"/>
    <dgm:cxn modelId="{7CE39BFC-F336-2E47-8D49-75B015F08CBF}" type="presParOf" srcId="{9D2F8B62-9A6A-5145-8CF8-FAF9C7BC12EA}" destId="{A93D71EB-ACCD-5147-BD4F-D5B9F8214DB1}" srcOrd="0" destOrd="0" presId="urn:microsoft.com/office/officeart/2005/8/layout/hProcess4"/>
    <dgm:cxn modelId="{0C72C7FC-DAF9-714E-811C-992D836A04F9}" type="presParOf" srcId="{9D2F8B62-9A6A-5145-8CF8-FAF9C7BC12EA}" destId="{269EED75-B9E0-0342-81EC-F1190226F2D4}" srcOrd="1" destOrd="0" presId="urn:microsoft.com/office/officeart/2005/8/layout/hProcess4"/>
    <dgm:cxn modelId="{641AA88F-54BB-2D40-98A9-E29230BCED33}" type="presParOf" srcId="{9D2F8B62-9A6A-5145-8CF8-FAF9C7BC12EA}" destId="{550193B9-74CA-8D44-928A-30380DDEF780}" srcOrd="2" destOrd="0" presId="urn:microsoft.com/office/officeart/2005/8/layout/hProcess4"/>
    <dgm:cxn modelId="{2049B039-992F-1440-9A2E-F0C9422E0EDC}" type="presParOf" srcId="{9D2F8B62-9A6A-5145-8CF8-FAF9C7BC12EA}" destId="{227E2508-7D52-514B-B61D-D85704F40498}" srcOrd="3" destOrd="0" presId="urn:microsoft.com/office/officeart/2005/8/layout/hProcess4"/>
    <dgm:cxn modelId="{78D84CCC-FF25-8948-9A79-306E13B34A43}" type="presParOf" srcId="{9D2F8B62-9A6A-5145-8CF8-FAF9C7BC12EA}" destId="{32AF88ED-B68C-0D46-8E45-B4C6C54D4004}" srcOrd="4" destOrd="0" presId="urn:microsoft.com/office/officeart/2005/8/layout/hProcess4"/>
    <dgm:cxn modelId="{92AD8E7B-6079-6648-B751-5A5323565BD8}" type="presParOf" srcId="{E0586D64-8BA3-474C-A351-6BC286CAF079}" destId="{79965B42-3A8F-A940-8F3E-884750880B65}" srcOrd="1" destOrd="0" presId="urn:microsoft.com/office/officeart/2005/8/layout/hProcess4"/>
    <dgm:cxn modelId="{74630994-7873-B349-B58F-6971A980C69F}" type="presParOf" srcId="{E0586D64-8BA3-474C-A351-6BC286CAF079}" destId="{8988861B-A4C9-9840-9779-368E46681953}" srcOrd="2" destOrd="0" presId="urn:microsoft.com/office/officeart/2005/8/layout/hProcess4"/>
    <dgm:cxn modelId="{276634A0-BC72-844A-93FD-4EFFD6FC8439}" type="presParOf" srcId="{8988861B-A4C9-9840-9779-368E46681953}" destId="{614FB14F-26AF-CD49-A1E6-A95103BF5623}" srcOrd="0" destOrd="0" presId="urn:microsoft.com/office/officeart/2005/8/layout/hProcess4"/>
    <dgm:cxn modelId="{3784339A-D8C8-2B44-A62B-3601F20E5D6A}" type="presParOf" srcId="{8988861B-A4C9-9840-9779-368E46681953}" destId="{81ECFFE7-B687-1F4A-A15E-5DB0EC929208}" srcOrd="1" destOrd="0" presId="urn:microsoft.com/office/officeart/2005/8/layout/hProcess4"/>
    <dgm:cxn modelId="{91E49C2E-FF9E-494C-9011-00BD74CA3BCE}" type="presParOf" srcId="{8988861B-A4C9-9840-9779-368E46681953}" destId="{FD772A6D-A0F4-3E4A-B210-608C36ACA10E}" srcOrd="2" destOrd="0" presId="urn:microsoft.com/office/officeart/2005/8/layout/hProcess4"/>
    <dgm:cxn modelId="{74781BC4-BA8E-3949-AE6A-B628E56051B4}" type="presParOf" srcId="{8988861B-A4C9-9840-9779-368E46681953}" destId="{8761F6A9-9C33-D743-A235-8B09FDF404F5}" srcOrd="3" destOrd="0" presId="urn:microsoft.com/office/officeart/2005/8/layout/hProcess4"/>
    <dgm:cxn modelId="{80F7A7FD-095D-B746-82F5-D7F4F5549745}" type="presParOf" srcId="{8988861B-A4C9-9840-9779-368E46681953}" destId="{917F8F97-2816-CC4D-BA38-3B560E579E6F}" srcOrd="4" destOrd="0" presId="urn:microsoft.com/office/officeart/2005/8/layout/hProcess4"/>
    <dgm:cxn modelId="{AC0095E9-A456-314E-A725-B4FDB0365147}" type="presParOf" srcId="{E0586D64-8BA3-474C-A351-6BC286CAF079}" destId="{0E59129D-225B-EB4F-8F2F-FC0E47C33A3D}" srcOrd="3" destOrd="0" presId="urn:microsoft.com/office/officeart/2005/8/layout/hProcess4"/>
    <dgm:cxn modelId="{01600731-7CB6-3746-9B86-2DC5669AE984}" type="presParOf" srcId="{E0586D64-8BA3-474C-A351-6BC286CAF079}" destId="{5D5CBE09-3764-484A-A7AE-21153B951D4A}" srcOrd="4" destOrd="0" presId="urn:microsoft.com/office/officeart/2005/8/layout/hProcess4"/>
    <dgm:cxn modelId="{7D5828EC-C122-764A-99BD-D523AEA9A551}" type="presParOf" srcId="{5D5CBE09-3764-484A-A7AE-21153B951D4A}" destId="{C311D365-0CD6-534D-BB8C-DEFB62C80473}" srcOrd="0" destOrd="0" presId="urn:microsoft.com/office/officeart/2005/8/layout/hProcess4"/>
    <dgm:cxn modelId="{15C1210D-8668-0A43-923B-33742A2709E8}" type="presParOf" srcId="{5D5CBE09-3764-484A-A7AE-21153B951D4A}" destId="{93174636-C7D7-AB4F-B081-EAC06EFCF312}" srcOrd="1" destOrd="0" presId="urn:microsoft.com/office/officeart/2005/8/layout/hProcess4"/>
    <dgm:cxn modelId="{C773E4C5-1BCC-044D-AB5C-DDAE527D327E}" type="presParOf" srcId="{5D5CBE09-3764-484A-A7AE-21153B951D4A}" destId="{6292D28D-F798-FA4E-953E-CA935D54A300}" srcOrd="2" destOrd="0" presId="urn:microsoft.com/office/officeart/2005/8/layout/hProcess4"/>
    <dgm:cxn modelId="{259023D4-AE18-E04B-BB6F-FFF152BAEC85}" type="presParOf" srcId="{5D5CBE09-3764-484A-A7AE-21153B951D4A}" destId="{3AF3F79F-FDFA-7A49-8C71-297FE50C8304}" srcOrd="3" destOrd="0" presId="urn:microsoft.com/office/officeart/2005/8/layout/hProcess4"/>
    <dgm:cxn modelId="{5205E818-03C9-2C41-8989-49E9E780ABC7}" type="presParOf" srcId="{5D5CBE09-3764-484A-A7AE-21153B951D4A}" destId="{28614B26-1ECA-5047-BA0B-0A1FD371D881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9EED75-B9E0-0342-81EC-F1190226F2D4}">
      <dsp:nvSpPr>
        <dsp:cNvPr id="0" name=""/>
        <dsp:cNvSpPr/>
      </dsp:nvSpPr>
      <dsp:spPr>
        <a:xfrm>
          <a:off x="294496" y="544067"/>
          <a:ext cx="2741014" cy="1045464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b="1" kern="1200" noProof="0" dirty="0" smtClean="0"/>
            <a:t>Vigilância de Zoonoses e fiscalização</a:t>
          </a:r>
          <a:endParaRPr lang="pt-BR" sz="1400" b="1" kern="1200" noProof="0" dirty="0"/>
        </a:p>
      </dsp:txBody>
      <dsp:txXfrm>
        <a:off x="318555" y="568126"/>
        <a:ext cx="2692896" cy="773318"/>
      </dsp:txXfrm>
    </dsp:sp>
    <dsp:sp modelId="{79965B42-3A8F-A940-8F3E-884750880B65}">
      <dsp:nvSpPr>
        <dsp:cNvPr id="0" name=""/>
        <dsp:cNvSpPr/>
      </dsp:nvSpPr>
      <dsp:spPr>
        <a:xfrm>
          <a:off x="1564807" y="-629956"/>
          <a:ext cx="3342565" cy="3342565"/>
        </a:xfrm>
        <a:prstGeom prst="leftCircularArrow">
          <a:avLst>
            <a:gd name="adj1" fmla="val 2968"/>
            <a:gd name="adj2" fmla="val 363671"/>
            <a:gd name="adj3" fmla="val 2139182"/>
            <a:gd name="adj4" fmla="val 9024489"/>
            <a:gd name="adj5" fmla="val 3463"/>
          </a:avLst>
        </a:prstGeom>
        <a:gradFill flip="none" rotWithShape="0">
          <a:gsLst>
            <a:gs pos="0">
              <a:schemeClr val="accent1">
                <a:tint val="60000"/>
                <a:hueOff val="0"/>
                <a:satOff val="0"/>
                <a:lumOff val="0"/>
                <a:shade val="51000"/>
                <a:satMod val="130000"/>
                <a:alpha val="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shade val="93000"/>
                <a:satMod val="130000"/>
                <a:alpha val="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shade val="94000"/>
                <a:satMod val="135000"/>
                <a:alpha val="30000"/>
              </a:schemeClr>
            </a:gs>
          </a:gsLst>
          <a:lin ang="16200000" scaled="0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7E2508-7D52-514B-B61D-D85704F40498}">
      <dsp:nvSpPr>
        <dsp:cNvPr id="0" name=""/>
        <dsp:cNvSpPr/>
      </dsp:nvSpPr>
      <dsp:spPr>
        <a:xfrm>
          <a:off x="780721" y="1365504"/>
          <a:ext cx="2191082" cy="4480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noProof="0" dirty="0" smtClean="0"/>
            <a:t>DIVAL</a:t>
          </a:r>
          <a:endParaRPr lang="pt-BR" sz="1800" b="1" kern="1200" noProof="0" dirty="0"/>
        </a:p>
      </dsp:txBody>
      <dsp:txXfrm>
        <a:off x="793844" y="1378627"/>
        <a:ext cx="2164836" cy="421810"/>
      </dsp:txXfrm>
    </dsp:sp>
    <dsp:sp modelId="{81ECFFE7-B687-1F4A-A15E-5DB0EC929208}">
      <dsp:nvSpPr>
        <dsp:cNvPr id="0" name=""/>
        <dsp:cNvSpPr/>
      </dsp:nvSpPr>
      <dsp:spPr>
        <a:xfrm>
          <a:off x="3507950" y="544068"/>
          <a:ext cx="2725208" cy="1045464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b="1" kern="1200" noProof="0" dirty="0" smtClean="0"/>
            <a:t>Bem estar primário e preparação para adoção - IES</a:t>
          </a:r>
          <a:endParaRPr lang="pt-BR" sz="1400" b="1" kern="1200" noProof="0" dirty="0"/>
        </a:p>
      </dsp:txBody>
      <dsp:txXfrm>
        <a:off x="3532009" y="792154"/>
        <a:ext cx="2677090" cy="773318"/>
      </dsp:txXfrm>
    </dsp:sp>
    <dsp:sp modelId="{0E59129D-225B-EB4F-8F2F-FC0E47C33A3D}">
      <dsp:nvSpPr>
        <dsp:cNvPr id="0" name=""/>
        <dsp:cNvSpPr/>
      </dsp:nvSpPr>
      <dsp:spPr>
        <a:xfrm>
          <a:off x="4770757" y="-577461"/>
          <a:ext cx="3336452" cy="3336452"/>
        </a:xfrm>
        <a:prstGeom prst="circularArrow">
          <a:avLst>
            <a:gd name="adj1" fmla="val 2974"/>
            <a:gd name="adj2" fmla="val 364384"/>
            <a:gd name="adj3" fmla="val 19460105"/>
            <a:gd name="adj4" fmla="val 12575511"/>
            <a:gd name="adj5" fmla="val 3469"/>
          </a:avLst>
        </a:prstGeom>
        <a:gradFill flip="none" rotWithShape="0">
          <a:gsLst>
            <a:gs pos="0">
              <a:schemeClr val="accent1">
                <a:tint val="60000"/>
                <a:hueOff val="0"/>
                <a:satOff val="0"/>
                <a:lumOff val="0"/>
                <a:shade val="51000"/>
                <a:satMod val="130000"/>
                <a:alpha val="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shade val="93000"/>
                <a:satMod val="130000"/>
                <a:alpha val="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shade val="94000"/>
                <a:satMod val="135000"/>
                <a:alpha val="30000"/>
              </a:schemeClr>
            </a:gs>
          </a:gsLst>
          <a:lin ang="16200000" scaled="0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61F6A9-9C33-D743-A235-8B09FDF404F5}">
      <dsp:nvSpPr>
        <dsp:cNvPr id="0" name=""/>
        <dsp:cNvSpPr/>
      </dsp:nvSpPr>
      <dsp:spPr>
        <a:xfrm>
          <a:off x="3998221" y="320039"/>
          <a:ext cx="2167184" cy="448056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noProof="0" dirty="0" smtClean="0"/>
            <a:t>CANIL/GATIL - DIVAL</a:t>
          </a:r>
          <a:endParaRPr lang="pt-BR" sz="1800" b="1" kern="1200" noProof="0" dirty="0"/>
        </a:p>
      </dsp:txBody>
      <dsp:txXfrm>
        <a:off x="4011344" y="333162"/>
        <a:ext cx="2140938" cy="421810"/>
      </dsp:txXfrm>
    </dsp:sp>
    <dsp:sp modelId="{93174636-C7D7-AB4F-B081-EAC06EFCF312}">
      <dsp:nvSpPr>
        <dsp:cNvPr id="0" name=""/>
        <dsp:cNvSpPr/>
      </dsp:nvSpPr>
      <dsp:spPr>
        <a:xfrm>
          <a:off x="6705598" y="544067"/>
          <a:ext cx="2448704" cy="1045464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b="1" kern="1200" noProof="0" dirty="0" smtClean="0"/>
            <a:t>Reabilitação, </a:t>
          </a:r>
          <a:r>
            <a:rPr lang="pt-BR" sz="1400" b="1" kern="1200" noProof="0" dirty="0" err="1" smtClean="0"/>
            <a:t>resocialização</a:t>
          </a:r>
          <a:r>
            <a:rPr lang="pt-BR" sz="1400" b="1" kern="1200" noProof="0" dirty="0" smtClean="0"/>
            <a:t> e tratamento especializado clínico e hospitalar</a:t>
          </a:r>
          <a:endParaRPr lang="pt-BR" sz="1400" b="1" kern="1200" noProof="0" dirty="0"/>
        </a:p>
      </dsp:txBody>
      <dsp:txXfrm>
        <a:off x="6729657" y="568126"/>
        <a:ext cx="2400586" cy="773318"/>
      </dsp:txXfrm>
    </dsp:sp>
    <dsp:sp modelId="{3AF3F79F-FDFA-7A49-8C71-297FE50C8304}">
      <dsp:nvSpPr>
        <dsp:cNvPr id="0" name=""/>
        <dsp:cNvSpPr/>
      </dsp:nvSpPr>
      <dsp:spPr>
        <a:xfrm>
          <a:off x="7073898" y="1365504"/>
          <a:ext cx="2009535" cy="448056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noProof="0" dirty="0" smtClean="0"/>
            <a:t>SAÚDE ANIMAL</a:t>
          </a:r>
          <a:endParaRPr lang="pt-BR" sz="1800" b="1" kern="1200" noProof="0" dirty="0"/>
        </a:p>
      </dsp:txBody>
      <dsp:txXfrm>
        <a:off x="7087021" y="1378627"/>
        <a:ext cx="1983289" cy="4218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15/08/17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15/08/17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15/08/17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15/08/17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15/08/17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15/08/17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15/08/17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15/08/17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15/08/17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15/08/17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15/08/17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15/08/17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hyperlink" Target="mailto:Vigilanciaambiental.df@gmail.com" TargetMode="External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1.xml"/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2209800"/>
            <a:ext cx="8229600" cy="2828940"/>
          </a:xfrm>
        </p:spPr>
        <p:txBody>
          <a:bodyPr>
            <a:normAutofit/>
          </a:bodyPr>
          <a:lstStyle/>
          <a:p>
            <a:r>
              <a:rPr lang="pt-BR" sz="4800" dirty="0" smtClean="0"/>
              <a:t>Diretoria de Vigilância Ambiental em Saúde - DIVAL</a:t>
            </a:r>
            <a:endParaRPr lang="pt-BR" sz="2400" dirty="0"/>
          </a:p>
        </p:txBody>
      </p:sp>
      <p:pic>
        <p:nvPicPr>
          <p:cNvPr id="4" name="Imagem 3" descr="zzzzzzzzz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1214423"/>
          </a:xfrm>
          <a:prstGeom prst="rect">
            <a:avLst/>
          </a:prstGeom>
        </p:spPr>
      </p:pic>
      <p:pic>
        <p:nvPicPr>
          <p:cNvPr id="5" name="Imagem 4" descr="zzzzzzzzz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57098" y="0"/>
            <a:ext cx="4486902" cy="1152686"/>
          </a:xfrm>
          <a:prstGeom prst="rect">
            <a:avLst/>
          </a:prstGeom>
        </p:spPr>
      </p:pic>
      <p:pic>
        <p:nvPicPr>
          <p:cNvPr id="6" name="Imagem 5" descr="dfdfdfdzz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215082"/>
            <a:ext cx="9144000" cy="642918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42844" y="357166"/>
            <a:ext cx="4929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006600"/>
                </a:solidFill>
              </a:rPr>
              <a:t>Secretaria de Estado de Saúde</a:t>
            </a:r>
            <a:endParaRPr lang="pt-BR" sz="2800" b="1" dirty="0">
              <a:solidFill>
                <a:srgbClr val="0066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071538" y="6257836"/>
            <a:ext cx="74295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Subsecretaria de Vigilância à Saúde</a:t>
            </a:r>
          </a:p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Diretoria de Vigilância Ambiental em Saúde</a:t>
            </a:r>
          </a:p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Gerência de Vigilância Ambiental de Fatores não Biológicos </a:t>
            </a:r>
            <a:endParaRPr lang="pt-BR" sz="11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57600" y="5940623"/>
            <a:ext cx="21402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/>
              <a:t>CONAM/DF – Agosto/2017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zzzzzzzzz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1214423"/>
          </a:xfrm>
          <a:prstGeom prst="rect">
            <a:avLst/>
          </a:prstGeom>
        </p:spPr>
      </p:pic>
      <p:pic>
        <p:nvPicPr>
          <p:cNvPr id="5" name="Imagem 4" descr="zzzzzzzzz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57098" y="0"/>
            <a:ext cx="4486902" cy="1152686"/>
          </a:xfrm>
          <a:prstGeom prst="rect">
            <a:avLst/>
          </a:prstGeom>
        </p:spPr>
      </p:pic>
      <p:pic>
        <p:nvPicPr>
          <p:cNvPr id="6" name="Imagem 5" descr="dfdfdfdzz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215082"/>
            <a:ext cx="9144000" cy="642918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42844" y="357166"/>
            <a:ext cx="4929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006600"/>
                </a:solidFill>
              </a:rPr>
              <a:t>Secretaria de Estado de Saúde</a:t>
            </a:r>
            <a:endParaRPr lang="pt-BR" sz="2800" b="1" dirty="0">
              <a:solidFill>
                <a:srgbClr val="0066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071538" y="6257836"/>
            <a:ext cx="74295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Subsecretaria de Vigilância à Saúde</a:t>
            </a:r>
          </a:p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Diretoria de Vigilância Ambiental em Saúde</a:t>
            </a:r>
          </a:p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Gerência de Vigilância Ambiental de Fatores não Biológicos </a:t>
            </a:r>
            <a:endParaRPr lang="pt-BR" sz="1100" dirty="0">
              <a:solidFill>
                <a:schemeClr val="bg1"/>
              </a:solidFill>
            </a:endParaRPr>
          </a:p>
        </p:txBody>
      </p:sp>
      <p:sp>
        <p:nvSpPr>
          <p:cNvPr id="12" name="Título 8"/>
          <p:cNvSpPr txBox="1">
            <a:spLocks/>
          </p:cNvSpPr>
          <p:nvPr/>
        </p:nvSpPr>
        <p:spPr>
          <a:xfrm>
            <a:off x="428596" y="12858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dirty="0" smtClean="0">
                <a:latin typeface="+mj-lt"/>
                <a:ea typeface="+mj-ea"/>
                <a:cs typeface="+mj-cs"/>
              </a:rPr>
              <a:t>Regulamentação da vigilância de zoonoses no DF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" y="2209800"/>
            <a:ext cx="81534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4150">
              <a:spcAft>
                <a:spcPts val="1200"/>
              </a:spcAft>
              <a:buFont typeface="Arial"/>
              <a:buChar char="•"/>
            </a:pPr>
            <a:r>
              <a:rPr lang="pt-BR" sz="2400" dirty="0" smtClean="0">
                <a:solidFill>
                  <a:schemeClr val="accent3">
                    <a:lumMod val="50000"/>
                  </a:schemeClr>
                </a:solidFill>
              </a:rPr>
              <a:t>Elaboração da proposta de regulamentação dos </a:t>
            </a:r>
            <a:r>
              <a:rPr lang="pt-BR" sz="2400" dirty="0" err="1" smtClean="0">
                <a:solidFill>
                  <a:schemeClr val="accent3">
                    <a:lumMod val="50000"/>
                  </a:schemeClr>
                </a:solidFill>
              </a:rPr>
              <a:t>arts</a:t>
            </a:r>
            <a:r>
              <a:rPr lang="pt-BR" sz="2400" dirty="0" smtClean="0">
                <a:solidFill>
                  <a:schemeClr val="accent3">
                    <a:lumMod val="50000"/>
                  </a:schemeClr>
                </a:solidFill>
              </a:rPr>
              <a:t>. 51 a 71 da Lei 5.321/2014 – Código de Saúde do DF.</a:t>
            </a:r>
          </a:p>
          <a:p>
            <a:pPr indent="184150">
              <a:spcAft>
                <a:spcPts val="1200"/>
              </a:spcAft>
              <a:buFont typeface="Arial"/>
              <a:buChar char="•"/>
            </a:pPr>
            <a:r>
              <a:rPr lang="pt-BR" sz="2400" dirty="0" smtClean="0">
                <a:solidFill>
                  <a:schemeClr val="accent3">
                    <a:lumMod val="50000"/>
                  </a:schemeClr>
                </a:solidFill>
              </a:rPr>
              <a:t>Formalização da proposta de regulamentação, SEI nº 71510/2017-02.</a:t>
            </a:r>
          </a:p>
          <a:p>
            <a:pPr indent="184150">
              <a:spcAft>
                <a:spcPts val="1200"/>
              </a:spcAft>
              <a:buFont typeface="Arial"/>
              <a:buChar char="•"/>
            </a:pPr>
            <a:r>
              <a:rPr lang="pt-BR" sz="2400" dirty="0" smtClean="0">
                <a:solidFill>
                  <a:schemeClr val="accent3">
                    <a:lumMod val="50000"/>
                  </a:schemeClr>
                </a:solidFill>
              </a:rPr>
              <a:t>Ativação do Grupo de Trabalho, para revisão, aprovação e encaminhamento da proposta de regulamentação.</a:t>
            </a:r>
          </a:p>
          <a:p>
            <a:pPr indent="184150">
              <a:spcAft>
                <a:spcPts val="1200"/>
              </a:spcAft>
              <a:buFont typeface="Arial"/>
              <a:buChar char="•"/>
            </a:pPr>
            <a:r>
              <a:rPr lang="pt-BR" sz="2400" dirty="0" smtClean="0">
                <a:solidFill>
                  <a:schemeClr val="accent3">
                    <a:lumMod val="50000"/>
                  </a:schemeClr>
                </a:solidFill>
              </a:rPr>
              <a:t>Publicação do Decreto do Governador regulamentando o vigilância de zoonoses no DF.</a:t>
            </a:r>
            <a:endParaRPr lang="pt-BR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zzzzzzzzz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1214423"/>
          </a:xfrm>
          <a:prstGeom prst="rect">
            <a:avLst/>
          </a:prstGeom>
        </p:spPr>
      </p:pic>
      <p:pic>
        <p:nvPicPr>
          <p:cNvPr id="5" name="Imagem 4" descr="zzzzzzzzz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57098" y="0"/>
            <a:ext cx="4486902" cy="1152686"/>
          </a:xfrm>
          <a:prstGeom prst="rect">
            <a:avLst/>
          </a:prstGeom>
        </p:spPr>
      </p:pic>
      <p:pic>
        <p:nvPicPr>
          <p:cNvPr id="6" name="Imagem 5" descr="dfdfdfdzz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215082"/>
            <a:ext cx="9144000" cy="642918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42844" y="357166"/>
            <a:ext cx="4929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006600"/>
                </a:solidFill>
              </a:rPr>
              <a:t>Secretaria de Estado de Saúde</a:t>
            </a:r>
            <a:endParaRPr lang="pt-BR" sz="2800" b="1" dirty="0">
              <a:solidFill>
                <a:srgbClr val="0066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071538" y="6257836"/>
            <a:ext cx="74295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Subsecretaria de Vigilância à Saúde</a:t>
            </a:r>
          </a:p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Diretoria de Vigilância Ambiental em Saúde</a:t>
            </a:r>
          </a:p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Gerência de Vigilância Ambiental de Fatores não Biológicos </a:t>
            </a:r>
            <a:endParaRPr lang="pt-BR" sz="1100" dirty="0">
              <a:solidFill>
                <a:schemeClr val="bg1"/>
              </a:solidFill>
            </a:endParaRPr>
          </a:p>
        </p:txBody>
      </p:sp>
      <p:sp>
        <p:nvSpPr>
          <p:cNvPr id="12" name="Título 8"/>
          <p:cNvSpPr txBox="1">
            <a:spLocks/>
          </p:cNvSpPr>
          <p:nvPr/>
        </p:nvSpPr>
        <p:spPr>
          <a:xfrm>
            <a:off x="428596" y="12858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dirty="0" smtClean="0">
                <a:latin typeface="+mj-lt"/>
                <a:ea typeface="+mj-ea"/>
                <a:cs typeface="+mj-cs"/>
              </a:rPr>
              <a:t>Política de bem estar Animal no DF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2250282"/>
            <a:ext cx="8305800" cy="3693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4150">
              <a:spcAft>
                <a:spcPts val="1200"/>
              </a:spcAft>
              <a:buFont typeface="Arial"/>
              <a:buChar char="•"/>
            </a:pPr>
            <a:r>
              <a:rPr lang="pt-BR" sz="2400" dirty="0" smtClean="0">
                <a:solidFill>
                  <a:schemeClr val="accent3">
                    <a:lumMod val="50000"/>
                  </a:schemeClr>
                </a:solidFill>
              </a:rPr>
              <a:t>Constituição de Grupo de Trabalho para elaboração da proposta ou apresentação pela CIPDA.</a:t>
            </a:r>
          </a:p>
          <a:p>
            <a:pPr indent="184150">
              <a:spcAft>
                <a:spcPts val="1200"/>
              </a:spcAft>
              <a:buFont typeface="Arial"/>
              <a:buChar char="•"/>
            </a:pPr>
            <a:r>
              <a:rPr lang="pt-BR" sz="2400" dirty="0" smtClean="0">
                <a:solidFill>
                  <a:schemeClr val="accent3">
                    <a:lumMod val="50000"/>
                  </a:schemeClr>
                </a:solidFill>
              </a:rPr>
              <a:t>Formalização da proposta de regulamentação.</a:t>
            </a:r>
          </a:p>
          <a:p>
            <a:pPr indent="184150">
              <a:spcAft>
                <a:spcPts val="1200"/>
              </a:spcAft>
              <a:buFont typeface="Arial"/>
              <a:buChar char="•"/>
            </a:pPr>
            <a:r>
              <a:rPr lang="pt-BR" sz="2400" dirty="0" smtClean="0">
                <a:solidFill>
                  <a:schemeClr val="accent3">
                    <a:lumMod val="50000"/>
                  </a:schemeClr>
                </a:solidFill>
              </a:rPr>
              <a:t>Criação da rede de bem estar animal no DF.</a:t>
            </a:r>
          </a:p>
          <a:p>
            <a:pPr marL="352425" indent="184150">
              <a:buFontTx/>
              <a:buChar char="-"/>
            </a:pPr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</a:rPr>
              <a:t>Pública e privada.</a:t>
            </a:r>
          </a:p>
          <a:p>
            <a:pPr marL="352425" indent="184150">
              <a:buFontTx/>
              <a:buChar char="-"/>
            </a:pPr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</a:rPr>
              <a:t>Definição de competências.</a:t>
            </a:r>
          </a:p>
          <a:p>
            <a:pPr marL="352425" indent="184150">
              <a:buFontTx/>
              <a:buChar char="-"/>
            </a:pPr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</a:rPr>
              <a:t>Fiscalização.</a:t>
            </a:r>
          </a:p>
          <a:p>
            <a:pPr indent="184150">
              <a:spcAft>
                <a:spcPts val="1200"/>
              </a:spcAft>
              <a:buFont typeface="Arial"/>
              <a:buChar char="•"/>
            </a:pPr>
            <a:r>
              <a:rPr lang="pt-BR" sz="2400" dirty="0" smtClean="0">
                <a:solidFill>
                  <a:schemeClr val="accent3">
                    <a:lumMod val="50000"/>
                  </a:schemeClr>
                </a:solidFill>
              </a:rPr>
              <a:t>Elaboração de minuta de Projeto de Lei Distrital regulamentando o bem estar animal.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zzzzzzzzz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1214423"/>
          </a:xfrm>
          <a:prstGeom prst="rect">
            <a:avLst/>
          </a:prstGeom>
        </p:spPr>
      </p:pic>
      <p:pic>
        <p:nvPicPr>
          <p:cNvPr id="5" name="Imagem 4" descr="zzzzzzzzz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57098" y="0"/>
            <a:ext cx="4486902" cy="1152686"/>
          </a:xfrm>
          <a:prstGeom prst="rect">
            <a:avLst/>
          </a:prstGeom>
        </p:spPr>
      </p:pic>
      <p:pic>
        <p:nvPicPr>
          <p:cNvPr id="6" name="Imagem 5" descr="dfdfdfdzz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215082"/>
            <a:ext cx="9144000" cy="642918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42844" y="357166"/>
            <a:ext cx="4929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006600"/>
                </a:solidFill>
              </a:rPr>
              <a:t>Secretaria de Estado de Saúde</a:t>
            </a:r>
            <a:endParaRPr lang="pt-BR" sz="2800" b="1" dirty="0">
              <a:solidFill>
                <a:srgbClr val="0066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071538" y="6257836"/>
            <a:ext cx="74295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Subsecretaria de Vigilância à Saúde</a:t>
            </a:r>
          </a:p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Diretoria de Vigilância Ambiental em Saúde</a:t>
            </a:r>
          </a:p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Gerência de Vigilância Ambiental de Fatores não Biológicos </a:t>
            </a:r>
            <a:endParaRPr lang="pt-BR" sz="1100" dirty="0">
              <a:solidFill>
                <a:schemeClr val="bg1"/>
              </a:solidFill>
            </a:endParaRPr>
          </a:p>
        </p:txBody>
      </p:sp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/>
          <a:lstStyle/>
          <a:p>
            <a:r>
              <a:rPr lang="pt-BR" i="1" dirty="0" smtClean="0">
                <a:latin typeface="Apple Chancery"/>
                <a:cs typeface="Apple Chancery"/>
              </a:rPr>
              <a:t>Obrigado!</a:t>
            </a:r>
            <a:endParaRPr lang="pt-BR" i="1" dirty="0">
              <a:latin typeface="Apple Chancery"/>
              <a:cs typeface="Apple Chancery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62200" y="4648200"/>
            <a:ext cx="42376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 smtClean="0"/>
              <a:t>Diretoria de Vigilância Ambiental em Saúde</a:t>
            </a:r>
          </a:p>
          <a:p>
            <a:pPr algn="ctr"/>
            <a:r>
              <a:rPr lang="pt-BR" dirty="0" smtClean="0">
                <a:hlinkClick r:id="rId5"/>
              </a:rPr>
              <a:t>vigilanciaambiental.df@gmail.com</a:t>
            </a:r>
            <a:endParaRPr lang="pt-BR" dirty="0" smtClean="0"/>
          </a:p>
          <a:p>
            <a:pPr algn="ctr"/>
            <a:r>
              <a:rPr lang="pt-BR" dirty="0" smtClean="0"/>
              <a:t>(61) 99157-0815</a:t>
            </a:r>
            <a:endParaRPr lang="pt-B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zzzzzzzzz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1214423"/>
          </a:xfrm>
          <a:prstGeom prst="rect">
            <a:avLst/>
          </a:prstGeom>
        </p:spPr>
      </p:pic>
      <p:pic>
        <p:nvPicPr>
          <p:cNvPr id="5" name="Imagem 4" descr="zzzzzzzzz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57098" y="0"/>
            <a:ext cx="4486902" cy="1152686"/>
          </a:xfrm>
          <a:prstGeom prst="rect">
            <a:avLst/>
          </a:prstGeom>
        </p:spPr>
      </p:pic>
      <p:pic>
        <p:nvPicPr>
          <p:cNvPr id="6" name="Imagem 5" descr="dfdfdfdzz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215082"/>
            <a:ext cx="9144000" cy="642918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42844" y="357166"/>
            <a:ext cx="4929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006600"/>
                </a:solidFill>
              </a:rPr>
              <a:t>Secretaria de Estado de Saúde</a:t>
            </a:r>
            <a:endParaRPr lang="pt-BR" sz="2800" b="1" dirty="0">
              <a:solidFill>
                <a:srgbClr val="0066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071538" y="6257836"/>
            <a:ext cx="74295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Subsecretaria de Vigilância à Saúde</a:t>
            </a:r>
          </a:p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Diretoria de Vigilância Ambiental em Saúde</a:t>
            </a:r>
          </a:p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Gerência de Vigilância Ambiental de Fatores não Biológicos </a:t>
            </a:r>
            <a:endParaRPr lang="pt-BR" sz="1100" dirty="0">
              <a:solidFill>
                <a:schemeClr val="bg1"/>
              </a:solidFill>
            </a:endParaRPr>
          </a:p>
        </p:txBody>
      </p:sp>
      <p:sp>
        <p:nvSpPr>
          <p:cNvPr id="12" name="Título 8"/>
          <p:cNvSpPr txBox="1">
            <a:spLocks/>
          </p:cNvSpPr>
          <p:nvPr/>
        </p:nvSpPr>
        <p:spPr>
          <a:xfrm>
            <a:off x="428596" y="12858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Propostas</a:t>
            </a:r>
            <a:r>
              <a:rPr kumimoji="0" lang="pt-B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Reestruturação da DIVAL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0600" y="2362200"/>
            <a:ext cx="7162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4150">
              <a:spcAft>
                <a:spcPts val="1200"/>
              </a:spcAft>
              <a:buFont typeface="Arial"/>
              <a:buChar char="•"/>
            </a:pPr>
            <a:r>
              <a:rPr lang="pt-BR" sz="2400" b="1" dirty="0" smtClean="0">
                <a:solidFill>
                  <a:schemeClr val="accent3">
                    <a:lumMod val="50000"/>
                  </a:schemeClr>
                </a:solidFill>
              </a:rPr>
              <a:t>Reforma da estrutura física</a:t>
            </a:r>
          </a:p>
          <a:p>
            <a:pPr indent="184150">
              <a:buFont typeface="Arial"/>
              <a:buChar char="•"/>
            </a:pPr>
            <a:r>
              <a:rPr lang="pt-BR" sz="2400" b="1" dirty="0" smtClean="0">
                <a:solidFill>
                  <a:schemeClr val="accent3">
                    <a:lumMod val="50000"/>
                  </a:schemeClr>
                </a:solidFill>
              </a:rPr>
              <a:t>Novas metodologias de trabalho</a:t>
            </a:r>
          </a:p>
          <a:p>
            <a:pPr indent="450850"/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</a:rPr>
              <a:t>- Descentralização da vacinação </a:t>
            </a:r>
            <a:r>
              <a:rPr lang="pt-BR" sz="2000" dirty="0" err="1" smtClean="0">
                <a:solidFill>
                  <a:schemeClr val="accent3">
                    <a:lumMod val="50000"/>
                  </a:schemeClr>
                </a:solidFill>
              </a:rPr>
              <a:t>antirrábica</a:t>
            </a:r>
            <a:endParaRPr lang="pt-BR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indent="450850">
              <a:spcAft>
                <a:spcPts val="1200"/>
              </a:spcAft>
            </a:pPr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</a:rPr>
              <a:t>- Projeto de ações integradas e interinstitucionais</a:t>
            </a:r>
          </a:p>
          <a:p>
            <a:pPr indent="184150">
              <a:spcAft>
                <a:spcPts val="1200"/>
              </a:spcAft>
              <a:buFont typeface="Arial"/>
              <a:buChar char="•"/>
            </a:pPr>
            <a:r>
              <a:rPr lang="pt-BR" sz="2400" b="1" dirty="0" smtClean="0">
                <a:solidFill>
                  <a:schemeClr val="accent3">
                    <a:lumMod val="50000"/>
                  </a:schemeClr>
                </a:solidFill>
              </a:rPr>
              <a:t>Recomposição da equipe técnica</a:t>
            </a:r>
          </a:p>
          <a:p>
            <a:pPr indent="184150">
              <a:spcAft>
                <a:spcPts val="1200"/>
              </a:spcAft>
              <a:buFont typeface="Arial"/>
              <a:buChar char="•"/>
            </a:pPr>
            <a:r>
              <a:rPr lang="pt-BR" sz="2400" b="1" dirty="0" smtClean="0">
                <a:solidFill>
                  <a:schemeClr val="accent3">
                    <a:lumMod val="50000"/>
                  </a:schemeClr>
                </a:solidFill>
              </a:rPr>
              <a:t>Regulamentação da vigilância de zoonoses</a:t>
            </a:r>
          </a:p>
          <a:p>
            <a:pPr indent="184150">
              <a:spcAft>
                <a:spcPts val="1200"/>
              </a:spcAft>
              <a:buFont typeface="Arial"/>
              <a:buChar char="•"/>
            </a:pPr>
            <a:r>
              <a:rPr lang="pt-BR" sz="2400" b="1" dirty="0" smtClean="0">
                <a:solidFill>
                  <a:schemeClr val="accent3">
                    <a:lumMod val="50000"/>
                  </a:schemeClr>
                </a:solidFill>
              </a:rPr>
              <a:t>Proposta da Rede de Bem Estar Animal</a:t>
            </a:r>
            <a:endParaRPr lang="pt-B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zzzzzzzzz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1214423"/>
          </a:xfrm>
          <a:prstGeom prst="rect">
            <a:avLst/>
          </a:prstGeom>
        </p:spPr>
      </p:pic>
      <p:pic>
        <p:nvPicPr>
          <p:cNvPr id="5" name="Imagem 4" descr="zzzzzzzzz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57098" y="0"/>
            <a:ext cx="4486902" cy="1152686"/>
          </a:xfrm>
          <a:prstGeom prst="rect">
            <a:avLst/>
          </a:prstGeom>
        </p:spPr>
      </p:pic>
      <p:pic>
        <p:nvPicPr>
          <p:cNvPr id="6" name="Imagem 5" descr="dfdfdfdzz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215082"/>
            <a:ext cx="9144000" cy="642918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42844" y="357166"/>
            <a:ext cx="4929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006600"/>
                </a:solidFill>
              </a:rPr>
              <a:t>Secretaria de Estado de Saúde</a:t>
            </a:r>
            <a:endParaRPr lang="pt-BR" sz="2800" b="1" dirty="0">
              <a:solidFill>
                <a:srgbClr val="0066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071538" y="6257836"/>
            <a:ext cx="74295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Subsecretaria de Vigilância à Saúde</a:t>
            </a:r>
          </a:p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Diretoria de Vigilância Ambiental em Saúde</a:t>
            </a:r>
          </a:p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Gerência de Vigilância Ambiental de Fatores não Biológicos </a:t>
            </a:r>
            <a:endParaRPr lang="pt-BR" sz="1100" dirty="0">
              <a:solidFill>
                <a:schemeClr val="bg1"/>
              </a:solidFill>
            </a:endParaRPr>
          </a:p>
        </p:txBody>
      </p:sp>
      <p:sp>
        <p:nvSpPr>
          <p:cNvPr id="12" name="Título 8"/>
          <p:cNvSpPr txBox="1">
            <a:spLocks/>
          </p:cNvSpPr>
          <p:nvPr/>
        </p:nvSpPr>
        <p:spPr>
          <a:xfrm>
            <a:off x="428596" y="12858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Reforma da estrutura física da DIVAL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2362200"/>
            <a:ext cx="83820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4150">
              <a:spcAft>
                <a:spcPts val="1200"/>
              </a:spcAft>
              <a:buFont typeface="Arial"/>
              <a:buChar char="•"/>
            </a:pPr>
            <a:r>
              <a:rPr lang="pt-BR" sz="2400" b="1" dirty="0" smtClean="0">
                <a:solidFill>
                  <a:schemeClr val="accent3">
                    <a:lumMod val="50000"/>
                  </a:schemeClr>
                </a:solidFill>
              </a:rPr>
              <a:t>Projeto arquitetônico concluído</a:t>
            </a:r>
          </a:p>
          <a:p>
            <a:pPr marL="174625" indent="184150">
              <a:spcAft>
                <a:spcPts val="1200"/>
              </a:spcAft>
              <a:buFontTx/>
              <a:buChar char="-"/>
            </a:pPr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</a:rPr>
              <a:t>Novo espaço de atendimento ao público e adoção de animais (parceiros).</a:t>
            </a:r>
          </a:p>
          <a:p>
            <a:pPr marL="174625" indent="184150">
              <a:spcAft>
                <a:spcPts val="1200"/>
              </a:spcAft>
              <a:buFontTx/>
              <a:buChar char="-"/>
            </a:pPr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</a:rPr>
              <a:t>Separação das atividades de vigilância de zoonoses e de bem estar animal.</a:t>
            </a:r>
          </a:p>
          <a:p>
            <a:pPr indent="184150">
              <a:spcAft>
                <a:spcPts val="1200"/>
              </a:spcAft>
              <a:buFont typeface="Arial"/>
              <a:buChar char="•"/>
            </a:pPr>
            <a:r>
              <a:rPr lang="pt-BR" sz="2400" b="1" dirty="0" smtClean="0">
                <a:solidFill>
                  <a:schemeClr val="accent3">
                    <a:lumMod val="50000"/>
                  </a:schemeClr>
                </a:solidFill>
              </a:rPr>
              <a:t>Formalização do processo de reforma, SEI nº 67510/2017-08</a:t>
            </a:r>
          </a:p>
          <a:p>
            <a:pPr indent="184150">
              <a:spcAft>
                <a:spcPts val="1200"/>
              </a:spcAft>
              <a:buFont typeface="Arial"/>
              <a:buChar char="•"/>
            </a:pPr>
            <a:r>
              <a:rPr lang="pt-BR" sz="2400" b="1" dirty="0" smtClean="0">
                <a:solidFill>
                  <a:schemeClr val="accent3">
                    <a:lumMod val="50000"/>
                  </a:schemeClr>
                </a:solidFill>
              </a:rPr>
              <a:t>Destinação de orçamento para a reforma</a:t>
            </a:r>
          </a:p>
          <a:p>
            <a:pPr marL="268288" indent="184150">
              <a:spcAft>
                <a:spcPts val="1200"/>
              </a:spcAft>
              <a:buFontTx/>
              <a:buChar char="-"/>
            </a:pPr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</a:rPr>
              <a:t>Destinado R$ 1 milhão para início da reforma em 2018</a:t>
            </a:r>
          </a:p>
          <a:p>
            <a:pPr marL="268288" indent="184150">
              <a:spcAft>
                <a:spcPts val="1200"/>
              </a:spcAft>
              <a:buFontTx/>
              <a:buChar char="-"/>
            </a:pPr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</a:rPr>
              <a:t>Capitação de mais R$ 13 milhões para conclusão (emendas e parceiros).</a:t>
            </a:r>
            <a:endParaRPr lang="pt-BR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aptura de Tela 2017-08-12 às 20.08.13.png"/>
          <p:cNvPicPr>
            <a:picLocks noChangeAspect="1"/>
          </p:cNvPicPr>
          <p:nvPr/>
        </p:nvPicPr>
        <p:blipFill>
          <a:blip r:embed="rId2">
            <a:lum bright="25000" contrast="-50000"/>
            <a:alphaModFix amt="52000"/>
          </a:blip>
          <a:srcRect t="7179"/>
          <a:stretch>
            <a:fillRect/>
          </a:stretch>
        </p:blipFill>
        <p:spPr>
          <a:xfrm>
            <a:off x="0" y="1651000"/>
            <a:ext cx="9144000" cy="4597400"/>
          </a:xfrm>
          <a:prstGeom prst="rect">
            <a:avLst/>
          </a:prstGeom>
        </p:spPr>
      </p:pic>
      <p:pic>
        <p:nvPicPr>
          <p:cNvPr id="20" name="Picture 19" descr="Captura de Tela 2017-08-12 às 20.08.13.png"/>
          <p:cNvPicPr>
            <a:picLocks noChangeAspect="1"/>
          </p:cNvPicPr>
          <p:nvPr/>
        </p:nvPicPr>
        <p:blipFill>
          <a:blip r:embed="rId2"/>
          <a:srcRect t="7179"/>
          <a:stretch>
            <a:fillRect/>
          </a:stretch>
        </p:blipFill>
        <p:spPr>
          <a:xfrm>
            <a:off x="0" y="1600200"/>
            <a:ext cx="9144000" cy="4597400"/>
          </a:xfrm>
          <a:prstGeom prst="rect">
            <a:avLst/>
          </a:prstGeom>
        </p:spPr>
      </p:pic>
      <p:pic>
        <p:nvPicPr>
          <p:cNvPr id="4" name="Imagem 3" descr="zzzzzzzzz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1"/>
            <a:ext cx="9144000" cy="1214423"/>
          </a:xfrm>
          <a:prstGeom prst="rect">
            <a:avLst/>
          </a:prstGeom>
        </p:spPr>
      </p:pic>
      <p:pic>
        <p:nvPicPr>
          <p:cNvPr id="5" name="Imagem 4" descr="zzzzzzzzz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57098" y="0"/>
            <a:ext cx="4486902" cy="1152686"/>
          </a:xfrm>
          <a:prstGeom prst="rect">
            <a:avLst/>
          </a:prstGeom>
        </p:spPr>
      </p:pic>
      <p:pic>
        <p:nvPicPr>
          <p:cNvPr id="6" name="Imagem 5" descr="dfdfdfdzz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6215082"/>
            <a:ext cx="9144000" cy="642918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42844" y="357166"/>
            <a:ext cx="4929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006600"/>
                </a:solidFill>
              </a:rPr>
              <a:t>Secretaria de Estado de Saúde</a:t>
            </a:r>
            <a:endParaRPr lang="pt-BR" sz="2800" b="1" dirty="0">
              <a:solidFill>
                <a:srgbClr val="0066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071538" y="6257836"/>
            <a:ext cx="74295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Subsecretaria de Vigilância à Saúde</a:t>
            </a:r>
          </a:p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Diretoria de Vigilância Ambiental em Saúde</a:t>
            </a:r>
          </a:p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Gerência de Vigilância Ambiental de Fatores não Biológicos </a:t>
            </a:r>
            <a:endParaRPr lang="pt-BR" sz="1100" dirty="0">
              <a:solidFill>
                <a:schemeClr val="bg1"/>
              </a:solidFill>
            </a:endParaRPr>
          </a:p>
        </p:txBody>
      </p:sp>
      <p:sp>
        <p:nvSpPr>
          <p:cNvPr id="12" name="Título 8"/>
          <p:cNvSpPr txBox="1">
            <a:spLocks/>
          </p:cNvSpPr>
          <p:nvPr/>
        </p:nvSpPr>
        <p:spPr>
          <a:xfrm>
            <a:off x="428596" y="1092200"/>
            <a:ext cx="8229600" cy="619140"/>
          </a:xfrm>
          <a:prstGeom prst="rect">
            <a:avLst/>
          </a:prstGeom>
          <a:effectLst>
            <a:outerShdw blurRad="50800" dist="38100" dir="2700000">
              <a:schemeClr val="bg1">
                <a:lumMod val="95000"/>
                <a:alpha val="43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kern="1200" spc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Reforma da estrutura física da DIVAL</a:t>
            </a:r>
            <a:endParaRPr kumimoji="0" lang="pt-BR" sz="3200" b="1" kern="1200" spc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52400" y="1676400"/>
            <a:ext cx="7467600" cy="4276130"/>
            <a:chOff x="152400" y="1676400"/>
            <a:chExt cx="7467600" cy="4276130"/>
          </a:xfrm>
        </p:grpSpPr>
        <p:sp>
          <p:nvSpPr>
            <p:cNvPr id="14" name="Oval 13"/>
            <p:cNvSpPr/>
            <p:nvPr/>
          </p:nvSpPr>
          <p:spPr>
            <a:xfrm>
              <a:off x="5715000" y="3429000"/>
              <a:ext cx="1295400" cy="10668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105400" y="4648200"/>
              <a:ext cx="251460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 smtClean="0">
                  <a:solidFill>
                    <a:srgbClr val="FF0000"/>
                  </a:solidFill>
                </a:rPr>
                <a:t>Novo Espaço exclusivo para adoções</a:t>
              </a:r>
              <a:endParaRPr lang="pt-BR" b="1" dirty="0">
                <a:solidFill>
                  <a:srgbClr val="FF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43000" y="5029200"/>
              <a:ext cx="3581400" cy="923330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0000"/>
                  </a:solidFill>
                </a:rPr>
                <a:t>Participação direta e permanente do MPDF, OAB-DF e Organizações Protetora dos Animais</a:t>
              </a:r>
              <a:endParaRPr lang="pt-BR" b="1" dirty="0">
                <a:solidFill>
                  <a:srgbClr val="FF0000"/>
                </a:solidFill>
              </a:endParaRPr>
            </a:p>
          </p:txBody>
        </p:sp>
        <p:pic>
          <p:nvPicPr>
            <p:cNvPr id="13" name="Picture 12" descr="Captura de Tela 2017-08-12 às 20.26.18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52400" y="1676400"/>
              <a:ext cx="4724400" cy="3244380"/>
            </a:xfrm>
            <a:prstGeom prst="rect">
              <a:avLst/>
            </a:prstGeom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pic>
        <p:sp>
          <p:nvSpPr>
            <p:cNvPr id="16" name="Left Arrow 15"/>
            <p:cNvSpPr/>
            <p:nvPr/>
          </p:nvSpPr>
          <p:spPr>
            <a:xfrm rot="799057">
              <a:off x="4939183" y="3505275"/>
              <a:ext cx="711451" cy="421371"/>
            </a:xfrm>
            <a:prstGeom prst="leftArrow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zzzzzzzzz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1214423"/>
          </a:xfrm>
          <a:prstGeom prst="rect">
            <a:avLst/>
          </a:prstGeom>
        </p:spPr>
      </p:pic>
      <p:pic>
        <p:nvPicPr>
          <p:cNvPr id="5" name="Imagem 4" descr="zzzzzzzzz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57098" y="0"/>
            <a:ext cx="4486902" cy="1152686"/>
          </a:xfrm>
          <a:prstGeom prst="rect">
            <a:avLst/>
          </a:prstGeom>
        </p:spPr>
      </p:pic>
      <p:pic>
        <p:nvPicPr>
          <p:cNvPr id="6" name="Imagem 5" descr="dfdfdfdzz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215082"/>
            <a:ext cx="9144000" cy="642918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42844" y="357166"/>
            <a:ext cx="4929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006600"/>
                </a:solidFill>
              </a:rPr>
              <a:t>Secretaria de Estado de Saúde</a:t>
            </a:r>
            <a:endParaRPr lang="pt-BR" sz="2800" b="1" dirty="0">
              <a:solidFill>
                <a:srgbClr val="0066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071538" y="6257836"/>
            <a:ext cx="74295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Subsecretaria de Vigilância à Saúde</a:t>
            </a:r>
          </a:p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Diretoria de Vigilância Ambiental em Saúde</a:t>
            </a:r>
          </a:p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Gerência de Vigilância Ambiental de Fatores não Biológicos </a:t>
            </a:r>
            <a:endParaRPr lang="pt-BR" sz="1100" dirty="0">
              <a:solidFill>
                <a:schemeClr val="bg1"/>
              </a:solidFill>
            </a:endParaRPr>
          </a:p>
        </p:txBody>
      </p:sp>
      <p:sp>
        <p:nvSpPr>
          <p:cNvPr id="12" name="Título 8"/>
          <p:cNvSpPr txBox="1">
            <a:spLocks/>
          </p:cNvSpPr>
          <p:nvPr/>
        </p:nvSpPr>
        <p:spPr>
          <a:xfrm>
            <a:off x="428596" y="12858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dirty="0" smtClean="0">
                <a:latin typeface="+mj-lt"/>
                <a:ea typeface="+mj-ea"/>
                <a:cs typeface="+mj-cs"/>
              </a:rPr>
              <a:t>Novas metodologias de trabalho da DIVAL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" y="23622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4150">
              <a:spcAft>
                <a:spcPts val="1200"/>
              </a:spcAft>
              <a:buFont typeface="Arial"/>
              <a:buChar char="•"/>
            </a:pPr>
            <a:r>
              <a:rPr lang="pt-BR" sz="2400" dirty="0" smtClean="0">
                <a:solidFill>
                  <a:schemeClr val="accent3">
                    <a:lumMod val="50000"/>
                  </a:schemeClr>
                </a:solidFill>
              </a:rPr>
              <a:t>Situação atual da vacinação </a:t>
            </a:r>
            <a:r>
              <a:rPr lang="pt-BR" sz="2400" dirty="0" err="1" smtClean="0">
                <a:solidFill>
                  <a:schemeClr val="accent3">
                    <a:lumMod val="50000"/>
                  </a:schemeClr>
                </a:solidFill>
              </a:rPr>
              <a:t>antirrábica</a:t>
            </a:r>
            <a:r>
              <a:rPr lang="pt-BR" sz="2400" dirty="0" smtClean="0">
                <a:solidFill>
                  <a:schemeClr val="accent3">
                    <a:lumMod val="50000"/>
                  </a:schemeClr>
                </a:solidFill>
              </a:rPr>
              <a:t> no DF</a:t>
            </a:r>
            <a:endParaRPr lang="pt-BR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4114800"/>
            <a:ext cx="1981200" cy="66172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b="1" dirty="0" smtClean="0"/>
              <a:t>DIVAL</a:t>
            </a:r>
          </a:p>
          <a:p>
            <a:pPr algn="ctr">
              <a:spcAft>
                <a:spcPts val="600"/>
              </a:spcAft>
            </a:pPr>
            <a:r>
              <a:rPr lang="pt-BR" sz="1400" b="1" dirty="0" smtClean="0"/>
              <a:t>10 postos de vacinação</a:t>
            </a:r>
            <a:endParaRPr lang="pt-BR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14600" y="3005077"/>
            <a:ext cx="2819400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4F6228"/>
                </a:solidFill>
              </a:rPr>
              <a:t>DIVAL</a:t>
            </a:r>
          </a:p>
          <a:p>
            <a:r>
              <a:rPr lang="pt-BR" dirty="0" smtClean="0">
                <a:solidFill>
                  <a:srgbClr val="4F6228"/>
                </a:solidFill>
              </a:rPr>
              <a:t>NUVAL Gama</a:t>
            </a:r>
          </a:p>
          <a:p>
            <a:r>
              <a:rPr lang="pt-BR" dirty="0" smtClean="0">
                <a:solidFill>
                  <a:srgbClr val="4F6228"/>
                </a:solidFill>
              </a:rPr>
              <a:t>NUVAL </a:t>
            </a:r>
            <a:r>
              <a:rPr lang="pt-BR" dirty="0" err="1" smtClean="0">
                <a:solidFill>
                  <a:srgbClr val="4F6228"/>
                </a:solidFill>
              </a:rPr>
              <a:t>Brazlândia</a:t>
            </a:r>
            <a:endParaRPr lang="pt-BR" dirty="0" smtClean="0">
              <a:solidFill>
                <a:srgbClr val="4F6228"/>
              </a:solidFill>
            </a:endParaRPr>
          </a:p>
          <a:p>
            <a:r>
              <a:rPr lang="pt-BR" dirty="0" smtClean="0">
                <a:solidFill>
                  <a:srgbClr val="4F6228"/>
                </a:solidFill>
              </a:rPr>
              <a:t>NUVAL </a:t>
            </a:r>
            <a:r>
              <a:rPr lang="pt-BR" dirty="0" err="1" smtClean="0">
                <a:solidFill>
                  <a:srgbClr val="4F6228"/>
                </a:solidFill>
              </a:rPr>
              <a:t>Ceilândia</a:t>
            </a:r>
            <a:endParaRPr lang="pt-BR" dirty="0" smtClean="0">
              <a:solidFill>
                <a:srgbClr val="4F6228"/>
              </a:solidFill>
            </a:endParaRPr>
          </a:p>
          <a:p>
            <a:r>
              <a:rPr lang="pt-BR" dirty="0" smtClean="0">
                <a:solidFill>
                  <a:srgbClr val="4F6228"/>
                </a:solidFill>
              </a:rPr>
              <a:t>NUVAL Planaltina</a:t>
            </a:r>
          </a:p>
          <a:p>
            <a:r>
              <a:rPr lang="pt-BR" dirty="0" smtClean="0">
                <a:solidFill>
                  <a:srgbClr val="4F6228"/>
                </a:solidFill>
              </a:rPr>
              <a:t>NUVAL Recanto das Emas</a:t>
            </a:r>
          </a:p>
          <a:p>
            <a:r>
              <a:rPr lang="pt-BR" dirty="0" smtClean="0">
                <a:solidFill>
                  <a:srgbClr val="4F6228"/>
                </a:solidFill>
              </a:rPr>
              <a:t>NUVAL Sobradinho</a:t>
            </a:r>
          </a:p>
          <a:p>
            <a:r>
              <a:rPr lang="pt-BR" dirty="0" smtClean="0">
                <a:solidFill>
                  <a:srgbClr val="4F6228"/>
                </a:solidFill>
              </a:rPr>
              <a:t>NUVAL Paranoá</a:t>
            </a:r>
          </a:p>
          <a:p>
            <a:r>
              <a:rPr lang="pt-BR" dirty="0" smtClean="0">
                <a:solidFill>
                  <a:srgbClr val="4F6228"/>
                </a:solidFill>
              </a:rPr>
              <a:t>NUVAL São Sebastião</a:t>
            </a:r>
          </a:p>
          <a:p>
            <a:r>
              <a:rPr lang="pt-BR" dirty="0" smtClean="0">
                <a:solidFill>
                  <a:srgbClr val="4F6228"/>
                </a:solidFill>
              </a:rPr>
              <a:t>NUVAL Núcleo Bandeirantes</a:t>
            </a:r>
            <a:endParaRPr lang="pt-BR" dirty="0">
              <a:solidFill>
                <a:srgbClr val="4F6228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0" y="5172670"/>
            <a:ext cx="350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b="1" dirty="0" smtClean="0">
                <a:solidFill>
                  <a:srgbClr val="FF0000"/>
                </a:solidFill>
              </a:rPr>
              <a:t>Cobertura vacinal 2017</a:t>
            </a:r>
          </a:p>
          <a:p>
            <a:pPr indent="268288"/>
            <a:r>
              <a:rPr lang="pt-BR" dirty="0" smtClean="0">
                <a:solidFill>
                  <a:srgbClr val="FF0000"/>
                </a:solidFill>
              </a:rPr>
              <a:t>- 3% rotina.</a:t>
            </a:r>
          </a:p>
          <a:p>
            <a:pPr indent="268288"/>
            <a:r>
              <a:rPr lang="pt-BR" dirty="0" smtClean="0">
                <a:solidFill>
                  <a:srgbClr val="FF0000"/>
                </a:solidFill>
              </a:rPr>
              <a:t>- </a:t>
            </a:r>
            <a:r>
              <a:rPr lang="pt-BR" u="sng" dirty="0" smtClean="0">
                <a:solidFill>
                  <a:srgbClr val="FF0000"/>
                </a:solidFill>
              </a:rPr>
              <a:t>80% Nova Estratégia</a:t>
            </a:r>
            <a:r>
              <a:rPr lang="pt-BR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62600" y="4105870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pt-BR" b="1" dirty="0" smtClean="0">
                <a:solidFill>
                  <a:srgbClr val="4F6228"/>
                </a:solidFill>
              </a:rPr>
              <a:t> Cobertura vacinal 2016 = 58%</a:t>
            </a:r>
          </a:p>
          <a:p>
            <a:pPr indent="352425"/>
            <a:r>
              <a:rPr lang="pt-BR" dirty="0" smtClean="0">
                <a:solidFill>
                  <a:srgbClr val="4F6228"/>
                </a:solidFill>
              </a:rPr>
              <a:t>- 5% rotina.</a:t>
            </a:r>
          </a:p>
          <a:p>
            <a:pPr indent="352425"/>
            <a:r>
              <a:rPr lang="pt-BR" dirty="0" smtClean="0">
                <a:solidFill>
                  <a:srgbClr val="4F6228"/>
                </a:solidFill>
              </a:rPr>
              <a:t>- 53% campanha.</a:t>
            </a:r>
          </a:p>
        </p:txBody>
      </p:sp>
      <p:sp>
        <p:nvSpPr>
          <p:cNvPr id="16" name="Double Brace 15"/>
          <p:cNvSpPr/>
          <p:nvPr/>
        </p:nvSpPr>
        <p:spPr>
          <a:xfrm>
            <a:off x="2133600" y="3048000"/>
            <a:ext cx="3429000" cy="2819400"/>
          </a:xfrm>
          <a:prstGeom prst="brace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5562600" y="2967335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pt-BR" b="1" dirty="0" smtClean="0">
                <a:solidFill>
                  <a:srgbClr val="4F6228"/>
                </a:solidFill>
              </a:rPr>
              <a:t> Meta pactuada = 80%</a:t>
            </a:r>
          </a:p>
          <a:p>
            <a:pPr indent="352425"/>
            <a:r>
              <a:rPr lang="pt-BR" dirty="0" smtClean="0">
                <a:solidFill>
                  <a:srgbClr val="4F6228"/>
                </a:solidFill>
              </a:rPr>
              <a:t>- 246,7 mil cães.</a:t>
            </a:r>
          </a:p>
          <a:p>
            <a:pPr indent="352425"/>
            <a:r>
              <a:rPr lang="pt-BR" dirty="0" smtClean="0">
                <a:solidFill>
                  <a:srgbClr val="4F6228"/>
                </a:solidFill>
              </a:rPr>
              <a:t>- 24,6 mil gatos.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zzzzzzzzz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1214423"/>
          </a:xfrm>
          <a:prstGeom prst="rect">
            <a:avLst/>
          </a:prstGeom>
        </p:spPr>
      </p:pic>
      <p:pic>
        <p:nvPicPr>
          <p:cNvPr id="5" name="Imagem 4" descr="zzzzzzzzz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57098" y="0"/>
            <a:ext cx="4486902" cy="1152686"/>
          </a:xfrm>
          <a:prstGeom prst="rect">
            <a:avLst/>
          </a:prstGeom>
        </p:spPr>
      </p:pic>
      <p:pic>
        <p:nvPicPr>
          <p:cNvPr id="6" name="Imagem 5" descr="dfdfdfdzz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215082"/>
            <a:ext cx="9144000" cy="642918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42844" y="357166"/>
            <a:ext cx="4929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006600"/>
                </a:solidFill>
              </a:rPr>
              <a:t>Secretaria de Estado de Saúde</a:t>
            </a:r>
            <a:endParaRPr lang="pt-BR" sz="2800" b="1" dirty="0">
              <a:solidFill>
                <a:srgbClr val="0066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071538" y="6257836"/>
            <a:ext cx="74295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Subsecretaria de Vigilância à Saúde</a:t>
            </a:r>
          </a:p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Diretoria de Vigilância Ambiental em Saúde</a:t>
            </a:r>
          </a:p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Gerência de Vigilância Ambiental de Fatores não Biológicos </a:t>
            </a:r>
            <a:endParaRPr lang="pt-BR" sz="1100" dirty="0">
              <a:solidFill>
                <a:schemeClr val="bg1"/>
              </a:solidFill>
            </a:endParaRPr>
          </a:p>
        </p:txBody>
      </p:sp>
      <p:sp>
        <p:nvSpPr>
          <p:cNvPr id="12" name="Título 8"/>
          <p:cNvSpPr txBox="1">
            <a:spLocks/>
          </p:cNvSpPr>
          <p:nvPr/>
        </p:nvSpPr>
        <p:spPr>
          <a:xfrm>
            <a:off x="428596" y="1066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dirty="0" smtClean="0">
                <a:latin typeface="+mj-lt"/>
                <a:ea typeface="+mj-ea"/>
                <a:cs typeface="+mj-cs"/>
              </a:rPr>
              <a:t>Novas metodologias de trabalho da DIVAL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" y="206694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4150">
              <a:spcAft>
                <a:spcPts val="1200"/>
              </a:spcAft>
              <a:buFont typeface="Arial"/>
              <a:buChar char="•"/>
            </a:pPr>
            <a:r>
              <a:rPr lang="pt-BR" sz="2400" dirty="0" smtClean="0">
                <a:solidFill>
                  <a:schemeClr val="accent3">
                    <a:lumMod val="50000"/>
                  </a:schemeClr>
                </a:solidFill>
              </a:rPr>
              <a:t>Projeto de descentralização e expansão da Rede de Vacinação </a:t>
            </a:r>
            <a:r>
              <a:rPr lang="pt-BR" sz="2400" dirty="0" err="1" smtClean="0">
                <a:solidFill>
                  <a:schemeClr val="accent3">
                    <a:lumMod val="50000"/>
                  </a:schemeClr>
                </a:solidFill>
              </a:rPr>
              <a:t>Antirrábica</a:t>
            </a:r>
            <a:r>
              <a:rPr lang="pt-BR" sz="2400" dirty="0" smtClean="0">
                <a:solidFill>
                  <a:schemeClr val="accent3">
                    <a:lumMod val="50000"/>
                  </a:schemeClr>
                </a:solidFill>
              </a:rPr>
              <a:t> no DF</a:t>
            </a:r>
            <a:endParaRPr lang="pt-BR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4355068"/>
            <a:ext cx="1295400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b="1" dirty="0" smtClean="0"/>
              <a:t>DIVAL</a:t>
            </a:r>
            <a:endParaRPr lang="pt-BR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438400" y="3124200"/>
            <a:ext cx="2057400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4150">
              <a:buFont typeface="Arial"/>
              <a:buChar char="•"/>
            </a:pPr>
            <a:r>
              <a:rPr lang="pt-BR" b="1" dirty="0" smtClean="0">
                <a:solidFill>
                  <a:srgbClr val="4F6228"/>
                </a:solidFill>
              </a:rPr>
              <a:t>Rede vacinação:</a:t>
            </a:r>
          </a:p>
          <a:p>
            <a:pPr indent="184150"/>
            <a:r>
              <a:rPr lang="pt-BR" dirty="0" smtClean="0">
                <a:solidFill>
                  <a:srgbClr val="4F6228"/>
                </a:solidFill>
              </a:rPr>
              <a:t>- 15 NUVAL</a:t>
            </a:r>
          </a:p>
          <a:p>
            <a:pPr indent="184150"/>
            <a:r>
              <a:rPr lang="pt-BR" dirty="0" smtClean="0">
                <a:solidFill>
                  <a:srgbClr val="4F6228"/>
                </a:solidFill>
              </a:rPr>
              <a:t>- Consultórios</a:t>
            </a:r>
          </a:p>
          <a:p>
            <a:pPr indent="184150"/>
            <a:r>
              <a:rPr lang="pt-BR" dirty="0" smtClean="0">
                <a:solidFill>
                  <a:srgbClr val="4F6228"/>
                </a:solidFill>
              </a:rPr>
              <a:t>- Clinicas </a:t>
            </a:r>
          </a:p>
          <a:p>
            <a:pPr indent="184150"/>
            <a:r>
              <a:rPr lang="pt-BR" dirty="0" smtClean="0">
                <a:solidFill>
                  <a:srgbClr val="4F6228"/>
                </a:solidFill>
              </a:rPr>
              <a:t>- Hospitais</a:t>
            </a:r>
          </a:p>
          <a:p>
            <a:pPr indent="184150"/>
            <a:r>
              <a:rPr lang="pt-BR" dirty="0" smtClean="0">
                <a:solidFill>
                  <a:srgbClr val="4F6228"/>
                </a:solidFill>
              </a:rPr>
              <a:t>- IES</a:t>
            </a:r>
          </a:p>
          <a:p>
            <a:pPr indent="184150">
              <a:buFont typeface="Arial"/>
              <a:buChar char="•"/>
            </a:pPr>
            <a:endParaRPr lang="pt-BR" dirty="0" smtClean="0">
              <a:solidFill>
                <a:srgbClr val="4F6228"/>
              </a:solidFill>
            </a:endParaRPr>
          </a:p>
          <a:p>
            <a:pPr indent="184150">
              <a:buFont typeface="Arial"/>
              <a:buChar char="•"/>
            </a:pPr>
            <a:r>
              <a:rPr lang="pt-BR" b="1" dirty="0" smtClean="0">
                <a:solidFill>
                  <a:srgbClr val="4F6228"/>
                </a:solidFill>
              </a:rPr>
              <a:t>Parcerias</a:t>
            </a:r>
            <a:r>
              <a:rPr lang="pt-BR" dirty="0" smtClean="0">
                <a:solidFill>
                  <a:srgbClr val="4F6228"/>
                </a:solidFill>
              </a:rPr>
              <a:t>: ANCLIVEPA-DF, CRMV-DF, OS, ONG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76800" y="3002846"/>
            <a:ext cx="41148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4150">
              <a:spcAft>
                <a:spcPts val="600"/>
              </a:spcAft>
              <a:buFont typeface="Arial"/>
              <a:buChar char="•"/>
            </a:pPr>
            <a:r>
              <a:rPr lang="pt-BR" sz="1600" b="1" dirty="0" smtClean="0">
                <a:solidFill>
                  <a:srgbClr val="4F6228"/>
                </a:solidFill>
              </a:rPr>
              <a:t>Meta pactuada</a:t>
            </a:r>
            <a:r>
              <a:rPr lang="pt-BR" sz="1600" dirty="0" smtClean="0">
                <a:solidFill>
                  <a:srgbClr val="4F6228"/>
                </a:solidFill>
              </a:rPr>
              <a:t> = 80% cães e gatos.</a:t>
            </a:r>
          </a:p>
          <a:p>
            <a:pPr indent="184150">
              <a:spcAft>
                <a:spcPts val="600"/>
              </a:spcAft>
              <a:buFont typeface="Arial"/>
              <a:buChar char="•"/>
            </a:pPr>
            <a:r>
              <a:rPr lang="pt-BR" sz="1600" b="1" dirty="0" smtClean="0">
                <a:solidFill>
                  <a:srgbClr val="4F6228"/>
                </a:solidFill>
              </a:rPr>
              <a:t>Regulamentação da vacinação </a:t>
            </a:r>
            <a:r>
              <a:rPr lang="pt-BR" sz="1600" b="1" dirty="0" err="1" smtClean="0">
                <a:solidFill>
                  <a:srgbClr val="4F6228"/>
                </a:solidFill>
              </a:rPr>
              <a:t>antirrábica</a:t>
            </a:r>
            <a:r>
              <a:rPr lang="pt-BR" sz="1600" b="1" dirty="0" smtClean="0">
                <a:solidFill>
                  <a:srgbClr val="4F6228"/>
                </a:solidFill>
              </a:rPr>
              <a:t>.</a:t>
            </a:r>
          </a:p>
          <a:p>
            <a:pPr indent="184150">
              <a:spcAft>
                <a:spcPts val="600"/>
              </a:spcAft>
              <a:buFont typeface="Arial"/>
              <a:buChar char="•"/>
            </a:pPr>
            <a:r>
              <a:rPr lang="pt-BR" sz="1600" b="1" dirty="0" smtClean="0">
                <a:solidFill>
                  <a:srgbClr val="4F6228"/>
                </a:solidFill>
              </a:rPr>
              <a:t>Responsável técnico.</a:t>
            </a:r>
          </a:p>
          <a:p>
            <a:pPr indent="184150">
              <a:spcAft>
                <a:spcPts val="600"/>
              </a:spcAft>
              <a:buFont typeface="Arial"/>
              <a:buChar char="•"/>
            </a:pPr>
            <a:r>
              <a:rPr lang="pt-BR" sz="1600" b="1" dirty="0" smtClean="0">
                <a:solidFill>
                  <a:srgbClr val="4F6228"/>
                </a:solidFill>
              </a:rPr>
              <a:t>Ampliar a rede de vacinação.</a:t>
            </a:r>
          </a:p>
          <a:p>
            <a:pPr indent="184150">
              <a:spcAft>
                <a:spcPts val="600"/>
              </a:spcAft>
              <a:buFont typeface="Arial"/>
              <a:buChar char="•"/>
            </a:pPr>
            <a:r>
              <a:rPr lang="pt-BR" sz="1600" b="1" dirty="0" smtClean="0">
                <a:solidFill>
                  <a:srgbClr val="4F6228"/>
                </a:solidFill>
              </a:rPr>
              <a:t>Credenciamento de 300 postos de vacinação em 2017.</a:t>
            </a:r>
          </a:p>
          <a:p>
            <a:pPr indent="184150">
              <a:spcAft>
                <a:spcPts val="600"/>
              </a:spcAft>
              <a:buFont typeface="Arial"/>
              <a:buChar char="•"/>
            </a:pPr>
            <a:r>
              <a:rPr lang="pt-BR" sz="1600" b="1" dirty="0" smtClean="0">
                <a:solidFill>
                  <a:srgbClr val="4F6228"/>
                </a:solidFill>
              </a:rPr>
              <a:t>Certificação ambiental e sanitária de vacinação.</a:t>
            </a:r>
          </a:p>
          <a:p>
            <a:pPr indent="184150">
              <a:spcAft>
                <a:spcPts val="600"/>
              </a:spcAft>
              <a:buFont typeface="Arial"/>
              <a:buChar char="•"/>
            </a:pPr>
            <a:r>
              <a:rPr lang="pt-BR" sz="1600" b="1" dirty="0" smtClean="0">
                <a:solidFill>
                  <a:srgbClr val="4F6228"/>
                </a:solidFill>
              </a:rPr>
              <a:t>Estimular a vacinação de rotina.</a:t>
            </a:r>
          </a:p>
          <a:p>
            <a:pPr indent="184150">
              <a:spcAft>
                <a:spcPts val="600"/>
              </a:spcAft>
              <a:buFont typeface="Arial"/>
              <a:buChar char="•"/>
            </a:pPr>
            <a:r>
              <a:rPr lang="pt-BR" sz="1600" b="1" dirty="0" smtClean="0">
                <a:solidFill>
                  <a:srgbClr val="4F6228"/>
                </a:solidFill>
              </a:rPr>
              <a:t>Fiscalização e controle.</a:t>
            </a:r>
          </a:p>
        </p:txBody>
      </p:sp>
      <p:sp>
        <p:nvSpPr>
          <p:cNvPr id="17" name="Double Brace 16"/>
          <p:cNvSpPr/>
          <p:nvPr/>
        </p:nvSpPr>
        <p:spPr>
          <a:xfrm>
            <a:off x="2133600" y="3124200"/>
            <a:ext cx="2514600" cy="2819400"/>
          </a:xfrm>
          <a:prstGeom prst="brace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zzzzzzzzz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1214423"/>
          </a:xfrm>
          <a:prstGeom prst="rect">
            <a:avLst/>
          </a:prstGeom>
        </p:spPr>
      </p:pic>
      <p:pic>
        <p:nvPicPr>
          <p:cNvPr id="5" name="Imagem 4" descr="zzzzzzzzz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57098" y="0"/>
            <a:ext cx="4486902" cy="1152686"/>
          </a:xfrm>
          <a:prstGeom prst="rect">
            <a:avLst/>
          </a:prstGeom>
        </p:spPr>
      </p:pic>
      <p:pic>
        <p:nvPicPr>
          <p:cNvPr id="6" name="Imagem 5" descr="dfdfdfdzz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215082"/>
            <a:ext cx="9144000" cy="642918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42844" y="357166"/>
            <a:ext cx="4929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006600"/>
                </a:solidFill>
              </a:rPr>
              <a:t>Secretaria de Estado de Saúde</a:t>
            </a:r>
            <a:endParaRPr lang="pt-BR" sz="2800" b="1" dirty="0">
              <a:solidFill>
                <a:srgbClr val="0066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071538" y="6257836"/>
            <a:ext cx="74295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Subsecretaria de Vigilância à Saúde</a:t>
            </a:r>
          </a:p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Diretoria de Vigilância Ambiental em Saúde</a:t>
            </a:r>
          </a:p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Gerência de Vigilância Ambiental de Fatores não Biológicos </a:t>
            </a:r>
            <a:endParaRPr lang="pt-BR" sz="1100" dirty="0">
              <a:solidFill>
                <a:schemeClr val="bg1"/>
              </a:solidFill>
            </a:endParaRPr>
          </a:p>
        </p:txBody>
      </p:sp>
      <p:sp>
        <p:nvSpPr>
          <p:cNvPr id="12" name="Título 8"/>
          <p:cNvSpPr txBox="1">
            <a:spLocks/>
          </p:cNvSpPr>
          <p:nvPr/>
        </p:nvSpPr>
        <p:spPr>
          <a:xfrm>
            <a:off x="428596" y="12858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dirty="0" smtClean="0">
                <a:latin typeface="+mj-lt"/>
                <a:ea typeface="+mj-ea"/>
                <a:cs typeface="+mj-cs"/>
              </a:rPr>
              <a:t>Novas metodologias de trabalho da DIVAL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" y="2209800"/>
            <a:ext cx="815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4150">
              <a:spcAft>
                <a:spcPts val="1200"/>
              </a:spcAft>
              <a:buFont typeface="Arial"/>
              <a:buChar char="•"/>
            </a:pPr>
            <a:r>
              <a:rPr lang="pt-BR" sz="2000" dirty="0" smtClean="0">
                <a:solidFill>
                  <a:schemeClr val="accent3">
                    <a:lumMod val="50000"/>
                  </a:schemeClr>
                </a:solidFill>
              </a:rPr>
              <a:t>Selo ambiental e sanitária de posto de vacinação antirrábica no DF</a:t>
            </a:r>
            <a:endParaRPr lang="pt-BR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199" y="3124200"/>
            <a:ext cx="26670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 Rede de vacinação:</a:t>
            </a:r>
          </a:p>
          <a:p>
            <a:pPr indent="184150"/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- Consultórios;</a:t>
            </a:r>
          </a:p>
          <a:p>
            <a:pPr indent="184150"/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- Clinicas;</a:t>
            </a:r>
          </a:p>
          <a:p>
            <a:pPr indent="184150"/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- Hospitais; e</a:t>
            </a:r>
          </a:p>
          <a:p>
            <a:pPr indent="184150"/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- IES.</a:t>
            </a:r>
          </a:p>
          <a:p>
            <a:endParaRPr lang="pt-BR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Arial"/>
              <a:buChar char="•"/>
            </a:pP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 Abrangência:</a:t>
            </a:r>
          </a:p>
          <a:p>
            <a:pPr indent="184150"/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- Públicos e privados</a:t>
            </a:r>
          </a:p>
          <a:p>
            <a:endParaRPr lang="pt-BR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Arial"/>
              <a:buChar char="•"/>
            </a:pPr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 Responsável Técnico:</a:t>
            </a:r>
            <a:endParaRPr lang="pt-BR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indent="184150"/>
            <a:r>
              <a:rPr lang="pt-BR" dirty="0" smtClean="0">
                <a:solidFill>
                  <a:schemeClr val="accent3">
                    <a:lumMod val="50000"/>
                  </a:schemeClr>
                </a:solidFill>
              </a:rPr>
              <a:t>- Médico Veterinário</a:t>
            </a:r>
            <a:endParaRPr lang="pt-BR" dirty="0">
              <a:solidFill>
                <a:schemeClr val="accent3">
                  <a:lumMod val="50000"/>
                </a:schemeClr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4229864" y="2743200"/>
            <a:ext cx="3393293" cy="3144221"/>
            <a:chOff x="4229864" y="2743200"/>
            <a:chExt cx="3393293" cy="3144221"/>
          </a:xfrm>
        </p:grpSpPr>
        <p:grpSp>
          <p:nvGrpSpPr>
            <p:cNvPr id="21" name="Group 20"/>
            <p:cNvGrpSpPr/>
            <p:nvPr/>
          </p:nvGrpSpPr>
          <p:grpSpPr>
            <a:xfrm>
              <a:off x="4267200" y="2743200"/>
              <a:ext cx="3355957" cy="2844884"/>
              <a:chOff x="3581400" y="2971800"/>
              <a:chExt cx="3355957" cy="2844884"/>
            </a:xfrm>
          </p:grpSpPr>
          <p:pic>
            <p:nvPicPr>
              <p:cNvPr id="15" name="Picture 14" descr="Captura de Tela 2017-08-12 às 11.13.27.png"/>
              <p:cNvPicPr>
                <a:picLocks noChangeAspect="1"/>
              </p:cNvPicPr>
              <p:nvPr/>
            </p:nvPicPr>
            <p:blipFill>
              <a:blip r:embed="rId5"/>
              <a:srcRect t="9527" r="1886"/>
              <a:stretch>
                <a:fillRect/>
              </a:stretch>
            </p:blipFill>
            <p:spPr>
              <a:xfrm>
                <a:off x="3657600" y="3541931"/>
                <a:ext cx="3200400" cy="2170970"/>
              </a:xfrm>
              <a:prstGeom prst="rect">
                <a:avLst/>
              </a:prstGeom>
            </p:spPr>
          </p:pic>
          <p:sp>
            <p:nvSpPr>
              <p:cNvPr id="18" name="Rectangle 17"/>
              <p:cNvSpPr/>
              <p:nvPr/>
            </p:nvSpPr>
            <p:spPr>
              <a:xfrm>
                <a:off x="3581400" y="2971800"/>
                <a:ext cx="3355957" cy="646331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soft" dir="tl">
                    <a:rot lat="0" lon="0" rev="0"/>
                  </a:lightRig>
                </a:scene3d>
                <a:sp3d contourW="25400" prstMaterial="matte">
                  <a:bevelT w="25400" h="55880" prst="artDeco"/>
                  <a:contourClr>
                    <a:schemeClr val="accent2">
                      <a:tint val="20000"/>
                    </a:schemeClr>
                  </a:contourClr>
                </a:sp3d>
              </a:bodyPr>
              <a:lstStyle/>
              <a:p>
                <a:pPr algn="ctr"/>
                <a:r>
                  <a:rPr lang="es-ES_tradnl" sz="3600" b="1" cap="none" spc="50" dirty="0" err="1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</a:rPr>
                  <a:t>Aqui</a:t>
                </a:r>
                <a:r>
                  <a:rPr lang="es-ES_tradnl" sz="3600" b="1" cap="none" spc="50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</a:rPr>
                  <a:t> </a:t>
                </a:r>
                <a:r>
                  <a:rPr lang="es-ES_tradnl" sz="3600" b="1" cap="none" spc="50" dirty="0" err="1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</a:rPr>
                  <a:t>tem</a:t>
                </a:r>
                <a:r>
                  <a:rPr lang="es-ES_tradnl" sz="3600" b="1" cap="none" spc="50" dirty="0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</a:rPr>
                  <a:t> </a:t>
                </a:r>
                <a:r>
                  <a:rPr lang="es-ES_tradnl" sz="3600" b="1" cap="none" spc="50" dirty="0" err="1" smtClean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</a:rPr>
                  <a:t>vacina</a:t>
                </a:r>
                <a:endParaRPr lang="es-ES_tradnl" sz="3600" b="1" cap="none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3868335" y="5170353"/>
                <a:ext cx="2713087" cy="646331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soft" dir="t">
                    <a:rot lat="0" lon="0" rev="10800000"/>
                  </a:lightRig>
                </a:scene3d>
                <a:sp3d>
                  <a:bevelT w="27940" h="12700"/>
                  <a:contourClr>
                    <a:srgbClr val="DDDDDD"/>
                  </a:contourClr>
                </a:sp3d>
              </a:bodyPr>
              <a:lstStyle/>
              <a:p>
                <a:pPr algn="ctr"/>
                <a:r>
                  <a:rPr lang="es-ES_tradnl" sz="3600" b="1" spc="150" dirty="0" smtClean="0">
                    <a:ln w="11430"/>
                    <a:solidFill>
                      <a:srgbClr val="F8F8F8"/>
                    </a:solidFill>
                    <a:effectLst>
                      <a:outerShdw blurRad="25400" algn="tl" rotWithShape="0">
                        <a:srgbClr val="000000">
                          <a:alpha val="43000"/>
                        </a:srgbClr>
                      </a:outerShdw>
                    </a:effectLst>
                  </a:rPr>
                  <a:t>antirrábica</a:t>
                </a:r>
                <a:endParaRPr lang="es-ES_tradnl" sz="3600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endParaRPr>
              </a:p>
            </p:txBody>
          </p:sp>
        </p:grpSp>
        <p:pic>
          <p:nvPicPr>
            <p:cNvPr id="24" name="Picture 23" descr="Captura de Tela 2017-08-12 às 11.31.00.png"/>
            <p:cNvPicPr>
              <a:picLocks noChangeAspect="1"/>
            </p:cNvPicPr>
            <p:nvPr/>
          </p:nvPicPr>
          <p:blipFill>
            <a:blip r:embed="rId6"/>
            <a:srcRect l="1779" r="2180"/>
            <a:stretch>
              <a:fillRect/>
            </a:stretch>
          </p:blipFill>
          <p:spPr>
            <a:xfrm>
              <a:off x="5410200" y="5486400"/>
              <a:ext cx="762000" cy="348074"/>
            </a:xfrm>
            <a:prstGeom prst="rect">
              <a:avLst/>
            </a:prstGeom>
          </p:spPr>
        </p:pic>
        <p:pic>
          <p:nvPicPr>
            <p:cNvPr id="25" name="Picture 24" descr="Captura de Tela 2017-08-12 às 11.31.39.png"/>
            <p:cNvPicPr>
              <a:picLocks noChangeAspect="1"/>
            </p:cNvPicPr>
            <p:nvPr/>
          </p:nvPicPr>
          <p:blipFill>
            <a:blip r:embed="rId7"/>
            <a:srcRect l="1267" t="5248"/>
            <a:stretch>
              <a:fillRect/>
            </a:stretch>
          </p:blipFill>
          <p:spPr>
            <a:xfrm>
              <a:off x="6300045" y="5486400"/>
              <a:ext cx="1243756" cy="304800"/>
            </a:xfrm>
            <a:prstGeom prst="rect">
              <a:avLst/>
            </a:prstGeom>
          </p:spPr>
        </p:pic>
        <p:grpSp>
          <p:nvGrpSpPr>
            <p:cNvPr id="27" name="Group 26"/>
            <p:cNvGrpSpPr/>
            <p:nvPr/>
          </p:nvGrpSpPr>
          <p:grpSpPr>
            <a:xfrm>
              <a:off x="4229864" y="5486400"/>
              <a:ext cx="1146468" cy="401021"/>
              <a:chOff x="4229864" y="5486400"/>
              <a:chExt cx="1146468" cy="401021"/>
            </a:xfrm>
          </p:grpSpPr>
          <p:pic>
            <p:nvPicPr>
              <p:cNvPr id="23" name="Imagem 4" descr="zzzzzzzzz.png"/>
              <p:cNvPicPr>
                <a:picLocks noChangeAspect="1"/>
              </p:cNvPicPr>
              <p:nvPr/>
            </p:nvPicPr>
            <p:blipFill>
              <a:blip r:embed="rId3" cstate="print"/>
              <a:srcRect l="32267" t="30168" r="20181" b="16947"/>
              <a:stretch>
                <a:fillRect/>
              </a:stretch>
            </p:blipFill>
            <p:spPr>
              <a:xfrm>
                <a:off x="4343400" y="5486400"/>
                <a:ext cx="914400" cy="261257"/>
              </a:xfrm>
              <a:prstGeom prst="rect">
                <a:avLst/>
              </a:prstGeom>
            </p:spPr>
          </p:pic>
          <p:sp>
            <p:nvSpPr>
              <p:cNvPr id="26" name="TextBox 25"/>
              <p:cNvSpPr txBox="1"/>
              <p:nvPr/>
            </p:nvSpPr>
            <p:spPr>
              <a:xfrm>
                <a:off x="4229864" y="5702755"/>
                <a:ext cx="114646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600" b="1" dirty="0" smtClean="0"/>
                  <a:t>Secretaria de Estado de Saúde</a:t>
                </a:r>
                <a:endParaRPr lang="pt-BR" sz="600" b="1" dirty="0"/>
              </a:p>
            </p:txBody>
          </p: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Diagram 28"/>
          <p:cNvGraphicFramePr/>
          <p:nvPr/>
        </p:nvGraphicFramePr>
        <p:xfrm>
          <a:off x="-76200" y="2057400"/>
          <a:ext cx="9448800" cy="213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m 3" descr="zzzzzzzzz2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-1"/>
            <a:ext cx="9144000" cy="1214423"/>
          </a:xfrm>
          <a:prstGeom prst="rect">
            <a:avLst/>
          </a:prstGeom>
        </p:spPr>
      </p:pic>
      <p:pic>
        <p:nvPicPr>
          <p:cNvPr id="5" name="Imagem 4" descr="zzzzzzzzz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657098" y="0"/>
            <a:ext cx="4486902" cy="1152686"/>
          </a:xfrm>
          <a:prstGeom prst="rect">
            <a:avLst/>
          </a:prstGeom>
        </p:spPr>
      </p:pic>
      <p:pic>
        <p:nvPicPr>
          <p:cNvPr id="6" name="Imagem 5" descr="dfdfdfdzz2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0" y="6215082"/>
            <a:ext cx="9144000" cy="642918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42844" y="357166"/>
            <a:ext cx="4929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006600"/>
                </a:solidFill>
              </a:rPr>
              <a:t>Secretaria de Estado de Saúde</a:t>
            </a:r>
            <a:endParaRPr lang="pt-BR" sz="2800" b="1" dirty="0">
              <a:solidFill>
                <a:srgbClr val="0066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071538" y="6257836"/>
            <a:ext cx="74295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Subsecretaria de Vigilância à Saúde</a:t>
            </a:r>
          </a:p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Diretoria de Vigilância Ambiental em Saúde</a:t>
            </a:r>
          </a:p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Gerência de Vigilância Ambiental de Fatores não Biológicos </a:t>
            </a:r>
            <a:endParaRPr lang="pt-BR" sz="1100" dirty="0">
              <a:solidFill>
                <a:schemeClr val="bg1"/>
              </a:solidFill>
            </a:endParaRPr>
          </a:p>
        </p:txBody>
      </p:sp>
      <p:sp>
        <p:nvSpPr>
          <p:cNvPr id="12" name="Título 8"/>
          <p:cNvSpPr txBox="1">
            <a:spLocks/>
          </p:cNvSpPr>
          <p:nvPr/>
        </p:nvSpPr>
        <p:spPr>
          <a:xfrm>
            <a:off x="428596" y="914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dirty="0" smtClean="0">
                <a:latin typeface="+mj-lt"/>
                <a:ea typeface="+mj-ea"/>
                <a:cs typeface="+mj-cs"/>
              </a:rPr>
              <a:t>Novas metodologias de trabalho da DIVAL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" y="19050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4150">
              <a:spcAft>
                <a:spcPts val="1200"/>
              </a:spcAft>
              <a:buFont typeface="Arial"/>
              <a:buChar char="•"/>
            </a:pPr>
            <a:r>
              <a:rPr lang="pt-BR" sz="2400" dirty="0" smtClean="0">
                <a:solidFill>
                  <a:schemeClr val="accent3">
                    <a:lumMod val="50000"/>
                  </a:schemeClr>
                </a:solidFill>
              </a:rPr>
              <a:t>Projeto de ações integradas e interinstitucionais</a:t>
            </a:r>
            <a:endParaRPr lang="pt-BR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3276600" y="3886200"/>
            <a:ext cx="3608680" cy="2133600"/>
            <a:chOff x="3276600" y="3886200"/>
            <a:chExt cx="3608680" cy="2133600"/>
          </a:xfrm>
        </p:grpSpPr>
        <p:sp>
          <p:nvSpPr>
            <p:cNvPr id="16" name="TextBox 15"/>
            <p:cNvSpPr txBox="1"/>
            <p:nvPr/>
          </p:nvSpPr>
          <p:spPr>
            <a:xfrm>
              <a:off x="3276600" y="3886200"/>
              <a:ext cx="3608680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b="1" dirty="0" smtClean="0"/>
                <a:t>Parcerias:</a:t>
              </a:r>
            </a:p>
            <a:p>
              <a:pPr indent="177800">
                <a:buFont typeface="Arial"/>
                <a:buChar char="•"/>
              </a:pPr>
              <a:r>
                <a:rPr lang="pt-BR" sz="1400" dirty="0" smtClean="0"/>
                <a:t>SEMA, CONAM, CIPDA, IBRAM, IES</a:t>
              </a:r>
            </a:p>
            <a:p>
              <a:pPr indent="177800">
                <a:buFont typeface="Arial"/>
                <a:buChar char="•"/>
              </a:pPr>
              <a:r>
                <a:rPr lang="pt-BR" sz="1400" dirty="0" smtClean="0"/>
                <a:t>Consultórios, clínicas e hospitais veterinários</a:t>
              </a:r>
            </a:p>
            <a:p>
              <a:pPr indent="177800">
                <a:buFont typeface="Arial"/>
                <a:buChar char="•"/>
              </a:pPr>
              <a:r>
                <a:rPr lang="pt-BR" sz="1400" dirty="0" smtClean="0"/>
                <a:t>Públicos e privados</a:t>
              </a:r>
              <a:endParaRPr lang="pt-BR" sz="1400" dirty="0"/>
            </a:p>
          </p:txBody>
        </p:sp>
        <p:sp>
          <p:nvSpPr>
            <p:cNvPr id="17" name="Left Arrow Callout 16"/>
            <p:cNvSpPr/>
            <p:nvPr/>
          </p:nvSpPr>
          <p:spPr>
            <a:xfrm rot="16200000">
              <a:off x="4713579" y="4632981"/>
              <a:ext cx="533401" cy="1066800"/>
            </a:xfrm>
            <a:prstGeom prst="leftArrowCallou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pt-BR" b="1" dirty="0" smtClean="0"/>
                <a:t>ADOÇÃO</a:t>
              </a:r>
              <a:endParaRPr lang="pt-BR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532480" y="5496580"/>
              <a:ext cx="2895600" cy="52322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DIVAL/SEMA – Feiras de adoções</a:t>
              </a:r>
            </a:p>
            <a:p>
              <a:pPr algn="ctr"/>
              <a:r>
                <a:rPr lang="pt-BR" sz="1400" dirty="0" smtClean="0"/>
                <a:t>Organizações Protetoras dos Animais</a:t>
              </a:r>
              <a:endParaRPr lang="pt-BR" sz="14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36601" y="4038600"/>
            <a:ext cx="1600201" cy="1994596"/>
            <a:chOff x="736601" y="4038600"/>
            <a:chExt cx="1600201" cy="1994596"/>
          </a:xfrm>
        </p:grpSpPr>
        <p:sp>
          <p:nvSpPr>
            <p:cNvPr id="19" name="Left Arrow Callout 18"/>
            <p:cNvSpPr/>
            <p:nvPr/>
          </p:nvSpPr>
          <p:spPr>
            <a:xfrm rot="16200000">
              <a:off x="1270001" y="3505200"/>
              <a:ext cx="533401" cy="1600201"/>
            </a:xfrm>
            <a:prstGeom prst="leftArrowCallou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pt-BR" b="1" dirty="0" smtClean="0">
                  <a:solidFill>
                    <a:schemeClr val="tx1"/>
                  </a:solidFill>
                </a:rPr>
                <a:t>Apoio:</a:t>
              </a:r>
              <a:endParaRPr lang="pt-BR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74700" y="4648201"/>
              <a:ext cx="1524000" cy="1384995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200" b="1" dirty="0" smtClean="0"/>
                <a:t>DIVAL</a:t>
              </a:r>
            </a:p>
            <a:p>
              <a:pPr algn="ctr"/>
              <a:r>
                <a:rPr lang="pt-BR" sz="1200" b="1" dirty="0" smtClean="0"/>
                <a:t>SEMA</a:t>
              </a:r>
            </a:p>
            <a:p>
              <a:pPr algn="ctr"/>
              <a:r>
                <a:rPr lang="pt-BR" sz="1200" b="1" dirty="0" smtClean="0"/>
                <a:t>MP-DF</a:t>
              </a:r>
            </a:p>
            <a:p>
              <a:pPr algn="ctr"/>
              <a:r>
                <a:rPr lang="pt-BR" sz="1200" b="1" dirty="0" smtClean="0"/>
                <a:t>PMDF</a:t>
              </a:r>
            </a:p>
            <a:p>
              <a:pPr algn="ctr"/>
              <a:r>
                <a:rPr lang="pt-BR" sz="1200" b="1" dirty="0" smtClean="0"/>
                <a:t>DEMA</a:t>
              </a:r>
            </a:p>
            <a:p>
              <a:pPr algn="ctr"/>
              <a:r>
                <a:rPr lang="pt-BR" sz="1200" b="1" dirty="0" smtClean="0"/>
                <a:t>OAB-DF</a:t>
              </a:r>
            </a:p>
            <a:p>
              <a:pPr algn="ctr"/>
              <a:r>
                <a:rPr lang="pt-BR" sz="1200" b="1" dirty="0" smtClean="0"/>
                <a:t>PRF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213040" y="3886200"/>
            <a:ext cx="1321360" cy="2286000"/>
            <a:chOff x="7213040" y="3886200"/>
            <a:chExt cx="1321360" cy="2286000"/>
          </a:xfrm>
        </p:grpSpPr>
        <p:sp>
          <p:nvSpPr>
            <p:cNvPr id="21" name="TextBox 20"/>
            <p:cNvSpPr txBox="1"/>
            <p:nvPr/>
          </p:nvSpPr>
          <p:spPr>
            <a:xfrm>
              <a:off x="7213040" y="3886200"/>
              <a:ext cx="9098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400" b="1" dirty="0" smtClean="0"/>
                <a:t>Parcerias:</a:t>
              </a:r>
            </a:p>
          </p:txBody>
        </p:sp>
        <p:pic>
          <p:nvPicPr>
            <p:cNvPr id="22" name="Picture 21" descr="Captura de Tela 2017-08-12 às 11.47.29.png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7239000" y="4572000"/>
              <a:ext cx="1295400" cy="133350"/>
            </a:xfrm>
            <a:prstGeom prst="rect">
              <a:avLst/>
            </a:prstGeom>
          </p:spPr>
        </p:pic>
        <p:pic>
          <p:nvPicPr>
            <p:cNvPr id="23" name="Picture 22" descr="Captura de Tela 2017-08-12 às 11.53.04.png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7365207" y="4763871"/>
              <a:ext cx="940593" cy="199993"/>
            </a:xfrm>
            <a:prstGeom prst="rect">
              <a:avLst/>
            </a:prstGeom>
          </p:spPr>
        </p:pic>
        <p:pic>
          <p:nvPicPr>
            <p:cNvPr id="24" name="Picture 23" descr="Captura de Tela 2017-08-12 às 11.53.38.png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7467600" y="4992471"/>
              <a:ext cx="807435" cy="298450"/>
            </a:xfrm>
            <a:prstGeom prst="rect">
              <a:avLst/>
            </a:prstGeom>
          </p:spPr>
        </p:pic>
        <p:pic>
          <p:nvPicPr>
            <p:cNvPr id="25" name="Picture 24" descr="Captura de Tela 2017-08-12 às 11.54.06.png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7467600" y="5297271"/>
              <a:ext cx="838200" cy="260130"/>
            </a:xfrm>
            <a:prstGeom prst="rect">
              <a:avLst/>
            </a:prstGeom>
          </p:spPr>
        </p:pic>
        <p:pic>
          <p:nvPicPr>
            <p:cNvPr id="26" name="Picture 25" descr="Captura de Tela 2017-08-12 às 11.48.04.png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7480300" y="5906871"/>
              <a:ext cx="838200" cy="265329"/>
            </a:xfrm>
            <a:prstGeom prst="rect">
              <a:avLst/>
            </a:prstGeom>
          </p:spPr>
        </p:pic>
        <p:pic>
          <p:nvPicPr>
            <p:cNvPr id="27" name="Picture 26" descr="Captura de Tela 2017-08-12 às 11.49.40.png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7467600" y="5602072"/>
              <a:ext cx="889690" cy="228600"/>
            </a:xfrm>
            <a:prstGeom prst="rect">
              <a:avLst/>
            </a:prstGeom>
          </p:spPr>
        </p:pic>
        <p:pic>
          <p:nvPicPr>
            <p:cNvPr id="28" name="Picture 27" descr="Captura de Tela 2017-08-12 às 11.31.39.png"/>
            <p:cNvPicPr>
              <a:picLocks noChangeAspect="1"/>
            </p:cNvPicPr>
            <p:nvPr/>
          </p:nvPicPr>
          <p:blipFill>
            <a:blip r:embed="rId16"/>
            <a:srcRect l="1267" t="5248"/>
            <a:stretch>
              <a:fillRect/>
            </a:stretch>
          </p:blipFill>
          <p:spPr>
            <a:xfrm>
              <a:off x="7239000" y="4191000"/>
              <a:ext cx="1243756" cy="30480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zzzzzzzzz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9144000" cy="1214423"/>
          </a:xfrm>
          <a:prstGeom prst="rect">
            <a:avLst/>
          </a:prstGeom>
        </p:spPr>
      </p:pic>
      <p:pic>
        <p:nvPicPr>
          <p:cNvPr id="5" name="Imagem 4" descr="zzzzzzzzz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57098" y="0"/>
            <a:ext cx="4486902" cy="1152686"/>
          </a:xfrm>
          <a:prstGeom prst="rect">
            <a:avLst/>
          </a:prstGeom>
        </p:spPr>
      </p:pic>
      <p:pic>
        <p:nvPicPr>
          <p:cNvPr id="6" name="Imagem 5" descr="dfdfdfdzz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6215082"/>
            <a:ext cx="9144000" cy="642918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42844" y="357166"/>
            <a:ext cx="49292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006600"/>
                </a:solidFill>
              </a:rPr>
              <a:t>Secretaria de Estado de Saúde</a:t>
            </a:r>
            <a:endParaRPr lang="pt-BR" sz="2800" b="1" dirty="0">
              <a:solidFill>
                <a:srgbClr val="0066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071538" y="6257836"/>
            <a:ext cx="74295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Subsecretaria de Vigilância à Saúde</a:t>
            </a:r>
          </a:p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Diretoria de Vigilância Ambiental em Saúde</a:t>
            </a:r>
          </a:p>
          <a:p>
            <a:pPr algn="ctr"/>
            <a:r>
              <a:rPr lang="pt-BR" sz="1100" dirty="0" smtClean="0">
                <a:solidFill>
                  <a:schemeClr val="bg1"/>
                </a:solidFill>
              </a:rPr>
              <a:t>Gerência de Vigilância Ambiental de Fatores não Biológicos </a:t>
            </a:r>
            <a:endParaRPr lang="pt-BR" sz="1100" dirty="0">
              <a:solidFill>
                <a:schemeClr val="bg1"/>
              </a:solidFill>
            </a:endParaRPr>
          </a:p>
        </p:txBody>
      </p:sp>
      <p:sp>
        <p:nvSpPr>
          <p:cNvPr id="12" name="Título 8"/>
          <p:cNvSpPr txBox="1">
            <a:spLocks/>
          </p:cNvSpPr>
          <p:nvPr/>
        </p:nvSpPr>
        <p:spPr>
          <a:xfrm>
            <a:off x="428596" y="12858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200" dirty="0" smtClean="0">
                <a:latin typeface="+mj-lt"/>
                <a:ea typeface="+mj-ea"/>
                <a:cs typeface="+mj-cs"/>
              </a:rPr>
              <a:t>Recomposição da equipe técnica da DIVAL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" y="2209800"/>
            <a:ext cx="8153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7800">
              <a:spcAft>
                <a:spcPts val="1200"/>
              </a:spcAft>
              <a:buFont typeface="Arial"/>
              <a:buChar char="•"/>
            </a:pPr>
            <a:r>
              <a:rPr lang="pt-BR" sz="2400" dirty="0" smtClean="0">
                <a:solidFill>
                  <a:schemeClr val="accent3">
                    <a:lumMod val="50000"/>
                  </a:schemeClr>
                </a:solidFill>
              </a:rPr>
              <a:t>Decisão e autorização do Secretário de Estado de Saúde para a criação da carreira de médico veterinário na SESDF. </a:t>
            </a:r>
          </a:p>
          <a:p>
            <a:pPr indent="184150">
              <a:spcAft>
                <a:spcPts val="1200"/>
              </a:spcAft>
              <a:buFont typeface="Arial"/>
              <a:buChar char="•"/>
            </a:pPr>
            <a:r>
              <a:rPr lang="pt-BR" sz="2400" dirty="0" smtClean="0">
                <a:solidFill>
                  <a:schemeClr val="accent3">
                    <a:lumMod val="50000"/>
                  </a:schemeClr>
                </a:solidFill>
              </a:rPr>
              <a:t>Elaboração da proposta de criação da carreira de médico veterinário.</a:t>
            </a:r>
          </a:p>
          <a:p>
            <a:pPr indent="184150">
              <a:spcAft>
                <a:spcPts val="1200"/>
              </a:spcAft>
              <a:buFont typeface="Arial"/>
              <a:buChar char="•"/>
            </a:pPr>
            <a:r>
              <a:rPr lang="pt-BR" sz="2400" dirty="0" smtClean="0">
                <a:solidFill>
                  <a:schemeClr val="accent3">
                    <a:lumMod val="50000"/>
                  </a:schemeClr>
                </a:solidFill>
              </a:rPr>
              <a:t>Dimensionamento da necessidade de médico veterinário e outros profissionais na DIVAL.</a:t>
            </a:r>
          </a:p>
          <a:p>
            <a:pPr indent="184150">
              <a:spcAft>
                <a:spcPts val="1200"/>
              </a:spcAft>
              <a:buFont typeface="Arial"/>
              <a:buChar char="•"/>
            </a:pPr>
            <a:r>
              <a:rPr lang="pt-BR" sz="2400" dirty="0" smtClean="0">
                <a:solidFill>
                  <a:schemeClr val="accent3">
                    <a:lumMod val="50000"/>
                  </a:schemeClr>
                </a:solidFill>
              </a:rPr>
              <a:t>Formalização da proposta de criação da carreira pelo Processo SEI nº 63362/2017-44</a:t>
            </a:r>
          </a:p>
          <a:p>
            <a:pPr indent="184150">
              <a:spcAft>
                <a:spcPts val="1200"/>
              </a:spcAft>
              <a:buFont typeface="Arial"/>
              <a:buChar char="•"/>
            </a:pPr>
            <a:r>
              <a:rPr lang="pt-BR" sz="2400" dirty="0" smtClean="0">
                <a:solidFill>
                  <a:schemeClr val="accent3">
                    <a:lumMod val="50000"/>
                  </a:schemeClr>
                </a:solidFill>
              </a:rPr>
              <a:t>Realização do concurso público para médico veterinário.</a:t>
            </a:r>
            <a:endParaRPr lang="pt-BR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4119</TotalTime>
  <Words>1008</Words>
  <Application>Microsoft Macintosh PowerPoint</Application>
  <PresentationFormat>On-screen Show (4:3)</PresentationFormat>
  <Paragraphs>174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Tema do Office</vt:lpstr>
      <vt:lpstr>Diretoria de Vigilância Ambiental em Saúde - DIVAL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Obrigado!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Qualidade da Água</dc:title>
  <dc:creator>Guliver Brito De Azevedo</dc:creator>
  <cp:lastModifiedBy>Edvar</cp:lastModifiedBy>
  <cp:revision>115</cp:revision>
  <dcterms:created xsi:type="dcterms:W3CDTF">2017-08-14T23:33:39Z</dcterms:created>
  <dcterms:modified xsi:type="dcterms:W3CDTF">2017-08-15T09:59:25Z</dcterms:modified>
</cp:coreProperties>
</file>