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580" r:id="rId2"/>
    <p:sldId id="706" r:id="rId3"/>
    <p:sldId id="742" r:id="rId4"/>
    <p:sldId id="760" r:id="rId5"/>
    <p:sldId id="763" r:id="rId6"/>
    <p:sldId id="759" r:id="rId7"/>
    <p:sldId id="765" r:id="rId8"/>
    <p:sldId id="762" r:id="rId9"/>
    <p:sldId id="761" r:id="rId10"/>
    <p:sldId id="766" r:id="rId11"/>
    <p:sldId id="743" r:id="rId12"/>
    <p:sldId id="806" r:id="rId13"/>
    <p:sldId id="724" r:id="rId14"/>
    <p:sldId id="827" r:id="rId15"/>
    <p:sldId id="774" r:id="rId16"/>
    <p:sldId id="728" r:id="rId17"/>
    <p:sldId id="738" r:id="rId18"/>
    <p:sldId id="828" r:id="rId19"/>
    <p:sldId id="708" r:id="rId20"/>
    <p:sldId id="833" r:id="rId21"/>
    <p:sldId id="834" r:id="rId22"/>
    <p:sldId id="745" r:id="rId23"/>
    <p:sldId id="740" r:id="rId24"/>
    <p:sldId id="823" r:id="rId25"/>
    <p:sldId id="781" r:id="rId26"/>
    <p:sldId id="716" r:id="rId27"/>
    <p:sldId id="824" r:id="rId28"/>
    <p:sldId id="790" r:id="rId29"/>
    <p:sldId id="830" r:id="rId30"/>
    <p:sldId id="713" r:id="rId31"/>
    <p:sldId id="826" r:id="rId32"/>
    <p:sldId id="832" r:id="rId33"/>
    <p:sldId id="831" r:id="rId34"/>
    <p:sldId id="837" r:id="rId35"/>
    <p:sldId id="835" r:id="rId36"/>
    <p:sldId id="836" r:id="rId37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97" autoAdjust="0"/>
    <p:restoredTop sz="94009" autoAdjust="0"/>
  </p:normalViewPr>
  <p:slideViewPr>
    <p:cSldViewPr>
      <p:cViewPr varScale="1">
        <p:scale>
          <a:sx n="70" d="100"/>
          <a:sy n="70" d="100"/>
        </p:scale>
        <p:origin x="798" y="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70615-BA7B-4A57-8FF2-05B438273123}" type="datetimeFigureOut">
              <a:rPr lang="pt-BR" smtClean="0"/>
              <a:t>15/08/2017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E3404-2B7A-4B64-A3F4-78E6B330C0C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578298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FC058-50DE-47CC-9758-0C2B5D94BEBC}" type="datetimeFigureOut">
              <a:rPr lang="pt-BR" smtClean="0"/>
              <a:t>15/08/2017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7E1E3-152F-42EF-AA50-355BB9F440E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913380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88DDE81-86DC-496A-93B4-5E8B49348E61}" type="slidenum">
              <a:rPr lang="pt-BR" altLang="pt-BR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3</a:t>
            </a:fld>
            <a:endParaRPr lang="pt-BR" altLang="pt-BR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443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88DDE81-86DC-496A-93B4-5E8B49348E61}" type="slidenum">
              <a:rPr lang="pt-BR" altLang="pt-BR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14</a:t>
            </a:fld>
            <a:endParaRPr lang="pt-BR" altLang="pt-BR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569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88DDE81-86DC-496A-93B4-5E8B49348E61}" type="slidenum">
              <a:rPr lang="pt-BR" altLang="pt-BR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15</a:t>
            </a:fld>
            <a:endParaRPr lang="pt-BR" altLang="pt-BR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702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88DDE81-86DC-496A-93B4-5E8B49348E61}" type="slidenum">
              <a:rPr lang="pt-BR" altLang="pt-BR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16</a:t>
            </a:fld>
            <a:endParaRPr lang="pt-BR" altLang="pt-BR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040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88DDE81-86DC-496A-93B4-5E8B49348E61}" type="slidenum">
              <a:rPr lang="pt-BR" altLang="pt-BR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18</a:t>
            </a:fld>
            <a:endParaRPr lang="pt-BR" altLang="pt-BR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911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88DDE81-86DC-496A-93B4-5E8B49348E61}" type="slidenum">
              <a:rPr lang="pt-BR" altLang="pt-BR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20</a:t>
            </a:fld>
            <a:endParaRPr lang="pt-BR" altLang="pt-BR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708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88DDE81-86DC-496A-93B4-5E8B49348E61}" type="slidenum">
              <a:rPr lang="pt-BR" altLang="pt-BR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22</a:t>
            </a:fld>
            <a:endParaRPr lang="pt-BR" altLang="pt-BR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330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88DDE81-86DC-496A-93B4-5E8B49348E61}" type="slidenum">
              <a:rPr lang="pt-BR" altLang="pt-BR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25</a:t>
            </a:fld>
            <a:endParaRPr lang="pt-BR" altLang="pt-BR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783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88DDE81-86DC-496A-93B4-5E8B49348E61}" type="slidenum">
              <a:rPr lang="pt-BR" altLang="pt-BR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28</a:t>
            </a:fld>
            <a:endParaRPr lang="pt-BR" altLang="pt-BR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66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88DDE81-86DC-496A-93B4-5E8B49348E61}" type="slidenum">
              <a:rPr lang="pt-BR" altLang="pt-BR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4</a:t>
            </a:fld>
            <a:endParaRPr lang="pt-BR" altLang="pt-BR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7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88DDE81-86DC-496A-93B4-5E8B49348E61}" type="slidenum">
              <a:rPr lang="pt-BR" altLang="pt-BR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5</a:t>
            </a:fld>
            <a:endParaRPr lang="pt-BR" altLang="pt-BR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421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88DDE81-86DC-496A-93B4-5E8B49348E61}" type="slidenum">
              <a:rPr lang="pt-BR" altLang="pt-BR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6</a:t>
            </a:fld>
            <a:endParaRPr lang="pt-BR" altLang="pt-BR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569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88DDE81-86DC-496A-93B4-5E8B49348E61}" type="slidenum">
              <a:rPr lang="pt-BR" altLang="pt-BR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7</a:t>
            </a:fld>
            <a:endParaRPr lang="pt-BR" altLang="pt-BR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49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88DDE81-86DC-496A-93B4-5E8B49348E61}" type="slidenum">
              <a:rPr lang="pt-BR" altLang="pt-BR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8</a:t>
            </a:fld>
            <a:endParaRPr lang="pt-BR" altLang="pt-BR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00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88DDE81-86DC-496A-93B4-5E8B49348E61}" type="slidenum">
              <a:rPr lang="pt-BR" altLang="pt-BR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9</a:t>
            </a:fld>
            <a:endParaRPr lang="pt-BR" altLang="pt-BR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797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88DDE81-86DC-496A-93B4-5E8B49348E61}" type="slidenum">
              <a:rPr lang="pt-BR" altLang="pt-BR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10</a:t>
            </a:fld>
            <a:endParaRPr lang="pt-BR" altLang="pt-BR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633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2388" algn="l"/>
                <a:tab pos="1982788" algn="l"/>
                <a:tab pos="2644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88DDE81-86DC-496A-93B4-5E8B49348E61}" type="slidenum">
              <a:rPr lang="pt-BR" altLang="pt-BR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11</a:t>
            </a:fld>
            <a:endParaRPr lang="pt-BR" altLang="pt-BR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151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:\Users\joana.maria\Desktop\Logo_SFB_horizontal_PNG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820" y="6113845"/>
            <a:ext cx="4420553" cy="499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00" y="1196753"/>
            <a:ext cx="6966532" cy="216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/>
          <p:cNvSpPr txBox="1"/>
          <p:nvPr userDrawn="1"/>
        </p:nvSpPr>
        <p:spPr>
          <a:xfrm>
            <a:off x="974559" y="3717032"/>
            <a:ext cx="8034893" cy="12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marR="27305" indent="-6350" algn="ctr">
              <a:lnSpc>
                <a:spcPct val="107000"/>
              </a:lnSpc>
              <a:spcAft>
                <a:spcPts val="0"/>
              </a:spcAft>
              <a:tabLst>
                <a:tab pos="4427220" algn="ctr"/>
                <a:tab pos="6899275" algn="ctr"/>
              </a:tabLst>
            </a:pPr>
            <a:r>
              <a:rPr lang="pt-BR" sz="4400" b="1" dirty="0" smtClean="0">
                <a:solidFill>
                  <a:srgbClr val="A6A6A6"/>
                </a:solidFill>
                <a:effectLst/>
                <a:latin typeface="+mn-lt"/>
                <a:ea typeface="Calibri"/>
                <a:cs typeface="Calibri"/>
              </a:rPr>
              <a:t>Boletim Informativo – 2</a:t>
            </a:r>
            <a:r>
              <a:rPr lang="pt-BR" sz="4400" b="1" baseline="0" dirty="0" smtClean="0">
                <a:solidFill>
                  <a:srgbClr val="A6A6A6"/>
                </a:solidFill>
                <a:effectLst/>
                <a:latin typeface="+mn-lt"/>
                <a:ea typeface="Calibri"/>
                <a:cs typeface="Calibri"/>
              </a:rPr>
              <a:t> anos</a:t>
            </a:r>
            <a:r>
              <a:rPr lang="pt-BR" sz="4400" b="1" dirty="0" smtClean="0">
                <a:solidFill>
                  <a:srgbClr val="A6A6A6"/>
                </a:solidFill>
                <a:effectLst/>
                <a:latin typeface="+mn-lt"/>
                <a:ea typeface="Calibri"/>
                <a:cs typeface="Calibri"/>
              </a:rPr>
              <a:t> </a:t>
            </a:r>
            <a:endParaRPr lang="pt-BR" sz="4400" dirty="0" smtClean="0">
              <a:solidFill>
                <a:srgbClr val="000000"/>
              </a:solidFill>
              <a:effectLst/>
              <a:latin typeface="+mn-lt"/>
              <a:ea typeface="Calibri"/>
              <a:cs typeface="Calibri"/>
            </a:endParaRPr>
          </a:p>
          <a:p>
            <a:pPr marL="6350" marR="25400" indent="-6350" algn="ctr">
              <a:lnSpc>
                <a:spcPct val="107000"/>
              </a:lnSpc>
              <a:spcAft>
                <a:spcPts val="0"/>
              </a:spcAft>
            </a:pPr>
            <a:r>
              <a:rPr lang="pt-BR" sz="2800" b="1" dirty="0" smtClean="0">
                <a:solidFill>
                  <a:srgbClr val="767070"/>
                </a:solidFill>
                <a:effectLst/>
                <a:latin typeface="+mn-lt"/>
                <a:ea typeface="Calibri"/>
                <a:cs typeface="Calibri"/>
              </a:rPr>
              <a:t>05</a:t>
            </a:r>
            <a:r>
              <a:rPr lang="pt-BR" sz="2800" b="1" baseline="0" dirty="0" smtClean="0">
                <a:solidFill>
                  <a:srgbClr val="767070"/>
                </a:solidFill>
                <a:effectLst/>
                <a:latin typeface="+mn-lt"/>
                <a:ea typeface="Calibri"/>
                <a:cs typeface="Calibri"/>
              </a:rPr>
              <a:t> de maio </a:t>
            </a:r>
            <a:r>
              <a:rPr lang="pt-BR" sz="2800" b="1" dirty="0" smtClean="0">
                <a:solidFill>
                  <a:srgbClr val="767070"/>
                </a:solidFill>
                <a:effectLst/>
                <a:latin typeface="+mn-lt"/>
                <a:ea typeface="Calibri"/>
                <a:cs typeface="Calibri"/>
              </a:rPr>
              <a:t>de 2016 </a:t>
            </a:r>
          </a:p>
        </p:txBody>
      </p:sp>
    </p:spTree>
    <p:extLst>
      <p:ext uri="{BB962C8B-B14F-4D97-AF65-F5344CB8AC3E}">
        <p14:creationId xmlns:p14="http://schemas.microsoft.com/office/powerpoint/2010/main" val="365694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/>
          </a:bodyPr>
          <a:lstStyle>
            <a:lvl1pPr>
              <a:defRPr sz="4000">
                <a:ln>
                  <a:noFill/>
                </a:ln>
                <a:solidFill>
                  <a:srgbClr val="006600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pic>
        <p:nvPicPr>
          <p:cNvPr id="6" name="Imagem 5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64" y="188640"/>
            <a:ext cx="1453434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C:\Users\joana.maria\Desktop\Logo_SFB_horizontal_PNG.pn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497" y="6144757"/>
            <a:ext cx="4420553" cy="4997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506354" y="1618794"/>
            <a:ext cx="8915400" cy="440249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2055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80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AD4DA-960B-4D7C-951B-BC448AAE80E8}" type="datetimeFigureOut">
              <a:rPr lang="en-US"/>
              <a:pPr>
                <a:defRPr/>
              </a:pPr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17B85-BDEB-428A-85FF-8E7A0B86AC6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5922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28E45-92D3-4B63-BFEA-15C9AD2D3DB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889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6" y="908720"/>
            <a:ext cx="3096344" cy="946176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88504" y="2780928"/>
            <a:ext cx="900100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108585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9144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340"/>
              </a:spcBef>
              <a:buSzPct val="100000"/>
            </a:pPr>
            <a:r>
              <a:rPr lang="pt-BR" altLang="pt-BR" sz="2800" i="1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Percepções sobre o Programa Recupera Cerrado e sobre a proposta de decreto que versará sobre a gestão florestal no Distrito Federal</a:t>
            </a:r>
            <a:endParaRPr lang="pt-BR" altLang="pt-BR" sz="1089" dirty="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2" descr="C:\Users\pedro.salles\AppData\Local\Skitch\Captura_de_tela_081417_045428_P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6" y="980728"/>
            <a:ext cx="3600400" cy="84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40904" y="4869160"/>
            <a:ext cx="900100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108585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9144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spcBef>
                <a:spcPts val="340"/>
              </a:spcBef>
              <a:buSzPct val="100000"/>
            </a:pPr>
            <a:r>
              <a:rPr lang="pt-BR" altLang="pt-BR" sz="20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Conselho de Meio Ambiente do Distrito Federal </a:t>
            </a:r>
          </a:p>
          <a:p>
            <a:pPr algn="r">
              <a:spcBef>
                <a:spcPts val="340"/>
              </a:spcBef>
              <a:buSzPct val="100000"/>
            </a:pPr>
            <a:r>
              <a:rPr lang="pt-BR" altLang="pt-BR" sz="20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138ª reunião ordinária</a:t>
            </a:r>
          </a:p>
          <a:p>
            <a:pPr algn="r">
              <a:spcBef>
                <a:spcPts val="340"/>
              </a:spcBef>
              <a:buSzPct val="100000"/>
            </a:pPr>
            <a:r>
              <a:rPr lang="pt-BR" altLang="pt-BR" sz="20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15 de agosto de 2017</a:t>
            </a:r>
            <a:endParaRPr lang="pt-BR" altLang="pt-BR" sz="1000" dirty="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3445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9"/>
          <a:stretch/>
        </p:blipFill>
        <p:spPr>
          <a:xfrm>
            <a:off x="0" y="116632"/>
            <a:ext cx="9906000" cy="609524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440" y="5301208"/>
            <a:ext cx="864096" cy="78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6328771"/>
            <a:ext cx="1512168" cy="462086"/>
          </a:xfrm>
          <a:prstGeom prst="rect">
            <a:avLst/>
          </a:prstGeom>
        </p:spPr>
      </p:pic>
      <p:pic>
        <p:nvPicPr>
          <p:cNvPr id="6" name="Picture 2" descr="C:\Users\pedro.salles\AppData\Local\Skitch\Captura_de_tela_081417_045428_P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6383109"/>
            <a:ext cx="1512168" cy="3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362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3"/>
          <p:cNvSpPr txBox="1">
            <a:spLocks noChangeArrowheads="1"/>
          </p:cNvSpPr>
          <p:nvPr/>
        </p:nvSpPr>
        <p:spPr bwMode="auto">
          <a:xfrm>
            <a:off x="381001" y="1593002"/>
            <a:ext cx="9144000" cy="316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/>
            <a:endParaRPr lang="pt-BR" altLang="pt-BR" sz="3991" b="1" dirty="0">
              <a:solidFill>
                <a:srgbClr val="0066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altLang="pt-BR" sz="3991" b="1" dirty="0" smtClean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Compensação Florestal até 2012</a:t>
            </a:r>
          </a:p>
          <a:p>
            <a:pPr algn="ctr"/>
            <a:endParaRPr lang="pt-BR" altLang="pt-BR" sz="3991" b="1" dirty="0">
              <a:solidFill>
                <a:srgbClr val="0066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altLang="pt-BR" sz="3600" b="1" dirty="0" smtClean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Entraves ao sucesso</a:t>
            </a:r>
            <a:endParaRPr lang="pt-BR" altLang="pt-BR" sz="3600" b="1" dirty="0">
              <a:solidFill>
                <a:srgbClr val="0066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t-BR" altLang="pt-BR" sz="3991" b="1" dirty="0">
              <a:solidFill>
                <a:srgbClr val="0066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6328771"/>
            <a:ext cx="1512168" cy="462086"/>
          </a:xfrm>
          <a:prstGeom prst="rect">
            <a:avLst/>
          </a:prstGeom>
        </p:spPr>
      </p:pic>
      <p:pic>
        <p:nvPicPr>
          <p:cNvPr id="5" name="Picture 2" descr="C:\Users\pedro.salles\AppData\Local\Skitch\Captura_de_tela_081417_045428_P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6383109"/>
            <a:ext cx="1512168" cy="3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373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0" y="227544"/>
            <a:ext cx="9906000" cy="63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pt-BR" altLang="pt-BR" sz="2903" b="1" dirty="0" smtClean="0">
                <a:solidFill>
                  <a:srgbClr val="008000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Compensação Florestal até 2012</a:t>
            </a:r>
            <a:endParaRPr lang="pt-BR" altLang="pt-BR" sz="2903" b="1" dirty="0">
              <a:solidFill>
                <a:srgbClr val="000000"/>
              </a:solidFill>
              <a:latin typeface="Verdan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37049" y="3005597"/>
            <a:ext cx="8230464" cy="241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633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557124" y="2024853"/>
            <a:ext cx="6139364" cy="45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05000"/>
              </a:lnSpc>
              <a:spcBef>
                <a:spcPts val="2064"/>
              </a:spcBef>
              <a:buSzPct val="100000"/>
            </a:pPr>
            <a:endParaRPr lang="pt-BR" altLang="pt-BR" sz="1996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1052736"/>
            <a:ext cx="9633520" cy="468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108585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9144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742950" lvl="1" indent="0">
              <a:lnSpc>
                <a:spcPct val="125000"/>
              </a:lnSpc>
              <a:spcBef>
                <a:spcPts val="272"/>
              </a:spcBef>
              <a:spcAft>
                <a:spcPts val="1200"/>
              </a:spcAft>
              <a:buSzPct val="100000"/>
            </a:pPr>
            <a:r>
              <a:rPr lang="pt-BR" sz="2400" b="1" dirty="0" smtClean="0">
                <a:solidFill>
                  <a:schemeClr val="tx1"/>
                </a:solidFill>
              </a:rPr>
              <a:t>Principais entraves ao sucesso da compensação</a:t>
            </a:r>
            <a:endParaRPr lang="pt-BR" sz="2400" b="1" dirty="0">
              <a:solidFill>
                <a:schemeClr val="tx1"/>
              </a:solidFill>
            </a:endParaRPr>
          </a:p>
          <a:p>
            <a:pPr lvl="1">
              <a:lnSpc>
                <a:spcPct val="125000"/>
              </a:lnSpc>
              <a:spcBef>
                <a:spcPts val="272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Acompanhamento, manutenção e proteção dos plantios pelos devedores da compensação limitados a 02 anos;</a:t>
            </a:r>
          </a:p>
          <a:p>
            <a:pPr lvl="1">
              <a:lnSpc>
                <a:spcPct val="125000"/>
              </a:lnSpc>
              <a:spcBef>
                <a:spcPts val="272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Fator gerador do déficit a compensar: plantio de 30 mudas para cada 01 árvore de espécie nativa suprimida;</a:t>
            </a:r>
          </a:p>
          <a:p>
            <a:pPr lvl="1">
              <a:lnSpc>
                <a:spcPct val="125000"/>
              </a:lnSpc>
              <a:spcBef>
                <a:spcPts val="272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Restrição legal sobre as técnicas para quitação da compensação, limitada ao plantio de mudas;</a:t>
            </a:r>
          </a:p>
          <a:p>
            <a:pPr lvl="1">
              <a:lnSpc>
                <a:spcPct val="125000"/>
              </a:lnSpc>
              <a:spcBef>
                <a:spcPts val="272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Supressão de áreas de campo nativo do Cerrado não contabilizadas no mecanismo de compensação;</a:t>
            </a:r>
            <a:endParaRPr lang="pt-BR" altLang="pt-BR" sz="2177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6328771"/>
            <a:ext cx="1512168" cy="462086"/>
          </a:xfrm>
          <a:prstGeom prst="rect">
            <a:avLst/>
          </a:prstGeom>
        </p:spPr>
      </p:pic>
      <p:pic>
        <p:nvPicPr>
          <p:cNvPr id="8" name="Picture 2" descr="C:\Users\pedro.salles\AppData\Local\Skitch\Captura_de_tela_081417_045428_P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6383109"/>
            <a:ext cx="1512168" cy="3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578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0" y="227544"/>
            <a:ext cx="9906000" cy="63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pt-BR" altLang="pt-BR" sz="2903" b="1" dirty="0" smtClean="0">
                <a:solidFill>
                  <a:srgbClr val="008000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Compensação Florestal até 2012</a:t>
            </a:r>
            <a:endParaRPr lang="pt-BR" altLang="pt-BR" sz="2903" b="1" dirty="0">
              <a:solidFill>
                <a:srgbClr val="000000"/>
              </a:solidFill>
              <a:latin typeface="Verdan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37049" y="3005597"/>
            <a:ext cx="8230464" cy="241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633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557124" y="2024853"/>
            <a:ext cx="6139364" cy="45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05000"/>
              </a:lnSpc>
              <a:spcBef>
                <a:spcPts val="2064"/>
              </a:spcBef>
              <a:buSzPct val="100000"/>
            </a:pPr>
            <a:endParaRPr lang="pt-BR" altLang="pt-BR" sz="1996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908720"/>
            <a:ext cx="9633520" cy="468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108585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9144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742950" lvl="1" indent="0">
              <a:lnSpc>
                <a:spcPct val="125000"/>
              </a:lnSpc>
              <a:spcBef>
                <a:spcPts val="272"/>
              </a:spcBef>
              <a:spcAft>
                <a:spcPts val="1200"/>
              </a:spcAft>
              <a:buSzPct val="100000"/>
            </a:pPr>
            <a:r>
              <a:rPr lang="pt-BR" sz="2400" b="1" dirty="0" smtClean="0">
                <a:solidFill>
                  <a:schemeClr val="tx1"/>
                </a:solidFill>
              </a:rPr>
              <a:t>Principais entraves ao sucesso da compensação</a:t>
            </a:r>
            <a:endParaRPr lang="pt-BR" sz="2400" b="1" dirty="0">
              <a:solidFill>
                <a:schemeClr val="tx1"/>
              </a:solidFill>
            </a:endParaRPr>
          </a:p>
          <a:p>
            <a:pPr lvl="1">
              <a:lnSpc>
                <a:spcPct val="125000"/>
              </a:lnSpc>
              <a:spcBef>
                <a:spcPts val="272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Referências </a:t>
            </a:r>
            <a:r>
              <a:rPr lang="pt-BR" altLang="pt-BR" sz="24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inadequadas para </a:t>
            </a:r>
            <a:r>
              <a:rPr lang="pt-BR" altLang="pt-BR" sz="2400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conversão da compensação em recursos financeiros, e f</a:t>
            </a:r>
            <a:r>
              <a:rPr lang="pt-BR" sz="2400" dirty="0" smtClean="0">
                <a:solidFill>
                  <a:schemeClr val="tx1"/>
                </a:solidFill>
              </a:rPr>
              <a:t>alta </a:t>
            </a:r>
            <a:r>
              <a:rPr lang="pt-BR" sz="2400" dirty="0">
                <a:solidFill>
                  <a:schemeClr val="tx1"/>
                </a:solidFill>
              </a:rPr>
              <a:t>de transparência </a:t>
            </a:r>
            <a:r>
              <a:rPr lang="pt-BR" sz="2400" dirty="0" smtClean="0">
                <a:solidFill>
                  <a:schemeClr val="tx1"/>
                </a:solidFill>
              </a:rPr>
              <a:t>na </a:t>
            </a:r>
            <a:r>
              <a:rPr lang="pt-BR" sz="2400" dirty="0">
                <a:solidFill>
                  <a:schemeClr val="tx1"/>
                </a:solidFill>
              </a:rPr>
              <a:t>aplicação da compensação convertida em prestações de serviços e realização de </a:t>
            </a:r>
            <a:r>
              <a:rPr lang="pt-BR" sz="2400" dirty="0" smtClean="0">
                <a:solidFill>
                  <a:schemeClr val="tx1"/>
                </a:solidFill>
              </a:rPr>
              <a:t>obras;</a:t>
            </a:r>
            <a:endParaRPr lang="pt-BR" altLang="pt-BR" sz="2400" dirty="0" smtClean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25000"/>
              </a:lnSpc>
              <a:spcBef>
                <a:spcPts val="272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Custos de implantação e monitoramento dos plantios subestimados em licitações, inviabilizando uma adequada execução dos projetos;</a:t>
            </a:r>
          </a:p>
          <a:p>
            <a:pPr lvl="1">
              <a:lnSpc>
                <a:spcPct val="125000"/>
              </a:lnSpc>
              <a:spcBef>
                <a:spcPts val="272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Arranjo administrativo insuficiente e inadequado para gestão florestal no DF.</a:t>
            </a:r>
            <a:endParaRPr lang="pt-BR" altLang="pt-BR" sz="2177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6328771"/>
            <a:ext cx="1512168" cy="462086"/>
          </a:xfrm>
          <a:prstGeom prst="rect">
            <a:avLst/>
          </a:prstGeom>
        </p:spPr>
      </p:pic>
      <p:pic>
        <p:nvPicPr>
          <p:cNvPr id="8" name="Picture 2" descr="C:\Users\pedro.salles\AppData\Local\Skitch\Captura_de_tela_081417_045428_P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6383109"/>
            <a:ext cx="1512168" cy="3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408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8" b="7975"/>
          <a:stretch/>
        </p:blipFill>
        <p:spPr>
          <a:xfrm>
            <a:off x="381000" y="404664"/>
            <a:ext cx="9144000" cy="581468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843" y="5373216"/>
            <a:ext cx="864096" cy="78601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6328771"/>
            <a:ext cx="1512168" cy="462086"/>
          </a:xfrm>
          <a:prstGeom prst="rect">
            <a:avLst/>
          </a:prstGeom>
        </p:spPr>
      </p:pic>
      <p:pic>
        <p:nvPicPr>
          <p:cNvPr id="5" name="Picture 2" descr="C:\Users\pedro.salles\AppData\Local\Skitch\Captura_de_tela_081417_045428_P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6383109"/>
            <a:ext cx="1512168" cy="3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579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1" b="6908"/>
          <a:stretch/>
        </p:blipFill>
        <p:spPr bwMode="auto">
          <a:xfrm>
            <a:off x="416496" y="188640"/>
            <a:ext cx="8967192" cy="59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6328771"/>
            <a:ext cx="1512168" cy="462086"/>
          </a:xfrm>
          <a:prstGeom prst="rect">
            <a:avLst/>
          </a:prstGeom>
        </p:spPr>
      </p:pic>
      <p:pic>
        <p:nvPicPr>
          <p:cNvPr id="6" name="Picture 2" descr="C:\Users\pedro.salles\AppData\Local\Skitch\Captura_de_tela_081417_045428_P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6383109"/>
            <a:ext cx="1512168" cy="3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399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3"/>
          <p:cNvSpPr txBox="1">
            <a:spLocks noChangeArrowheads="1"/>
          </p:cNvSpPr>
          <p:nvPr/>
        </p:nvSpPr>
        <p:spPr bwMode="auto">
          <a:xfrm>
            <a:off x="381001" y="1593002"/>
            <a:ext cx="9144000" cy="365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/>
            <a:endParaRPr lang="pt-BR" altLang="pt-BR" sz="3991" b="1" dirty="0">
              <a:solidFill>
                <a:srgbClr val="0066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altLang="pt-BR" sz="3991" b="1" dirty="0" smtClean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Compensação Florestal após 2016</a:t>
            </a:r>
          </a:p>
          <a:p>
            <a:pPr algn="ctr"/>
            <a:endParaRPr lang="pt-BR" altLang="pt-BR" sz="3991" b="1" dirty="0" smtClean="0">
              <a:solidFill>
                <a:srgbClr val="0066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altLang="pt-BR" sz="3600" b="1" dirty="0" smtClean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Programa Recupera Cerrado e outras disposições do Decreto nº 37.646/2016</a:t>
            </a:r>
            <a:endParaRPr lang="pt-BR" altLang="pt-BR" sz="3600" b="1" dirty="0">
              <a:solidFill>
                <a:srgbClr val="0066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t-BR" altLang="pt-BR" sz="3991" b="1" dirty="0">
              <a:solidFill>
                <a:srgbClr val="0066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6328771"/>
            <a:ext cx="1512168" cy="462086"/>
          </a:xfrm>
          <a:prstGeom prst="rect">
            <a:avLst/>
          </a:prstGeom>
        </p:spPr>
      </p:pic>
      <p:pic>
        <p:nvPicPr>
          <p:cNvPr id="5" name="Picture 2" descr="C:\Users\pedro.salles\AppData\Local\Skitch\Captura_de_tela_081417_045428_P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6383109"/>
            <a:ext cx="1512168" cy="3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240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980728"/>
            <a:ext cx="990600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108585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9144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68288" lvl="1" indent="0" algn="ctr">
              <a:lnSpc>
                <a:spcPct val="125000"/>
              </a:lnSpc>
              <a:spcBef>
                <a:spcPts val="272"/>
              </a:spcBef>
              <a:spcAft>
                <a:spcPts val="1200"/>
              </a:spcAft>
              <a:buSzPct val="100000"/>
            </a:pPr>
            <a:r>
              <a:rPr lang="pt-BR" sz="2400" b="1" dirty="0">
                <a:solidFill>
                  <a:schemeClr val="tx1"/>
                </a:solidFill>
              </a:rPr>
              <a:t>Conversão em recursos financeiros</a:t>
            </a:r>
            <a:endParaRPr lang="pt-BR" sz="2400" b="1" strike="sngStrike" dirty="0" smtClean="0">
              <a:solidFill>
                <a:schemeClr val="tx1"/>
              </a:solidFill>
            </a:endParaRPr>
          </a:p>
          <a:p>
            <a:pPr marL="268288" lvl="1" indent="0">
              <a:lnSpc>
                <a:spcPct val="125000"/>
              </a:lnSpc>
              <a:spcBef>
                <a:spcPts val="272"/>
              </a:spcBef>
              <a:spcAft>
                <a:spcPts val="1200"/>
              </a:spcAft>
              <a:buSzPct val="100000"/>
            </a:pPr>
            <a:r>
              <a:rPr lang="pt-BR" sz="2400" b="1" dirty="0" smtClean="0">
                <a:solidFill>
                  <a:schemeClr val="tx1"/>
                </a:solidFill>
              </a:rPr>
              <a:t>Decreto </a:t>
            </a:r>
            <a:r>
              <a:rPr lang="pt-BR" sz="2400" b="1" dirty="0">
                <a:solidFill>
                  <a:schemeClr val="tx1"/>
                </a:solidFill>
              </a:rPr>
              <a:t>nº 23.510/2002 </a:t>
            </a:r>
            <a:r>
              <a:rPr lang="pt-BR" sz="2400" dirty="0">
                <a:solidFill>
                  <a:schemeClr val="tx1"/>
                </a:solidFill>
              </a:rPr>
              <a:t>= </a:t>
            </a:r>
            <a:r>
              <a:rPr lang="pt-BR" sz="2400" u="sng" dirty="0">
                <a:solidFill>
                  <a:schemeClr val="tx1"/>
                </a:solidFill>
              </a:rPr>
              <a:t>50%</a:t>
            </a:r>
            <a:r>
              <a:rPr lang="pt-BR" sz="2400" dirty="0">
                <a:solidFill>
                  <a:schemeClr val="tx1"/>
                </a:solidFill>
              </a:rPr>
              <a:t>     revertidos em </a:t>
            </a:r>
            <a:r>
              <a:rPr lang="pt-BR" sz="2400" i="1" dirty="0">
                <a:solidFill>
                  <a:schemeClr val="tx1"/>
                </a:solidFill>
              </a:rPr>
              <a:t>benefício do meio ambiente, dos Parques e das </a:t>
            </a:r>
            <a:r>
              <a:rPr lang="pt-BR" sz="2400" i="1" dirty="0" err="1">
                <a:solidFill>
                  <a:schemeClr val="tx1"/>
                </a:solidFill>
              </a:rPr>
              <a:t>UCs</a:t>
            </a:r>
            <a:r>
              <a:rPr lang="pt-BR" sz="2400" i="1" dirty="0">
                <a:solidFill>
                  <a:schemeClr val="tx1"/>
                </a:solidFill>
              </a:rPr>
              <a:t> do DF</a:t>
            </a:r>
            <a:r>
              <a:rPr lang="pt-BR" sz="2400" i="1" dirty="0" smtClean="0">
                <a:solidFill>
                  <a:schemeClr val="tx1"/>
                </a:solidFill>
              </a:rPr>
              <a:t>.</a:t>
            </a:r>
            <a:endParaRPr lang="pt-BR" sz="2400" i="1" dirty="0">
              <a:solidFill>
                <a:schemeClr val="tx1"/>
              </a:solidFill>
            </a:endParaRPr>
          </a:p>
          <a:p>
            <a:pPr marL="268288" lvl="1" indent="0">
              <a:lnSpc>
                <a:spcPct val="125000"/>
              </a:lnSpc>
              <a:spcBef>
                <a:spcPts val="272"/>
              </a:spcBef>
              <a:spcAft>
                <a:spcPts val="1200"/>
              </a:spcAft>
              <a:buSzPct val="100000"/>
            </a:pPr>
            <a:r>
              <a:rPr lang="pt-BR" sz="2400" b="1" dirty="0" smtClean="0">
                <a:solidFill>
                  <a:schemeClr val="tx1"/>
                </a:solidFill>
              </a:rPr>
              <a:t>Decreto nº 37.646/2016</a:t>
            </a:r>
            <a:endParaRPr lang="pt-BR" sz="2400" dirty="0" smtClean="0">
              <a:solidFill>
                <a:schemeClr val="tx1"/>
              </a:solidFill>
            </a:endParaRPr>
          </a:p>
          <a:p>
            <a:pPr marL="268288" lvl="1" indent="0">
              <a:lnSpc>
                <a:spcPct val="125000"/>
              </a:lnSpc>
              <a:spcBef>
                <a:spcPts val="272"/>
              </a:spcBef>
              <a:spcAft>
                <a:spcPts val="1200"/>
              </a:spcAft>
              <a:buSzPct val="100000"/>
            </a:pPr>
            <a:r>
              <a:rPr lang="pt-BR" sz="2400" dirty="0" smtClean="0">
                <a:solidFill>
                  <a:schemeClr val="tx1"/>
                </a:solidFill>
              </a:rPr>
              <a:t>Artigo 3º - Editais do Programa Recupera Cerrado = </a:t>
            </a:r>
            <a:r>
              <a:rPr lang="pt-BR" sz="2400" u="sng" dirty="0" smtClean="0">
                <a:solidFill>
                  <a:schemeClr val="tx1"/>
                </a:solidFill>
              </a:rPr>
              <a:t>50%</a:t>
            </a:r>
            <a:r>
              <a:rPr lang="pt-BR" sz="2400" dirty="0" smtClean="0">
                <a:solidFill>
                  <a:schemeClr val="tx1"/>
                </a:solidFill>
              </a:rPr>
              <a:t> (2 anos)</a:t>
            </a:r>
          </a:p>
          <a:p>
            <a:pPr marL="268288" lvl="1" indent="0">
              <a:lnSpc>
                <a:spcPct val="125000"/>
              </a:lnSpc>
              <a:spcBef>
                <a:spcPts val="272"/>
              </a:spcBef>
              <a:spcAft>
                <a:spcPts val="1200"/>
              </a:spcAft>
              <a:buSzPct val="100000"/>
            </a:pPr>
            <a:r>
              <a:rPr lang="pt-BR" sz="2400" dirty="0" smtClean="0">
                <a:solidFill>
                  <a:schemeClr val="tx1"/>
                </a:solidFill>
              </a:rPr>
              <a:t>Artigo 4º: = </a:t>
            </a:r>
            <a:r>
              <a:rPr lang="pt-BR" sz="2400" u="sng" dirty="0">
                <a:solidFill>
                  <a:schemeClr val="tx1"/>
                </a:solidFill>
              </a:rPr>
              <a:t>50</a:t>
            </a:r>
            <a:r>
              <a:rPr lang="pt-BR" sz="2400" u="sng" dirty="0" smtClean="0">
                <a:solidFill>
                  <a:schemeClr val="tx1"/>
                </a:solidFill>
              </a:rPr>
              <a:t>%</a:t>
            </a:r>
            <a:r>
              <a:rPr lang="pt-BR" sz="2400" dirty="0" smtClean="0">
                <a:solidFill>
                  <a:schemeClr val="tx1"/>
                </a:solidFill>
              </a:rPr>
              <a:t>      depositados </a:t>
            </a:r>
            <a:r>
              <a:rPr lang="pt-BR" sz="2400" dirty="0">
                <a:solidFill>
                  <a:schemeClr val="tx1"/>
                </a:solidFill>
              </a:rPr>
              <a:t>em instituição especializada </a:t>
            </a:r>
            <a:r>
              <a:rPr lang="pt-BR" sz="2400" dirty="0" smtClean="0">
                <a:solidFill>
                  <a:schemeClr val="tx1"/>
                </a:solidFill>
              </a:rPr>
              <a:t>em programas</a:t>
            </a:r>
            <a:r>
              <a:rPr lang="pt-BR" sz="2400" dirty="0">
                <a:solidFill>
                  <a:schemeClr val="tx1"/>
                </a:solidFill>
              </a:rPr>
              <a:t>, projetos e ações de proteção, conservação ou recuperação da biodiversidade e do meio </a:t>
            </a:r>
            <a:r>
              <a:rPr lang="pt-BR" sz="2400" dirty="0" smtClean="0">
                <a:solidFill>
                  <a:schemeClr val="tx1"/>
                </a:solidFill>
              </a:rPr>
              <a:t>ambiente.</a:t>
            </a:r>
          </a:p>
          <a:p>
            <a:pPr marL="268288" lvl="1" indent="0">
              <a:lnSpc>
                <a:spcPct val="125000"/>
              </a:lnSpc>
              <a:spcBef>
                <a:spcPts val="272"/>
              </a:spcBef>
              <a:buSzPct val="100000"/>
            </a:pPr>
            <a:endParaRPr lang="pt-BR" altLang="pt-BR" sz="2177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4735967" y="1808830"/>
            <a:ext cx="216024" cy="2520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0" y="227544"/>
            <a:ext cx="9906000" cy="63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pt-BR" altLang="pt-BR" sz="2903" b="1" dirty="0" smtClean="0">
                <a:solidFill>
                  <a:srgbClr val="008000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Compensação </a:t>
            </a:r>
            <a:r>
              <a:rPr lang="pt-BR" altLang="pt-BR" sz="2903" b="1" dirty="0">
                <a:solidFill>
                  <a:srgbClr val="008000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Florestal após 2016</a:t>
            </a:r>
            <a:endParaRPr lang="pt-BR" altLang="pt-BR" sz="2903" b="1" dirty="0">
              <a:solidFill>
                <a:srgbClr val="000000"/>
              </a:solidFill>
              <a:latin typeface="Verdan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2720752" y="4149080"/>
            <a:ext cx="216024" cy="2520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6328771"/>
            <a:ext cx="1512168" cy="462086"/>
          </a:xfrm>
          <a:prstGeom prst="rect">
            <a:avLst/>
          </a:prstGeom>
        </p:spPr>
      </p:pic>
      <p:pic>
        <p:nvPicPr>
          <p:cNvPr id="10" name="Picture 2" descr="C:\Users\pedro.salles\AppData\Local\Skitch\Captura_de_tela_081417_045428_P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6383109"/>
            <a:ext cx="1512168" cy="3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106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3"/>
          <p:cNvSpPr txBox="1">
            <a:spLocks noChangeArrowheads="1"/>
          </p:cNvSpPr>
          <p:nvPr/>
        </p:nvSpPr>
        <p:spPr bwMode="auto">
          <a:xfrm>
            <a:off x="381001" y="1593002"/>
            <a:ext cx="9144000" cy="365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/>
            <a:endParaRPr lang="pt-BR" altLang="pt-BR" sz="3991" b="1" dirty="0">
              <a:solidFill>
                <a:srgbClr val="0066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altLang="pt-BR" sz="3991" b="1" dirty="0" smtClean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Compensação Florestal após 2016</a:t>
            </a:r>
          </a:p>
          <a:p>
            <a:pPr algn="ctr"/>
            <a:endParaRPr lang="pt-BR" altLang="pt-BR" sz="3991" b="1" dirty="0" smtClean="0">
              <a:solidFill>
                <a:srgbClr val="0066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altLang="pt-BR" sz="3600" b="1" dirty="0" smtClean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Decreto Gestão Florestal</a:t>
            </a:r>
          </a:p>
          <a:p>
            <a:pPr algn="ctr"/>
            <a:r>
              <a:rPr lang="pt-BR" altLang="pt-BR" sz="3600" b="1" dirty="0" smtClean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(em discussão)</a:t>
            </a:r>
            <a:endParaRPr lang="pt-BR" altLang="pt-BR" sz="3600" b="1" dirty="0">
              <a:solidFill>
                <a:srgbClr val="0066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t-BR" altLang="pt-BR" sz="3991" b="1" dirty="0">
              <a:solidFill>
                <a:srgbClr val="0066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6328771"/>
            <a:ext cx="1512168" cy="462086"/>
          </a:xfrm>
          <a:prstGeom prst="rect">
            <a:avLst/>
          </a:prstGeom>
        </p:spPr>
      </p:pic>
      <p:pic>
        <p:nvPicPr>
          <p:cNvPr id="5" name="Picture 2" descr="C:\Users\pedro.salles\AppData\Local\Skitch\Captura_de_tela_081417_045428_P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6383109"/>
            <a:ext cx="1512168" cy="3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59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0" y="227544"/>
            <a:ext cx="9906000" cy="63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pt-BR" altLang="pt-BR" sz="2903" b="1" dirty="0" smtClean="0">
                <a:solidFill>
                  <a:srgbClr val="008000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Compensação </a:t>
            </a:r>
            <a:r>
              <a:rPr lang="pt-BR" altLang="pt-BR" sz="2903" b="1" dirty="0">
                <a:solidFill>
                  <a:srgbClr val="008000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Florestal após 2016</a:t>
            </a:r>
            <a:endParaRPr lang="pt-BR" altLang="pt-BR" sz="2903" b="1" dirty="0">
              <a:solidFill>
                <a:srgbClr val="000000"/>
              </a:solidFill>
              <a:latin typeface="Verdan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37049" y="3005597"/>
            <a:ext cx="8230464" cy="241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633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557124" y="2024853"/>
            <a:ext cx="6139364" cy="45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05000"/>
              </a:lnSpc>
              <a:spcBef>
                <a:spcPts val="2064"/>
              </a:spcBef>
              <a:buSzPct val="100000"/>
            </a:pPr>
            <a:endParaRPr lang="pt-BR" altLang="pt-BR" sz="1996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1052736"/>
            <a:ext cx="9906000" cy="468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108585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9144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742950" lvl="1" indent="0">
              <a:lnSpc>
                <a:spcPct val="125000"/>
              </a:lnSpc>
              <a:spcBef>
                <a:spcPts val="272"/>
              </a:spcBef>
              <a:spcAft>
                <a:spcPts val="1200"/>
              </a:spcAft>
              <a:buSzPct val="100000"/>
            </a:pPr>
            <a:r>
              <a:rPr lang="pt-BR" sz="2400" b="1" dirty="0" smtClean="0">
                <a:solidFill>
                  <a:schemeClr val="tx1"/>
                </a:solidFill>
              </a:rPr>
              <a:t>Decreto Gestão Florestal (em discussão)</a:t>
            </a:r>
            <a:endParaRPr lang="pt-BR" sz="2400" b="1" dirty="0">
              <a:solidFill>
                <a:schemeClr val="tx1"/>
              </a:solidFill>
            </a:endParaRPr>
          </a:p>
          <a:p>
            <a:pPr marL="742950" lvl="1" indent="0">
              <a:lnSpc>
                <a:spcPct val="125000"/>
              </a:lnSpc>
              <a:spcBef>
                <a:spcPts val="272"/>
              </a:spcBef>
              <a:spcAft>
                <a:spcPts val="1200"/>
              </a:spcAft>
              <a:buSzPct val="100000"/>
            </a:pPr>
            <a:r>
              <a:rPr lang="pt-BR" sz="2400" dirty="0" smtClean="0">
                <a:solidFill>
                  <a:schemeClr val="tx1"/>
                </a:solidFill>
              </a:rPr>
              <a:t>Em relação à compensação florestal, propõe:</a:t>
            </a:r>
          </a:p>
          <a:p>
            <a:pPr lvl="1">
              <a:lnSpc>
                <a:spcPct val="125000"/>
              </a:lnSpc>
              <a:spcBef>
                <a:spcPts val="272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R</a:t>
            </a:r>
            <a:r>
              <a:rPr lang="pt-BR" sz="2400" dirty="0" smtClean="0">
                <a:solidFill>
                  <a:schemeClr val="tx1"/>
                </a:solidFill>
              </a:rPr>
              <a:t>evogação do Decreto </a:t>
            </a:r>
            <a:r>
              <a:rPr lang="pt-BR" sz="2400" dirty="0">
                <a:solidFill>
                  <a:schemeClr val="tx1"/>
                </a:solidFill>
              </a:rPr>
              <a:t>n° </a:t>
            </a:r>
            <a:r>
              <a:rPr lang="pt-BR" sz="2400" dirty="0" smtClean="0">
                <a:solidFill>
                  <a:schemeClr val="tx1"/>
                </a:solidFill>
              </a:rPr>
              <a:t>14.783/1993 e suas alterações;</a:t>
            </a:r>
          </a:p>
          <a:p>
            <a:pPr lvl="1">
              <a:lnSpc>
                <a:spcPct val="125000"/>
              </a:lnSpc>
              <a:spcBef>
                <a:spcPts val="272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Novas modalidades de quitação da compensação </a:t>
            </a:r>
            <a:r>
              <a:rPr lang="pt-BR" altLang="pt-BR" sz="2400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florestal;</a:t>
            </a:r>
            <a:endParaRPr lang="pt-BR" altLang="pt-BR" sz="2400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25000"/>
              </a:lnSpc>
              <a:spcBef>
                <a:spcPts val="272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Novas regras para estimativa da compensação florestal devida;</a:t>
            </a:r>
          </a:p>
          <a:p>
            <a:pPr lvl="1">
              <a:lnSpc>
                <a:spcPct val="125000"/>
              </a:lnSpc>
              <a:spcBef>
                <a:spcPts val="272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Procedimentos de implantação e de conclusão;</a:t>
            </a:r>
          </a:p>
          <a:p>
            <a:pPr lvl="1">
              <a:lnSpc>
                <a:spcPct val="125000"/>
              </a:lnSpc>
              <a:spcBef>
                <a:spcPts val="272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Listagem das situações geradoras de passivos a compensar.</a:t>
            </a:r>
            <a:endParaRPr lang="pt-BR" altLang="pt-BR" sz="2177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6328771"/>
            <a:ext cx="1512168" cy="462086"/>
          </a:xfrm>
          <a:prstGeom prst="rect">
            <a:avLst/>
          </a:prstGeom>
        </p:spPr>
      </p:pic>
      <p:pic>
        <p:nvPicPr>
          <p:cNvPr id="8" name="Picture 2" descr="C:\Users\pedro.salles\AppData\Local\Skitch\Captura_de_tela_081417_045428_P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6383109"/>
            <a:ext cx="1512168" cy="3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366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0" y="227544"/>
            <a:ext cx="9906000" cy="63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pt-BR" altLang="pt-BR" sz="2903" b="1" dirty="0" smtClean="0">
                <a:solidFill>
                  <a:srgbClr val="008000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Compensação Florestal até 2012</a:t>
            </a:r>
            <a:endParaRPr lang="pt-BR" altLang="pt-BR" sz="2903" b="1" dirty="0">
              <a:solidFill>
                <a:srgbClr val="000000"/>
              </a:solidFill>
              <a:latin typeface="Verdan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37049" y="3005597"/>
            <a:ext cx="8230464" cy="241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633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557124" y="2024853"/>
            <a:ext cx="6139364" cy="45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05000"/>
              </a:lnSpc>
              <a:spcBef>
                <a:spcPts val="2064"/>
              </a:spcBef>
              <a:buSzPct val="100000"/>
            </a:pPr>
            <a:endParaRPr lang="pt-BR" altLang="pt-BR" sz="1996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1052736"/>
            <a:ext cx="9705528" cy="468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108585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9144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25000"/>
              </a:lnSpc>
              <a:spcBef>
                <a:spcPts val="272"/>
              </a:spcBef>
              <a:buSzPct val="100000"/>
            </a:pPr>
            <a:endParaRPr lang="pt-BR" altLang="pt-BR" sz="1089" dirty="0" smtClean="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42950" lvl="1" indent="0">
              <a:lnSpc>
                <a:spcPct val="125000"/>
              </a:lnSpc>
              <a:spcBef>
                <a:spcPts val="272"/>
              </a:spcBef>
              <a:buSzPct val="100000"/>
            </a:pPr>
            <a:r>
              <a:rPr lang="pt-BR" sz="2400" b="1" dirty="0">
                <a:solidFill>
                  <a:schemeClr val="tx1"/>
                </a:solidFill>
              </a:rPr>
              <a:t>D</a:t>
            </a:r>
            <a:r>
              <a:rPr lang="pt-BR" sz="2400" b="1" dirty="0" smtClean="0">
                <a:solidFill>
                  <a:schemeClr val="tx1"/>
                </a:solidFill>
              </a:rPr>
              <a:t>ecreto n° </a:t>
            </a:r>
            <a:r>
              <a:rPr lang="pt-BR" sz="2400" b="1" dirty="0">
                <a:solidFill>
                  <a:schemeClr val="tx1"/>
                </a:solidFill>
              </a:rPr>
              <a:t>14.783/1993</a:t>
            </a:r>
          </a:p>
          <a:p>
            <a:pPr marL="742950" lvl="1" indent="0">
              <a:lnSpc>
                <a:spcPct val="125000"/>
              </a:lnSpc>
              <a:spcBef>
                <a:spcPts val="272"/>
              </a:spcBef>
              <a:spcAft>
                <a:spcPts val="1800"/>
              </a:spcAft>
              <a:buSzPct val="100000"/>
            </a:pPr>
            <a:r>
              <a:rPr lang="pt-BR" sz="2400" dirty="0">
                <a:solidFill>
                  <a:schemeClr val="tx1"/>
                </a:solidFill>
              </a:rPr>
              <a:t>	</a:t>
            </a:r>
            <a:r>
              <a:rPr lang="pt-BR" sz="2400" dirty="0" smtClean="0">
                <a:solidFill>
                  <a:schemeClr val="tx1"/>
                </a:solidFill>
              </a:rPr>
              <a:t>i) 30x1 (nativas) ou </a:t>
            </a:r>
            <a:r>
              <a:rPr lang="pt-BR" sz="2400" dirty="0">
                <a:solidFill>
                  <a:schemeClr val="tx1"/>
                </a:solidFill>
              </a:rPr>
              <a:t>10x1 </a:t>
            </a:r>
            <a:r>
              <a:rPr lang="pt-BR" sz="2400" dirty="0" smtClean="0">
                <a:solidFill>
                  <a:schemeClr val="tx1"/>
                </a:solidFill>
              </a:rPr>
              <a:t>(exóticas) = </a:t>
            </a:r>
            <a:r>
              <a:rPr lang="pt-BR" sz="2400" dirty="0">
                <a:solidFill>
                  <a:schemeClr val="tx1"/>
                </a:solidFill>
              </a:rPr>
              <a:t>100</a:t>
            </a:r>
            <a:r>
              <a:rPr lang="pt-BR" sz="2400" dirty="0" smtClean="0">
                <a:solidFill>
                  <a:schemeClr val="tx1"/>
                </a:solidFill>
              </a:rPr>
              <a:t>%     plantio de mudas</a:t>
            </a:r>
            <a:endParaRPr lang="pt-BR" sz="2400" dirty="0">
              <a:solidFill>
                <a:schemeClr val="tx1"/>
              </a:solidFill>
            </a:endParaRPr>
          </a:p>
          <a:p>
            <a:pPr marL="742950" lvl="1" indent="0">
              <a:lnSpc>
                <a:spcPct val="125000"/>
              </a:lnSpc>
              <a:spcBef>
                <a:spcPts val="272"/>
              </a:spcBef>
              <a:buSzPct val="100000"/>
            </a:pPr>
            <a:r>
              <a:rPr lang="pt-BR" sz="2400" b="1" dirty="0" smtClean="0">
                <a:solidFill>
                  <a:schemeClr val="tx1"/>
                </a:solidFill>
              </a:rPr>
              <a:t>Decretos nº 23.510/2002 e nº 23.585/2003</a:t>
            </a:r>
            <a:endParaRPr lang="pt-BR" sz="2400" b="1" dirty="0">
              <a:solidFill>
                <a:schemeClr val="tx1"/>
              </a:solidFill>
            </a:endParaRPr>
          </a:p>
          <a:p>
            <a:pPr marL="742950" lvl="1" indent="0">
              <a:lnSpc>
                <a:spcPct val="125000"/>
              </a:lnSpc>
              <a:spcBef>
                <a:spcPts val="272"/>
              </a:spcBef>
              <a:spcAft>
                <a:spcPts val="1200"/>
              </a:spcAft>
              <a:buSzPct val="100000"/>
            </a:pPr>
            <a:r>
              <a:rPr lang="pt-BR" sz="2400" dirty="0">
                <a:solidFill>
                  <a:schemeClr val="tx1"/>
                </a:solidFill>
              </a:rPr>
              <a:t>	</a:t>
            </a:r>
            <a:r>
              <a:rPr lang="pt-BR" sz="2400" dirty="0" smtClean="0">
                <a:solidFill>
                  <a:schemeClr val="tx1"/>
                </a:solidFill>
              </a:rPr>
              <a:t>i) 30x1 </a:t>
            </a:r>
            <a:r>
              <a:rPr lang="pt-BR" sz="2400" dirty="0">
                <a:solidFill>
                  <a:schemeClr val="tx1"/>
                </a:solidFill>
              </a:rPr>
              <a:t>(nativas) </a:t>
            </a:r>
            <a:r>
              <a:rPr lang="pt-BR" sz="2400" dirty="0" smtClean="0">
                <a:solidFill>
                  <a:schemeClr val="tx1"/>
                </a:solidFill>
              </a:rPr>
              <a:t>ou </a:t>
            </a:r>
            <a:r>
              <a:rPr lang="pt-BR" sz="2400" dirty="0">
                <a:solidFill>
                  <a:schemeClr val="tx1"/>
                </a:solidFill>
              </a:rPr>
              <a:t>10x1 (exóticas) </a:t>
            </a:r>
            <a:r>
              <a:rPr lang="pt-BR" sz="2400" dirty="0" smtClean="0">
                <a:solidFill>
                  <a:schemeClr val="tx1"/>
                </a:solidFill>
              </a:rPr>
              <a:t>= </a:t>
            </a:r>
            <a:r>
              <a:rPr lang="pt-BR" sz="2400" dirty="0">
                <a:solidFill>
                  <a:schemeClr val="tx1"/>
                </a:solidFill>
              </a:rPr>
              <a:t>50</a:t>
            </a:r>
            <a:r>
              <a:rPr lang="pt-BR" sz="2400" dirty="0" smtClean="0">
                <a:solidFill>
                  <a:schemeClr val="tx1"/>
                </a:solidFill>
              </a:rPr>
              <a:t>%      plantio de mudas</a:t>
            </a:r>
            <a:endParaRPr lang="pt-BR" sz="2400" dirty="0">
              <a:solidFill>
                <a:schemeClr val="tx1"/>
              </a:solidFill>
            </a:endParaRPr>
          </a:p>
          <a:p>
            <a:pPr marL="742950" lvl="1" indent="0">
              <a:lnSpc>
                <a:spcPct val="125000"/>
              </a:lnSpc>
              <a:spcBef>
                <a:spcPts val="272"/>
              </a:spcBef>
              <a:buSzPct val="100000"/>
            </a:pPr>
            <a:r>
              <a:rPr lang="pt-BR" sz="2400" dirty="0">
                <a:solidFill>
                  <a:schemeClr val="tx1"/>
                </a:solidFill>
              </a:rPr>
              <a:t>	</a:t>
            </a:r>
            <a:r>
              <a:rPr lang="pt-BR" sz="2400" dirty="0" err="1" smtClean="0">
                <a:solidFill>
                  <a:schemeClr val="tx1"/>
                </a:solidFill>
              </a:rPr>
              <a:t>ii</a:t>
            </a:r>
            <a:r>
              <a:rPr lang="pt-BR" sz="2400" dirty="0" smtClean="0">
                <a:solidFill>
                  <a:schemeClr val="tx1"/>
                </a:solidFill>
              </a:rPr>
              <a:t>) Conversão </a:t>
            </a:r>
            <a:r>
              <a:rPr lang="pt-BR" sz="2400" dirty="0">
                <a:solidFill>
                  <a:schemeClr val="tx1"/>
                </a:solidFill>
              </a:rPr>
              <a:t>em recursos financeiros = 50</a:t>
            </a:r>
            <a:r>
              <a:rPr lang="pt-BR" sz="2400" dirty="0" smtClean="0">
                <a:solidFill>
                  <a:schemeClr val="tx1"/>
                </a:solidFill>
              </a:rPr>
              <a:t>%       </a:t>
            </a:r>
            <a:r>
              <a:rPr lang="pt-BR" sz="2400" i="1" dirty="0" smtClean="0">
                <a:solidFill>
                  <a:schemeClr val="tx1"/>
                </a:solidFill>
              </a:rPr>
              <a:t>revertidos </a:t>
            </a:r>
            <a:r>
              <a:rPr lang="pt-BR" sz="2400" i="1" dirty="0">
                <a:solidFill>
                  <a:schemeClr val="tx1"/>
                </a:solidFill>
              </a:rPr>
              <a:t>em benefício do meio ambiente, dos Parques Ecológicos </a:t>
            </a:r>
            <a:r>
              <a:rPr lang="pt-BR" sz="2400" i="1" dirty="0" smtClean="0">
                <a:solidFill>
                  <a:schemeClr val="tx1"/>
                </a:solidFill>
              </a:rPr>
              <a:t>e de </a:t>
            </a:r>
            <a:r>
              <a:rPr lang="pt-BR" sz="2400" i="1" dirty="0">
                <a:solidFill>
                  <a:schemeClr val="tx1"/>
                </a:solidFill>
              </a:rPr>
              <a:t>Uso Múltiplos e das </a:t>
            </a:r>
            <a:r>
              <a:rPr lang="pt-BR" sz="2400" i="1" dirty="0" err="1" smtClean="0">
                <a:solidFill>
                  <a:schemeClr val="tx1"/>
                </a:solidFill>
              </a:rPr>
              <a:t>UCs</a:t>
            </a:r>
            <a:r>
              <a:rPr lang="pt-BR" sz="2400" i="1" dirty="0" smtClean="0">
                <a:solidFill>
                  <a:schemeClr val="tx1"/>
                </a:solidFill>
              </a:rPr>
              <a:t> </a:t>
            </a:r>
            <a:r>
              <a:rPr lang="pt-BR" sz="2400" i="1" dirty="0">
                <a:solidFill>
                  <a:schemeClr val="tx1"/>
                </a:solidFill>
              </a:rPr>
              <a:t>do </a:t>
            </a:r>
            <a:r>
              <a:rPr lang="pt-BR" sz="2400" i="1" dirty="0" smtClean="0">
                <a:solidFill>
                  <a:schemeClr val="tx1"/>
                </a:solidFill>
              </a:rPr>
              <a:t>DF </a:t>
            </a:r>
            <a:r>
              <a:rPr lang="pt-BR" sz="2400" i="1" dirty="0">
                <a:solidFill>
                  <a:schemeClr val="tx1"/>
                </a:solidFill>
              </a:rPr>
              <a:t>na forma de prestação de serviço, doação </a:t>
            </a:r>
            <a:r>
              <a:rPr lang="pt-BR" sz="2400" i="1" dirty="0" smtClean="0">
                <a:solidFill>
                  <a:schemeClr val="tx1"/>
                </a:solidFill>
              </a:rPr>
              <a:t>de equipamento </a:t>
            </a:r>
            <a:r>
              <a:rPr lang="pt-BR" sz="2400" i="1" dirty="0">
                <a:solidFill>
                  <a:schemeClr val="tx1"/>
                </a:solidFill>
              </a:rPr>
              <a:t>e/ou execução de </a:t>
            </a:r>
            <a:r>
              <a:rPr lang="pt-BR" sz="2400" i="1" dirty="0" smtClean="0">
                <a:solidFill>
                  <a:schemeClr val="tx1"/>
                </a:solidFill>
              </a:rPr>
              <a:t>obras.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2" name="Seta para a direita 1"/>
          <p:cNvSpPr/>
          <p:nvPr/>
        </p:nvSpPr>
        <p:spPr>
          <a:xfrm>
            <a:off x="6969224" y="1951965"/>
            <a:ext cx="216024" cy="2520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6825208" y="3156821"/>
            <a:ext cx="216024" cy="2520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7257256" y="3789040"/>
            <a:ext cx="216024" cy="2520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6328771"/>
            <a:ext cx="1512168" cy="462086"/>
          </a:xfrm>
          <a:prstGeom prst="rect">
            <a:avLst/>
          </a:prstGeom>
        </p:spPr>
      </p:pic>
      <p:pic>
        <p:nvPicPr>
          <p:cNvPr id="11" name="Picture 2" descr="C:\Users\pedro.salles\AppData\Local\Skitch\Captura_de_tela_081417_045428_P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6383109"/>
            <a:ext cx="1512168" cy="3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725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3"/>
          <p:cNvSpPr txBox="1">
            <a:spLocks noChangeArrowheads="1"/>
          </p:cNvSpPr>
          <p:nvPr/>
        </p:nvSpPr>
        <p:spPr bwMode="auto">
          <a:xfrm>
            <a:off x="0" y="836712"/>
            <a:ext cx="9906000" cy="329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/>
            <a:endParaRPr lang="pt-BR" altLang="pt-BR" sz="3991" b="1" dirty="0">
              <a:solidFill>
                <a:srgbClr val="0066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altLang="pt-BR" sz="3600" b="1" dirty="0" smtClean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Decreto Gestão Florestal</a:t>
            </a:r>
          </a:p>
          <a:p>
            <a:pPr algn="ctr"/>
            <a:endParaRPr lang="pt-BR" altLang="pt-BR" sz="3600" b="1" dirty="0" smtClean="0">
              <a:solidFill>
                <a:srgbClr val="0066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altLang="pt-BR" sz="2800" b="1" dirty="0" smtClean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Estimativa do débito de Compensação Florestal</a:t>
            </a:r>
          </a:p>
          <a:p>
            <a:pPr algn="ctr"/>
            <a:endParaRPr lang="pt-BR" altLang="pt-BR" sz="3200" b="1" dirty="0">
              <a:solidFill>
                <a:srgbClr val="0066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altLang="pt-BR" sz="3600" b="1" dirty="0" smtClean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Estimativa por: área </a:t>
            </a:r>
            <a:r>
              <a:rPr lang="pt-BR" altLang="pt-BR" sz="3600" b="1" dirty="0" err="1" smtClean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vs</a:t>
            </a:r>
            <a:r>
              <a:rPr lang="pt-BR" altLang="pt-BR" sz="3600" b="1" dirty="0" smtClean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inventário florestal</a:t>
            </a:r>
            <a:endParaRPr lang="pt-BR" altLang="pt-BR" sz="3991" b="1" dirty="0">
              <a:solidFill>
                <a:srgbClr val="0066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6328771"/>
            <a:ext cx="1512168" cy="462086"/>
          </a:xfrm>
          <a:prstGeom prst="rect">
            <a:avLst/>
          </a:prstGeom>
        </p:spPr>
      </p:pic>
      <p:pic>
        <p:nvPicPr>
          <p:cNvPr id="5" name="Picture 2" descr="C:\Users\pedro.salles\AppData\Local\Skitch\Captura_de_tela_081417_045428_P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6383109"/>
            <a:ext cx="1512168" cy="3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266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0" y="227544"/>
            <a:ext cx="9906000" cy="63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pt-BR" altLang="pt-BR" sz="2903" b="1" dirty="0" smtClean="0">
                <a:solidFill>
                  <a:srgbClr val="008000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Compensação </a:t>
            </a:r>
            <a:r>
              <a:rPr lang="pt-BR" altLang="pt-BR" sz="2903" b="1" dirty="0">
                <a:solidFill>
                  <a:srgbClr val="008000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Florestal após 2016</a:t>
            </a:r>
            <a:endParaRPr lang="pt-BR" altLang="pt-BR" sz="2903" b="1" dirty="0">
              <a:solidFill>
                <a:srgbClr val="000000"/>
              </a:solidFill>
              <a:latin typeface="Verdan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37049" y="3005597"/>
            <a:ext cx="8230464" cy="241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633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557124" y="2024853"/>
            <a:ext cx="6139364" cy="45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05000"/>
              </a:lnSpc>
              <a:spcBef>
                <a:spcPts val="2064"/>
              </a:spcBef>
              <a:buSzPct val="100000"/>
            </a:pPr>
            <a:endParaRPr lang="pt-BR" altLang="pt-BR" sz="1996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908720"/>
            <a:ext cx="990600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108585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9144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742950" lvl="1" indent="0">
              <a:lnSpc>
                <a:spcPct val="125000"/>
              </a:lnSpc>
              <a:spcBef>
                <a:spcPts val="272"/>
              </a:spcBef>
              <a:spcAft>
                <a:spcPts val="1200"/>
              </a:spcAft>
              <a:buSzPct val="100000"/>
            </a:pPr>
            <a:r>
              <a:rPr lang="pt-BR" sz="2400" b="1" dirty="0" smtClean="0">
                <a:solidFill>
                  <a:schemeClr val="tx1"/>
                </a:solidFill>
              </a:rPr>
              <a:t>Decreto Gestão Florestal (em discussão)</a:t>
            </a:r>
            <a:endParaRPr lang="pt-BR" sz="2400" b="1" dirty="0">
              <a:solidFill>
                <a:schemeClr val="tx1"/>
              </a:solidFill>
            </a:endParaRPr>
          </a:p>
          <a:p>
            <a:pPr marL="742950" lvl="1" indent="0">
              <a:lnSpc>
                <a:spcPct val="125000"/>
              </a:lnSpc>
              <a:spcBef>
                <a:spcPts val="272"/>
              </a:spcBef>
              <a:spcAft>
                <a:spcPts val="1200"/>
              </a:spcAft>
              <a:buSzPct val="100000"/>
            </a:pPr>
            <a:r>
              <a:rPr lang="pt-BR" sz="2400" dirty="0" smtClean="0">
                <a:solidFill>
                  <a:schemeClr val="tx1"/>
                </a:solidFill>
              </a:rPr>
              <a:t>Em relação à </a:t>
            </a:r>
            <a:r>
              <a:rPr lang="pt-BR" sz="2400" u="sng" dirty="0" smtClean="0">
                <a:solidFill>
                  <a:schemeClr val="tx1"/>
                </a:solidFill>
              </a:rPr>
              <a:t>estimativa da compensação devida</a:t>
            </a:r>
            <a:r>
              <a:rPr lang="pt-BR" sz="2400" dirty="0" smtClean="0">
                <a:solidFill>
                  <a:schemeClr val="tx1"/>
                </a:solidFill>
              </a:rPr>
              <a:t>:</a:t>
            </a:r>
          </a:p>
          <a:p>
            <a:pPr marL="538163" lvl="1" indent="-269875">
              <a:lnSpc>
                <a:spcPct val="125000"/>
              </a:lnSpc>
              <a:spcBef>
                <a:spcPts val="272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Desconsidera parâmetros de qualificação e quantificação da vegetação obtidos </a:t>
            </a:r>
            <a:r>
              <a:rPr lang="pt-BR" sz="2400" i="1" dirty="0">
                <a:solidFill>
                  <a:schemeClr val="tx1"/>
                </a:solidFill>
              </a:rPr>
              <a:t>in loco </a:t>
            </a:r>
            <a:r>
              <a:rPr lang="pt-BR" sz="2400" dirty="0" smtClean="0">
                <a:solidFill>
                  <a:schemeClr val="tx1"/>
                </a:solidFill>
              </a:rPr>
              <a:t>por meio do </a:t>
            </a:r>
            <a:r>
              <a:rPr lang="pt-BR" sz="2400" dirty="0">
                <a:solidFill>
                  <a:schemeClr val="tx1"/>
                </a:solidFill>
              </a:rPr>
              <a:t>inventário florestal da área objeto de supressão como</a:t>
            </a:r>
            <a:r>
              <a:rPr lang="pt-BR" sz="2400" dirty="0" smtClean="0">
                <a:solidFill>
                  <a:schemeClr val="tx1"/>
                </a:solidFill>
              </a:rPr>
              <a:t>: número de indivíduos, área basal média, volume, riqueza e diversidade de espécies;</a:t>
            </a:r>
          </a:p>
          <a:p>
            <a:pPr marL="538163" lvl="1" indent="-269875">
              <a:lnSpc>
                <a:spcPct val="125000"/>
              </a:lnSpc>
              <a:spcBef>
                <a:spcPts val="272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Propõe utilizar </a:t>
            </a:r>
            <a:r>
              <a:rPr lang="pt-BR" sz="2400" dirty="0">
                <a:solidFill>
                  <a:schemeClr val="tx1"/>
                </a:solidFill>
              </a:rPr>
              <a:t>a “área” </a:t>
            </a:r>
            <a:r>
              <a:rPr lang="pt-BR" sz="2400" dirty="0" smtClean="0">
                <a:solidFill>
                  <a:schemeClr val="tx1"/>
                </a:solidFill>
              </a:rPr>
              <a:t>como referência, ponderada por meio de </a:t>
            </a:r>
            <a:r>
              <a:rPr lang="pt-BR" altLang="pt-BR" sz="2400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metodologia complexa, subjetiva, e amparada no uso de mapas em escalas inadequadas, com maiores erros associados.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6328771"/>
            <a:ext cx="1512168" cy="462086"/>
          </a:xfrm>
          <a:prstGeom prst="rect">
            <a:avLst/>
          </a:prstGeom>
        </p:spPr>
      </p:pic>
      <p:pic>
        <p:nvPicPr>
          <p:cNvPr id="8" name="Picture 2" descr="C:\Users\pedro.salles\AppData\Local\Skitch\Captura_de_tela_081417_045428_P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6383109"/>
            <a:ext cx="1512168" cy="3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754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3"/>
          <p:cNvSpPr txBox="1">
            <a:spLocks noChangeArrowheads="1"/>
          </p:cNvSpPr>
          <p:nvPr/>
        </p:nvSpPr>
        <p:spPr bwMode="auto">
          <a:xfrm>
            <a:off x="0" y="836712"/>
            <a:ext cx="9906000" cy="329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/>
            <a:endParaRPr lang="pt-BR" altLang="pt-BR" sz="3991" b="1" dirty="0">
              <a:solidFill>
                <a:srgbClr val="0066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altLang="pt-BR" sz="3600" b="1" dirty="0" smtClean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Decreto Gestão Florestal</a:t>
            </a:r>
          </a:p>
          <a:p>
            <a:pPr algn="ctr"/>
            <a:endParaRPr lang="pt-BR" altLang="pt-BR" sz="3600" b="1" dirty="0" smtClean="0">
              <a:solidFill>
                <a:srgbClr val="0066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altLang="pt-BR" sz="2800" b="1" dirty="0" smtClean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Modalidades de quitação da Compensação Florestal</a:t>
            </a:r>
          </a:p>
          <a:p>
            <a:pPr algn="ctr"/>
            <a:endParaRPr lang="pt-BR" altLang="pt-BR" sz="3200" b="1" dirty="0">
              <a:solidFill>
                <a:srgbClr val="0066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altLang="pt-BR" sz="3600" b="1" dirty="0" smtClean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Conversão em recursos financeiros</a:t>
            </a:r>
            <a:endParaRPr lang="pt-BR" altLang="pt-BR" sz="3991" b="1" dirty="0">
              <a:solidFill>
                <a:srgbClr val="0066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6328771"/>
            <a:ext cx="1512168" cy="462086"/>
          </a:xfrm>
          <a:prstGeom prst="rect">
            <a:avLst/>
          </a:prstGeom>
        </p:spPr>
      </p:pic>
      <p:pic>
        <p:nvPicPr>
          <p:cNvPr id="5" name="Picture 2" descr="C:\Users\pedro.salles\AppData\Local\Skitch\Captura_de_tela_081417_045428_P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6383109"/>
            <a:ext cx="1512168" cy="3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289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ta para a direita 7"/>
          <p:cNvSpPr/>
          <p:nvPr/>
        </p:nvSpPr>
        <p:spPr>
          <a:xfrm>
            <a:off x="4735967" y="1664814"/>
            <a:ext cx="216024" cy="2520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0" y="227544"/>
            <a:ext cx="9906000" cy="63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pt-BR" altLang="pt-BR" sz="2903" b="1" dirty="0" smtClean="0">
                <a:solidFill>
                  <a:srgbClr val="008000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Compensação </a:t>
            </a:r>
            <a:r>
              <a:rPr lang="pt-BR" altLang="pt-BR" sz="2903" b="1" dirty="0">
                <a:solidFill>
                  <a:srgbClr val="008000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Florestal após 2016</a:t>
            </a:r>
            <a:endParaRPr lang="pt-BR" altLang="pt-BR" sz="2903" b="1" dirty="0">
              <a:solidFill>
                <a:srgbClr val="000000"/>
              </a:solidFill>
              <a:latin typeface="Verdan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37049" y="3005597"/>
            <a:ext cx="8230464" cy="241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633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557124" y="2024853"/>
            <a:ext cx="6139364" cy="45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05000"/>
              </a:lnSpc>
              <a:spcBef>
                <a:spcPts val="2064"/>
              </a:spcBef>
              <a:buSzPct val="100000"/>
            </a:pPr>
            <a:endParaRPr lang="pt-BR" altLang="pt-BR" sz="1996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836712"/>
            <a:ext cx="990600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108585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9144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68288" lvl="1" indent="0" algn="ctr">
              <a:lnSpc>
                <a:spcPct val="125000"/>
              </a:lnSpc>
              <a:spcBef>
                <a:spcPts val="272"/>
              </a:spcBef>
              <a:spcAft>
                <a:spcPts val="1200"/>
              </a:spcAft>
              <a:buSzPct val="100000"/>
            </a:pPr>
            <a:r>
              <a:rPr lang="pt-BR" sz="2400" b="1" dirty="0">
                <a:solidFill>
                  <a:schemeClr val="tx1"/>
                </a:solidFill>
              </a:rPr>
              <a:t>Conversão em recursos financeiros</a:t>
            </a:r>
            <a:endParaRPr lang="pt-BR" sz="2400" b="1" strike="sngStrike" dirty="0" smtClean="0">
              <a:solidFill>
                <a:schemeClr val="tx1"/>
              </a:solidFill>
            </a:endParaRPr>
          </a:p>
          <a:p>
            <a:pPr marL="268288" lvl="1" indent="0">
              <a:lnSpc>
                <a:spcPct val="125000"/>
              </a:lnSpc>
              <a:spcBef>
                <a:spcPts val="272"/>
              </a:spcBef>
              <a:spcAft>
                <a:spcPts val="1200"/>
              </a:spcAft>
              <a:buSzPct val="100000"/>
            </a:pPr>
            <a:r>
              <a:rPr lang="pt-BR" sz="2400" b="1" strike="sngStrike" dirty="0" smtClean="0">
                <a:solidFill>
                  <a:schemeClr val="tx1"/>
                </a:solidFill>
              </a:rPr>
              <a:t>Decreto </a:t>
            </a:r>
            <a:r>
              <a:rPr lang="pt-BR" sz="2400" b="1" strike="sngStrike" dirty="0">
                <a:solidFill>
                  <a:schemeClr val="tx1"/>
                </a:solidFill>
              </a:rPr>
              <a:t>nº 23.510/2002 </a:t>
            </a:r>
            <a:r>
              <a:rPr lang="pt-BR" sz="2400" strike="sngStrike" dirty="0">
                <a:solidFill>
                  <a:schemeClr val="tx1"/>
                </a:solidFill>
              </a:rPr>
              <a:t>= 50%     revertidos em </a:t>
            </a:r>
            <a:r>
              <a:rPr lang="pt-BR" sz="2400" i="1" strike="sngStrike" dirty="0">
                <a:solidFill>
                  <a:schemeClr val="tx1"/>
                </a:solidFill>
              </a:rPr>
              <a:t>benefício do meio ambiente, dos Parques e das </a:t>
            </a:r>
            <a:r>
              <a:rPr lang="pt-BR" sz="2400" i="1" strike="sngStrike" dirty="0" err="1">
                <a:solidFill>
                  <a:schemeClr val="tx1"/>
                </a:solidFill>
              </a:rPr>
              <a:t>UCs</a:t>
            </a:r>
            <a:r>
              <a:rPr lang="pt-BR" sz="2400" i="1" strike="sngStrike" dirty="0">
                <a:solidFill>
                  <a:schemeClr val="tx1"/>
                </a:solidFill>
              </a:rPr>
              <a:t> do DF</a:t>
            </a:r>
            <a:r>
              <a:rPr lang="pt-BR" sz="2400" i="1" dirty="0">
                <a:solidFill>
                  <a:schemeClr val="tx1"/>
                </a:solidFill>
              </a:rPr>
              <a:t>. </a:t>
            </a:r>
            <a:r>
              <a:rPr lang="pt-BR" sz="2400" dirty="0" smtClean="0">
                <a:solidFill>
                  <a:schemeClr val="tx1"/>
                </a:solidFill>
              </a:rPr>
              <a:t>(Revogado).</a:t>
            </a:r>
            <a:endParaRPr lang="pt-BR" sz="2400" i="1" dirty="0">
              <a:solidFill>
                <a:schemeClr val="tx1"/>
              </a:solidFill>
            </a:endParaRPr>
          </a:p>
          <a:p>
            <a:pPr marL="268288" lvl="1" indent="0">
              <a:lnSpc>
                <a:spcPct val="125000"/>
              </a:lnSpc>
              <a:spcBef>
                <a:spcPts val="272"/>
              </a:spcBef>
              <a:spcAft>
                <a:spcPts val="1200"/>
              </a:spcAft>
              <a:buSzPct val="100000"/>
            </a:pPr>
            <a:r>
              <a:rPr lang="pt-BR" sz="2400" b="1" dirty="0" smtClean="0">
                <a:solidFill>
                  <a:schemeClr val="tx1"/>
                </a:solidFill>
              </a:rPr>
              <a:t>Decreto nº 37.646/2016</a:t>
            </a:r>
            <a:endParaRPr lang="pt-BR" sz="2400" dirty="0" smtClean="0">
              <a:solidFill>
                <a:schemeClr val="tx1"/>
              </a:solidFill>
            </a:endParaRPr>
          </a:p>
          <a:p>
            <a:pPr marL="268288" lvl="1" indent="0">
              <a:lnSpc>
                <a:spcPct val="125000"/>
              </a:lnSpc>
              <a:spcBef>
                <a:spcPts val="272"/>
              </a:spcBef>
              <a:spcAft>
                <a:spcPts val="1200"/>
              </a:spcAft>
              <a:buSzPct val="100000"/>
            </a:pPr>
            <a:r>
              <a:rPr lang="pt-BR" sz="2400" dirty="0" smtClean="0">
                <a:solidFill>
                  <a:schemeClr val="tx1"/>
                </a:solidFill>
              </a:rPr>
              <a:t>Artigo 3º - </a:t>
            </a:r>
            <a:r>
              <a:rPr lang="pt-BR" sz="2400" dirty="0">
                <a:solidFill>
                  <a:schemeClr val="tx1"/>
                </a:solidFill>
              </a:rPr>
              <a:t>Editais do Programa </a:t>
            </a:r>
            <a:r>
              <a:rPr lang="pt-BR" sz="2400" dirty="0" smtClean="0">
                <a:solidFill>
                  <a:schemeClr val="tx1"/>
                </a:solidFill>
              </a:rPr>
              <a:t>Recupera Cerrado = </a:t>
            </a:r>
            <a:r>
              <a:rPr lang="pt-BR" sz="2400" u="sng" dirty="0" smtClean="0">
                <a:solidFill>
                  <a:schemeClr val="tx1"/>
                </a:solidFill>
              </a:rPr>
              <a:t>50%</a:t>
            </a:r>
            <a:r>
              <a:rPr lang="pt-BR" sz="2400" dirty="0" smtClean="0">
                <a:solidFill>
                  <a:schemeClr val="tx1"/>
                </a:solidFill>
              </a:rPr>
              <a:t> (2 anos)</a:t>
            </a:r>
          </a:p>
          <a:p>
            <a:pPr marL="268288" lvl="1" indent="0">
              <a:lnSpc>
                <a:spcPct val="125000"/>
              </a:lnSpc>
              <a:spcBef>
                <a:spcPts val="272"/>
              </a:spcBef>
              <a:spcAft>
                <a:spcPts val="1200"/>
              </a:spcAft>
              <a:buSzPct val="100000"/>
            </a:pPr>
            <a:r>
              <a:rPr lang="pt-BR" sz="2400" dirty="0" smtClean="0">
                <a:solidFill>
                  <a:schemeClr val="tx1"/>
                </a:solidFill>
              </a:rPr>
              <a:t>Artigo 4º: = </a:t>
            </a:r>
            <a:r>
              <a:rPr lang="pt-BR" sz="2400" u="sng" dirty="0">
                <a:solidFill>
                  <a:schemeClr val="tx1"/>
                </a:solidFill>
              </a:rPr>
              <a:t>50</a:t>
            </a:r>
            <a:r>
              <a:rPr lang="pt-BR" sz="2400" u="sng" dirty="0" smtClean="0">
                <a:solidFill>
                  <a:schemeClr val="tx1"/>
                </a:solidFill>
              </a:rPr>
              <a:t>%</a:t>
            </a:r>
            <a:r>
              <a:rPr lang="pt-BR" sz="2400" dirty="0" smtClean="0">
                <a:solidFill>
                  <a:schemeClr val="tx1"/>
                </a:solidFill>
              </a:rPr>
              <a:t>      depositados </a:t>
            </a:r>
            <a:r>
              <a:rPr lang="pt-BR" sz="2400" dirty="0">
                <a:solidFill>
                  <a:schemeClr val="tx1"/>
                </a:solidFill>
              </a:rPr>
              <a:t>em instituição especializada </a:t>
            </a:r>
            <a:r>
              <a:rPr lang="pt-BR" sz="2400" dirty="0" smtClean="0">
                <a:solidFill>
                  <a:schemeClr val="tx1"/>
                </a:solidFill>
              </a:rPr>
              <a:t>em gestão de recursos, programas</a:t>
            </a:r>
            <a:r>
              <a:rPr lang="pt-BR" sz="2400" dirty="0">
                <a:solidFill>
                  <a:schemeClr val="tx1"/>
                </a:solidFill>
              </a:rPr>
              <a:t>, projetos e ações de proteção, conservação ou recuperação da biodiversidade e do meio </a:t>
            </a:r>
            <a:r>
              <a:rPr lang="pt-BR" sz="2400" dirty="0" smtClean="0">
                <a:solidFill>
                  <a:schemeClr val="tx1"/>
                </a:solidFill>
              </a:rPr>
              <a:t>ambiente.</a:t>
            </a:r>
          </a:p>
          <a:p>
            <a:pPr marL="268288" lvl="1" indent="0">
              <a:lnSpc>
                <a:spcPct val="125000"/>
              </a:lnSpc>
              <a:spcBef>
                <a:spcPts val="272"/>
              </a:spcBef>
              <a:buSzPct val="100000"/>
            </a:pPr>
            <a:r>
              <a:rPr lang="pt-BR" sz="2400" b="1" dirty="0" smtClean="0">
                <a:solidFill>
                  <a:schemeClr val="tx1"/>
                </a:solidFill>
              </a:rPr>
              <a:t>Decreto Gestão Florestal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>
                <a:solidFill>
                  <a:schemeClr val="tx1"/>
                </a:solidFill>
              </a:rPr>
              <a:t>= </a:t>
            </a:r>
            <a:r>
              <a:rPr lang="pt-BR" sz="2400" u="sng" dirty="0">
                <a:solidFill>
                  <a:schemeClr val="tx1"/>
                </a:solidFill>
              </a:rPr>
              <a:t>50%</a:t>
            </a:r>
            <a:r>
              <a:rPr lang="pt-BR" sz="2400" dirty="0">
                <a:solidFill>
                  <a:schemeClr val="tx1"/>
                </a:solidFill>
              </a:rPr>
              <a:t>     </a:t>
            </a:r>
            <a:r>
              <a:rPr lang="pt-BR" sz="2400" dirty="0" smtClean="0">
                <a:solidFill>
                  <a:schemeClr val="tx1"/>
                </a:solidFill>
              </a:rPr>
              <a:t> Fundo Único de Meio Ambiente.</a:t>
            </a:r>
            <a:endParaRPr lang="pt-BR" altLang="pt-BR" sz="2177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2720752" y="4077073"/>
            <a:ext cx="216024" cy="2520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5097016" y="5597834"/>
            <a:ext cx="216024" cy="2520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6328771"/>
            <a:ext cx="1512168" cy="462086"/>
          </a:xfrm>
          <a:prstGeom prst="rect">
            <a:avLst/>
          </a:prstGeom>
        </p:spPr>
      </p:pic>
      <p:pic>
        <p:nvPicPr>
          <p:cNvPr id="11" name="Picture 2" descr="C:\Users\pedro.salles\AppData\Local\Skitch\Captura_de_tela_081417_045428_P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6383109"/>
            <a:ext cx="1512168" cy="3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526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0" y="227544"/>
            <a:ext cx="9906000" cy="63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pt-BR" altLang="pt-BR" sz="2903" b="1" dirty="0" smtClean="0">
                <a:solidFill>
                  <a:srgbClr val="008000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Reflexões sobre o decreto de gestão florestal</a:t>
            </a:r>
            <a:endParaRPr lang="pt-BR" altLang="pt-BR" sz="2903" b="1" dirty="0">
              <a:solidFill>
                <a:srgbClr val="000000"/>
              </a:solidFill>
              <a:latin typeface="Verdan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37049" y="3005597"/>
            <a:ext cx="8230464" cy="241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633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557124" y="2024853"/>
            <a:ext cx="6139364" cy="45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05000"/>
              </a:lnSpc>
              <a:spcBef>
                <a:spcPts val="2064"/>
              </a:spcBef>
              <a:buSzPct val="100000"/>
            </a:pPr>
            <a:endParaRPr lang="pt-BR" altLang="pt-BR" sz="1996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1052736"/>
            <a:ext cx="970552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108585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9144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742950" lvl="1" indent="0" algn="ctr">
              <a:lnSpc>
                <a:spcPct val="125000"/>
              </a:lnSpc>
              <a:spcBef>
                <a:spcPts val="272"/>
              </a:spcBef>
              <a:spcAft>
                <a:spcPts val="1200"/>
              </a:spcAft>
              <a:buSzPct val="100000"/>
            </a:pPr>
            <a:r>
              <a:rPr lang="pt-BR" sz="2400" b="1" dirty="0" smtClean="0">
                <a:solidFill>
                  <a:schemeClr val="tx1"/>
                </a:solidFill>
              </a:rPr>
              <a:t>Conversão em recursos financeiros</a:t>
            </a:r>
            <a:endParaRPr lang="pt-BR" sz="2400" b="1" dirty="0">
              <a:solidFill>
                <a:schemeClr val="tx1"/>
              </a:solidFill>
            </a:endParaRPr>
          </a:p>
          <a:p>
            <a:pPr marL="706438" indent="-342900">
              <a:spcBef>
                <a:spcPts val="34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Permanece 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 regra que permite que 100% da Compensação Florestal </a:t>
            </a: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seja quitada 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pelo recolhimento de recursos </a:t>
            </a: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financeiros;</a:t>
            </a:r>
          </a:p>
          <a:p>
            <a:pPr marL="706438" indent="-342900">
              <a:spcBef>
                <a:spcPts val="34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Não se verificam 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recursos garantidos para </a:t>
            </a: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 recomposição em 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APP, RL e UC (proteção integral / sustentável</a:t>
            </a: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);</a:t>
            </a:r>
          </a:p>
          <a:p>
            <a:pPr marL="706438" indent="-342900">
              <a:spcBef>
                <a:spcPts val="34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Arranjo 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proposto para gestão dos recursos financeiros recolhidos não considera o Fundo de Desenvolvimento Florestal do DF, em desacordo com a Política Florestal do </a:t>
            </a: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DF;</a:t>
            </a:r>
          </a:p>
          <a:p>
            <a:pPr marL="706438" indent="-342900">
              <a:spcBef>
                <a:spcPts val="34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Alternativas de aplicação dos recursos recolhidos em pecúnia não atende ao disposto pela Política Florestal do DF.</a:t>
            </a:r>
            <a:endParaRPr lang="pt-BR" altLang="pt-BR" sz="2177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6328771"/>
            <a:ext cx="1512168" cy="462086"/>
          </a:xfrm>
          <a:prstGeom prst="rect">
            <a:avLst/>
          </a:prstGeom>
        </p:spPr>
      </p:pic>
      <p:pic>
        <p:nvPicPr>
          <p:cNvPr id="9" name="Picture 2" descr="C:\Users\pedro.salles\AppData\Local\Skitch\Captura_de_tela_081417_045428_P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6383109"/>
            <a:ext cx="1512168" cy="3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035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3"/>
          <p:cNvSpPr txBox="1">
            <a:spLocks noChangeArrowheads="1"/>
          </p:cNvSpPr>
          <p:nvPr/>
        </p:nvSpPr>
        <p:spPr bwMode="auto">
          <a:xfrm>
            <a:off x="0" y="836712"/>
            <a:ext cx="9906000" cy="42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/>
            <a:endParaRPr lang="pt-BR" altLang="pt-BR" sz="3991" b="1" dirty="0">
              <a:solidFill>
                <a:srgbClr val="0066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altLang="pt-BR" sz="3600" b="1" dirty="0" smtClean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Decreto Gestão Florestal</a:t>
            </a:r>
          </a:p>
          <a:p>
            <a:pPr algn="ctr"/>
            <a:endParaRPr lang="pt-BR" altLang="pt-BR" sz="3600" b="1" dirty="0" smtClean="0">
              <a:solidFill>
                <a:srgbClr val="0066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altLang="pt-BR" sz="2800" b="1" dirty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Modalidades de quitação </a:t>
            </a:r>
            <a:r>
              <a:rPr lang="pt-BR" altLang="pt-BR" sz="2800" b="1" dirty="0" smtClean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 Compensação Florestal</a:t>
            </a:r>
          </a:p>
          <a:p>
            <a:pPr algn="ctr"/>
            <a:endParaRPr lang="pt-BR" altLang="pt-BR" sz="2800" b="1" dirty="0">
              <a:solidFill>
                <a:srgbClr val="0066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altLang="pt-BR" sz="3600" b="1" dirty="0" smtClean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Pagamento pela conservação de vegetação</a:t>
            </a:r>
            <a:endParaRPr lang="pt-BR" altLang="pt-BR" sz="2800" b="1" dirty="0" smtClean="0">
              <a:solidFill>
                <a:srgbClr val="0066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t-BR" altLang="pt-BR" sz="3200" b="1" dirty="0">
              <a:solidFill>
                <a:srgbClr val="0066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altLang="pt-BR" sz="3200" b="1" dirty="0" smtClean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BR" altLang="pt-BR" sz="3200" b="1" i="1" dirty="0" smtClean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compensação (da compensação)</a:t>
            </a:r>
            <a:r>
              <a:rPr lang="pt-BR" altLang="pt-BR" sz="3200" b="1" dirty="0" smtClean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pt-BR" altLang="pt-BR" sz="3991" b="1" dirty="0">
              <a:solidFill>
                <a:srgbClr val="0066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6328771"/>
            <a:ext cx="1512168" cy="462086"/>
          </a:xfrm>
          <a:prstGeom prst="rect">
            <a:avLst/>
          </a:prstGeom>
        </p:spPr>
      </p:pic>
      <p:pic>
        <p:nvPicPr>
          <p:cNvPr id="5" name="Picture 2" descr="C:\Users\pedro.salles\AppData\Local\Skitch\Captura_de_tela_081417_045428_P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6383109"/>
            <a:ext cx="1512168" cy="3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648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0" y="227544"/>
            <a:ext cx="9906000" cy="63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pt-BR" altLang="pt-BR" sz="2903" b="1" dirty="0" smtClean="0">
                <a:solidFill>
                  <a:srgbClr val="008000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Compensação </a:t>
            </a:r>
            <a:r>
              <a:rPr lang="pt-BR" altLang="pt-BR" sz="2903" b="1" dirty="0">
                <a:solidFill>
                  <a:srgbClr val="008000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Florestal após 2016</a:t>
            </a:r>
            <a:endParaRPr lang="pt-BR" altLang="pt-BR" sz="2903" b="1" dirty="0">
              <a:solidFill>
                <a:srgbClr val="000000"/>
              </a:solidFill>
              <a:latin typeface="Verdan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557124" y="2024853"/>
            <a:ext cx="6139364" cy="45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05000"/>
              </a:lnSpc>
              <a:spcBef>
                <a:spcPts val="2064"/>
              </a:spcBef>
              <a:buSzPct val="100000"/>
            </a:pPr>
            <a:endParaRPr lang="pt-BR" altLang="pt-BR" sz="1996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1052736"/>
            <a:ext cx="99060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108585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9144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742950" lvl="1" indent="0">
              <a:lnSpc>
                <a:spcPct val="125000"/>
              </a:lnSpc>
              <a:spcBef>
                <a:spcPts val="272"/>
              </a:spcBef>
              <a:spcAft>
                <a:spcPts val="1200"/>
              </a:spcAft>
              <a:buSzPct val="100000"/>
            </a:pPr>
            <a:r>
              <a:rPr lang="pt-BR" sz="2400" b="1" dirty="0" smtClean="0">
                <a:solidFill>
                  <a:schemeClr val="tx1"/>
                </a:solidFill>
              </a:rPr>
              <a:t>Decreto Gestão Florestal (em discussão)</a:t>
            </a:r>
            <a:endParaRPr lang="pt-BR" sz="2400" b="1" dirty="0">
              <a:solidFill>
                <a:schemeClr val="tx1"/>
              </a:solidFill>
            </a:endParaRPr>
          </a:p>
          <a:p>
            <a:pPr marL="742950" lvl="1" indent="0">
              <a:lnSpc>
                <a:spcPct val="125000"/>
              </a:lnSpc>
              <a:spcBef>
                <a:spcPts val="272"/>
              </a:spcBef>
              <a:spcAft>
                <a:spcPts val="1200"/>
              </a:spcAft>
              <a:buSzPct val="100000"/>
            </a:pPr>
            <a:r>
              <a:rPr lang="pt-BR" sz="2400" dirty="0" smtClean="0">
                <a:solidFill>
                  <a:schemeClr val="tx1"/>
                </a:solidFill>
              </a:rPr>
              <a:t>Modalidades de quitação: </a:t>
            </a:r>
            <a:r>
              <a:rPr lang="pt-BR" sz="2400" u="sng" dirty="0" smtClean="0">
                <a:solidFill>
                  <a:schemeClr val="tx1"/>
                </a:solidFill>
              </a:rPr>
              <a:t>Pagamento pela conservação de vegetação (a compensação da compensação)</a:t>
            </a:r>
            <a:r>
              <a:rPr lang="pt-BR" sz="2400" dirty="0" smtClean="0">
                <a:solidFill>
                  <a:schemeClr val="tx1"/>
                </a:solidFill>
              </a:rPr>
              <a:t>. Inclui:</a:t>
            </a:r>
          </a:p>
          <a:p>
            <a:pPr lvl="1">
              <a:lnSpc>
                <a:spcPct val="125000"/>
              </a:lnSpc>
              <a:spcBef>
                <a:spcPts val="272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aquisição de CRA</a:t>
            </a:r>
            <a:r>
              <a:rPr lang="pt-BR" sz="2400" dirty="0">
                <a:solidFill>
                  <a:schemeClr val="tx1"/>
                </a:solidFill>
              </a:rPr>
              <a:t>; </a:t>
            </a:r>
            <a:endParaRPr lang="pt-BR" sz="2400" dirty="0" smtClean="0">
              <a:solidFill>
                <a:schemeClr val="tx1"/>
              </a:solidFill>
            </a:endParaRPr>
          </a:p>
          <a:p>
            <a:pPr lvl="1">
              <a:lnSpc>
                <a:spcPct val="125000"/>
              </a:lnSpc>
              <a:spcBef>
                <a:spcPts val="272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a doação </a:t>
            </a:r>
            <a:r>
              <a:rPr lang="pt-BR" sz="2400" dirty="0">
                <a:solidFill>
                  <a:schemeClr val="tx1"/>
                </a:solidFill>
              </a:rPr>
              <a:t>de área </a:t>
            </a:r>
            <a:r>
              <a:rPr lang="pt-BR" sz="2400" dirty="0" smtClean="0">
                <a:solidFill>
                  <a:schemeClr val="tx1"/>
                </a:solidFill>
              </a:rPr>
              <a:t>ao </a:t>
            </a:r>
            <a:r>
              <a:rPr lang="pt-BR" sz="2400" dirty="0" err="1" smtClean="0">
                <a:solidFill>
                  <a:schemeClr val="tx1"/>
                </a:solidFill>
              </a:rPr>
              <a:t>Ibram</a:t>
            </a:r>
            <a:r>
              <a:rPr lang="pt-BR" sz="2400" dirty="0" smtClean="0">
                <a:solidFill>
                  <a:schemeClr val="tx1"/>
                </a:solidFill>
              </a:rPr>
              <a:t> para criação </a:t>
            </a:r>
            <a:r>
              <a:rPr lang="pt-BR" sz="2400" dirty="0">
                <a:solidFill>
                  <a:schemeClr val="tx1"/>
                </a:solidFill>
              </a:rPr>
              <a:t>de </a:t>
            </a:r>
            <a:r>
              <a:rPr lang="pt-BR" sz="2400" dirty="0" smtClean="0">
                <a:solidFill>
                  <a:schemeClr val="tx1"/>
                </a:solidFill>
              </a:rPr>
              <a:t>Unidade de Conservação; ou </a:t>
            </a:r>
          </a:p>
          <a:p>
            <a:pPr lvl="1">
              <a:lnSpc>
                <a:spcPct val="125000"/>
              </a:lnSpc>
              <a:spcBef>
                <a:spcPts val="272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a troca por áreas de RL excedente, de servidão ambiental (</a:t>
            </a:r>
            <a:r>
              <a:rPr lang="pt-BR" sz="2400" u="sng" dirty="0" smtClean="0">
                <a:solidFill>
                  <a:schemeClr val="tx1"/>
                </a:solidFill>
              </a:rPr>
              <a:t>em caráter permanente ou temporário</a:t>
            </a:r>
            <a:r>
              <a:rPr lang="pt-BR" sz="2400" dirty="0" smtClean="0">
                <a:solidFill>
                  <a:schemeClr val="tx1"/>
                </a:solidFill>
              </a:rPr>
              <a:t>) ou de RPPN, em imóvel próprio ou de terceiro. </a:t>
            </a:r>
            <a:endParaRPr lang="pt-BR" altLang="pt-BR" sz="2400" dirty="0" smtClean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6328771"/>
            <a:ext cx="1512168" cy="462086"/>
          </a:xfrm>
          <a:prstGeom prst="rect">
            <a:avLst/>
          </a:prstGeom>
        </p:spPr>
      </p:pic>
      <p:pic>
        <p:nvPicPr>
          <p:cNvPr id="8" name="Picture 2" descr="C:\Users\pedro.salles\AppData\Local\Skitch\Captura_de_tela_081417_045428_P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6383109"/>
            <a:ext cx="1512168" cy="3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626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0" y="227544"/>
            <a:ext cx="9906000" cy="63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pt-BR" altLang="pt-BR" sz="2903" b="1" dirty="0">
                <a:solidFill>
                  <a:srgbClr val="008000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Reflexões sobre o decreto de gestão florestal</a:t>
            </a:r>
            <a:endParaRPr lang="pt-BR" altLang="pt-BR" sz="2903" b="1" dirty="0">
              <a:solidFill>
                <a:srgbClr val="000000"/>
              </a:solidFill>
              <a:latin typeface="Verdan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37049" y="3005597"/>
            <a:ext cx="8230464" cy="241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633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557124" y="2024853"/>
            <a:ext cx="6139364" cy="45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05000"/>
              </a:lnSpc>
              <a:spcBef>
                <a:spcPts val="2064"/>
              </a:spcBef>
              <a:buSzPct val="100000"/>
            </a:pPr>
            <a:endParaRPr lang="pt-BR" altLang="pt-BR" sz="1996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980728"/>
            <a:ext cx="970552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108585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9144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742950" lvl="1" indent="0" algn="ctr">
              <a:lnSpc>
                <a:spcPct val="125000"/>
              </a:lnSpc>
              <a:spcBef>
                <a:spcPts val="272"/>
              </a:spcBef>
              <a:spcAft>
                <a:spcPts val="1200"/>
              </a:spcAft>
              <a:buSzPct val="100000"/>
            </a:pPr>
            <a:r>
              <a:rPr lang="pt-BR" sz="2400" b="1" dirty="0" smtClean="0">
                <a:solidFill>
                  <a:schemeClr val="tx1"/>
                </a:solidFill>
              </a:rPr>
              <a:t>Compensação (da compensação) e o Código Florestal</a:t>
            </a:r>
            <a:endParaRPr lang="pt-BR" sz="2400" b="1" dirty="0">
              <a:solidFill>
                <a:schemeClr val="tx1"/>
              </a:solidFill>
            </a:endParaRPr>
          </a:p>
          <a:p>
            <a:pPr marL="355600" indent="-260350">
              <a:spcBef>
                <a:spcPts val="34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 compensação da obrigação de recompor áreas de RL é prevista exclusivamente para </a:t>
            </a:r>
            <a:r>
              <a:rPr lang="pt-BR" altLang="pt-BR" sz="2400" u="sng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desmatamentos realizados até 22/07/2008</a:t>
            </a: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355600" indent="-260350">
              <a:spcBef>
                <a:spcPts val="34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As 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medidas de compensação da </a:t>
            </a: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RL </a:t>
            </a:r>
            <a:r>
              <a:rPr lang="pt-BR" altLang="pt-BR" sz="2400" u="sng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não </a:t>
            </a:r>
            <a:r>
              <a:rPr lang="pt-BR" altLang="pt-BR" sz="2400" u="sng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podem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ser utilizadas </a:t>
            </a: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para </a:t>
            </a:r>
            <a:r>
              <a:rPr lang="pt-BR" altLang="pt-BR" sz="2400" u="sng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viabilizar o desmatamento de </a:t>
            </a:r>
            <a:r>
              <a:rPr lang="pt-BR" altLang="pt-BR" sz="2400" u="sng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novas áreas de </a:t>
            </a:r>
            <a:r>
              <a:rPr lang="pt-BR" altLang="pt-BR" sz="2400" u="sng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vegetação</a:t>
            </a: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355600" indent="-260350">
              <a:spcBef>
                <a:spcPts val="34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 adoção das alternativas de compensação da RL para compensar as obrigações da compensação florestal, decorrentes de </a:t>
            </a:r>
            <a:r>
              <a:rPr lang="pt-BR" altLang="pt-BR" sz="2400" u="sng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novos desmatamentos</a:t>
            </a: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não encontra respaldo legal no Código Florestal.</a:t>
            </a:r>
          </a:p>
          <a:p>
            <a:pPr marL="355600" indent="-260350">
              <a:spcBef>
                <a:spcPts val="34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altLang="pt-BR" sz="2400" u="sng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Aquisição temporária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de áreas de servidão ambiental: </a:t>
            </a:r>
            <a:r>
              <a:rPr lang="pt-BR" altLang="pt-BR" sz="2400" u="sng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finalizado o prazo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de aquisição da servidão (15 a 30 anos), as </a:t>
            </a:r>
            <a:r>
              <a:rPr lang="pt-BR" altLang="pt-BR" sz="2400" u="sng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áreas estariam desimpedidas para supressão da vegetação nativa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pt-BR" altLang="pt-BR" sz="2400" dirty="0" smtClean="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55600" indent="-260350">
              <a:spcBef>
                <a:spcPts val="34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endParaRPr lang="pt-BR" altLang="pt-BR" sz="2400" dirty="0" smtClean="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55600" indent="-260350">
              <a:spcBef>
                <a:spcPts val="34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endParaRPr lang="pt-BR" altLang="pt-BR" sz="2177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6328771"/>
            <a:ext cx="1512168" cy="462086"/>
          </a:xfrm>
          <a:prstGeom prst="rect">
            <a:avLst/>
          </a:prstGeom>
        </p:spPr>
      </p:pic>
      <p:pic>
        <p:nvPicPr>
          <p:cNvPr id="9" name="Picture 2" descr="C:\Users\pedro.salles\AppData\Local\Skitch\Captura_de_tela_081417_045428_P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6383109"/>
            <a:ext cx="1512168" cy="3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324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3"/>
          <p:cNvSpPr txBox="1">
            <a:spLocks noChangeArrowheads="1"/>
          </p:cNvSpPr>
          <p:nvPr/>
        </p:nvSpPr>
        <p:spPr bwMode="auto">
          <a:xfrm>
            <a:off x="0" y="836712"/>
            <a:ext cx="9906000" cy="329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/>
            <a:endParaRPr lang="pt-BR" altLang="pt-BR" sz="3991" b="1" dirty="0">
              <a:solidFill>
                <a:srgbClr val="0066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altLang="pt-BR" sz="3600" b="1" dirty="0" smtClean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Decreto Gestão Florestal</a:t>
            </a:r>
          </a:p>
          <a:p>
            <a:pPr algn="ctr"/>
            <a:endParaRPr lang="pt-BR" altLang="pt-BR" sz="3600" b="1" dirty="0" smtClean="0">
              <a:solidFill>
                <a:srgbClr val="0066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altLang="pt-BR" sz="2800" b="1" dirty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Modalidades de quitação </a:t>
            </a:r>
            <a:r>
              <a:rPr lang="pt-BR" altLang="pt-BR" sz="2800" b="1" dirty="0" smtClean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 Compensação Florestal</a:t>
            </a:r>
          </a:p>
          <a:p>
            <a:pPr algn="ctr"/>
            <a:endParaRPr lang="pt-BR" altLang="pt-BR" sz="3200" b="1" dirty="0">
              <a:solidFill>
                <a:srgbClr val="0066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altLang="pt-BR" sz="3600" b="1" dirty="0" smtClean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Restauração ecológica da vegetação</a:t>
            </a:r>
            <a:endParaRPr lang="pt-BR" altLang="pt-BR" sz="3991" b="1" dirty="0">
              <a:solidFill>
                <a:srgbClr val="0066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6328771"/>
            <a:ext cx="1512168" cy="462086"/>
          </a:xfrm>
          <a:prstGeom prst="rect">
            <a:avLst/>
          </a:prstGeom>
        </p:spPr>
      </p:pic>
      <p:pic>
        <p:nvPicPr>
          <p:cNvPr id="5" name="Picture 2" descr="C:\Users\pedro.salles\AppData\Local\Skitch\Captura_de_tela_081417_045428_P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6383109"/>
            <a:ext cx="1512168" cy="3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785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0" y="227544"/>
            <a:ext cx="9906000" cy="63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pt-BR" altLang="pt-BR" sz="2903" b="1" dirty="0" smtClean="0">
                <a:solidFill>
                  <a:srgbClr val="008000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Compensação Florestal</a:t>
            </a:r>
            <a:endParaRPr lang="pt-BR" altLang="pt-BR" sz="2903" b="1" dirty="0">
              <a:solidFill>
                <a:srgbClr val="000000"/>
              </a:solidFill>
              <a:latin typeface="Verdan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37049" y="3005597"/>
            <a:ext cx="8230464" cy="241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633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557124" y="2024853"/>
            <a:ext cx="6139364" cy="45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05000"/>
              </a:lnSpc>
              <a:spcBef>
                <a:spcPts val="2064"/>
              </a:spcBef>
              <a:buSzPct val="100000"/>
            </a:pPr>
            <a:endParaRPr lang="pt-BR" altLang="pt-BR" sz="1996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1052736"/>
            <a:ext cx="9561512" cy="468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108585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9144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340"/>
              </a:spcBef>
              <a:buSzPct val="100000"/>
            </a:pPr>
            <a:r>
              <a:rPr lang="pt-BR" altLang="pt-BR" sz="2903" b="1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Decreto nº </a:t>
            </a:r>
            <a:r>
              <a:rPr lang="pt-BR" altLang="pt-BR" sz="2903" b="1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37.931/2016 – PRA-DF</a:t>
            </a:r>
            <a:endParaRPr lang="pt-BR" altLang="pt-BR" sz="2903" b="1" dirty="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lnSpc>
                <a:spcPct val="125000"/>
              </a:lnSpc>
              <a:spcBef>
                <a:spcPts val="272"/>
              </a:spcBef>
              <a:buSzPct val="100000"/>
            </a:pPr>
            <a:endParaRPr lang="pt-BR" altLang="pt-BR" sz="1089" dirty="0" smtClean="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42950" lvl="1" indent="0" algn="just">
              <a:lnSpc>
                <a:spcPct val="125000"/>
              </a:lnSpc>
              <a:spcBef>
                <a:spcPts val="272"/>
              </a:spcBef>
              <a:buSzPct val="100000"/>
            </a:pPr>
            <a:r>
              <a:rPr lang="pt-BR" sz="2600" b="1" dirty="0" smtClean="0">
                <a:solidFill>
                  <a:schemeClr val="tx1"/>
                </a:solidFill>
              </a:rPr>
              <a:t>Art</a:t>
            </a:r>
            <a:r>
              <a:rPr lang="pt-BR" sz="2600" b="1" dirty="0">
                <a:solidFill>
                  <a:schemeClr val="tx1"/>
                </a:solidFill>
              </a:rPr>
              <a:t>. </a:t>
            </a:r>
            <a:r>
              <a:rPr lang="pt-BR" sz="2600" b="1" dirty="0" smtClean="0">
                <a:solidFill>
                  <a:schemeClr val="tx1"/>
                </a:solidFill>
              </a:rPr>
              <a:t>2º, III </a:t>
            </a:r>
            <a:r>
              <a:rPr lang="pt-BR" sz="2600" dirty="0" smtClean="0">
                <a:solidFill>
                  <a:schemeClr val="tx1"/>
                </a:solidFill>
              </a:rPr>
              <a:t>– Compensação florestal: “</a:t>
            </a:r>
            <a:r>
              <a:rPr lang="pt-BR" sz="2600" i="1" u="sng" dirty="0">
                <a:solidFill>
                  <a:schemeClr val="tx1"/>
                </a:solidFill>
              </a:rPr>
              <a:t>obrigação de restauração ou conservação de vegetação nativa </a:t>
            </a:r>
            <a:r>
              <a:rPr lang="pt-BR" sz="2600" i="1" dirty="0">
                <a:solidFill>
                  <a:schemeClr val="tx1"/>
                </a:solidFill>
              </a:rPr>
              <a:t>devida como forma de compensar os impactos negativos sobre a biodiversidade e a oferta de serviços ambientais decorrentes da conversão de remanescente nativo para uso alternativo do solo</a:t>
            </a:r>
            <a:r>
              <a:rPr lang="pt-BR" sz="2600" dirty="0" smtClean="0">
                <a:solidFill>
                  <a:schemeClr val="tx1"/>
                </a:solidFill>
              </a:rPr>
              <a:t>”.</a:t>
            </a:r>
          </a:p>
          <a:p>
            <a:pPr lvl="1">
              <a:lnSpc>
                <a:spcPct val="125000"/>
              </a:lnSpc>
              <a:spcBef>
                <a:spcPts val="272"/>
              </a:spcBef>
              <a:buSzPct val="100000"/>
              <a:buFont typeface="Wingdings" panose="05000000000000000000" pitchFamily="2" charset="2"/>
              <a:buChar char="Ø"/>
            </a:pPr>
            <a:endParaRPr lang="pt-BR" altLang="pt-BR" sz="2177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6328771"/>
            <a:ext cx="1512168" cy="462086"/>
          </a:xfrm>
          <a:prstGeom prst="rect">
            <a:avLst/>
          </a:prstGeom>
        </p:spPr>
      </p:pic>
      <p:pic>
        <p:nvPicPr>
          <p:cNvPr id="8" name="Picture 2" descr="C:\Users\pedro.salles\AppData\Local\Skitch\Captura_de_tela_081417_045428_P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6383109"/>
            <a:ext cx="1512168" cy="3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7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3"/>
          <p:cNvSpPr txBox="1">
            <a:spLocks noChangeArrowheads="1"/>
          </p:cNvSpPr>
          <p:nvPr/>
        </p:nvSpPr>
        <p:spPr bwMode="auto">
          <a:xfrm>
            <a:off x="381001" y="1593002"/>
            <a:ext cx="9144000" cy="365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/>
            <a:endParaRPr lang="pt-BR" altLang="pt-BR" sz="3991" b="1" dirty="0">
              <a:solidFill>
                <a:srgbClr val="0066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altLang="pt-BR" sz="3991" b="1" dirty="0" smtClean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Casos de sucesso da compensação florestal</a:t>
            </a:r>
            <a:endParaRPr lang="pt-BR" altLang="pt-BR" sz="3991" b="1" dirty="0">
              <a:solidFill>
                <a:srgbClr val="0066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t-BR" altLang="pt-BR" sz="3600" b="1" dirty="0">
              <a:solidFill>
                <a:srgbClr val="0066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altLang="pt-BR" sz="3600" b="1" dirty="0" smtClean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Parque da Asa Sul</a:t>
            </a:r>
            <a:endParaRPr lang="pt-BR" altLang="pt-BR" sz="3600" b="1" dirty="0">
              <a:solidFill>
                <a:srgbClr val="0066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t-BR" altLang="pt-BR" sz="3991" b="1" dirty="0">
              <a:solidFill>
                <a:srgbClr val="0066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6328771"/>
            <a:ext cx="1512168" cy="462086"/>
          </a:xfrm>
          <a:prstGeom prst="rect">
            <a:avLst/>
          </a:prstGeom>
        </p:spPr>
      </p:pic>
      <p:pic>
        <p:nvPicPr>
          <p:cNvPr id="5" name="Picture 2" descr="C:\Users\pedro.salles\AppData\Local\Skitch\Captura_de_tela_081417_045428_P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6383109"/>
            <a:ext cx="1512168" cy="3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212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0" y="227544"/>
            <a:ext cx="9906000" cy="63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pt-BR" altLang="pt-BR" sz="2903" b="1" dirty="0" smtClean="0">
                <a:solidFill>
                  <a:srgbClr val="008000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Compensação </a:t>
            </a:r>
            <a:r>
              <a:rPr lang="pt-BR" altLang="pt-BR" sz="2903" b="1" dirty="0">
                <a:solidFill>
                  <a:srgbClr val="008000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Florestal após 2016</a:t>
            </a:r>
            <a:endParaRPr lang="pt-BR" altLang="pt-BR" sz="2903" b="1" dirty="0">
              <a:solidFill>
                <a:srgbClr val="000000"/>
              </a:solidFill>
              <a:latin typeface="Verdan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557124" y="2024853"/>
            <a:ext cx="6139364" cy="45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05000"/>
              </a:lnSpc>
              <a:spcBef>
                <a:spcPts val="2064"/>
              </a:spcBef>
              <a:buSzPct val="100000"/>
            </a:pPr>
            <a:endParaRPr lang="pt-BR" altLang="pt-BR" sz="1996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908720"/>
            <a:ext cx="99060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108585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9144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742950" lvl="1" indent="0">
              <a:lnSpc>
                <a:spcPct val="125000"/>
              </a:lnSpc>
              <a:spcBef>
                <a:spcPts val="272"/>
              </a:spcBef>
              <a:spcAft>
                <a:spcPts val="1200"/>
              </a:spcAft>
              <a:buSzPct val="100000"/>
            </a:pPr>
            <a:r>
              <a:rPr lang="pt-BR" sz="2400" b="1" dirty="0" smtClean="0">
                <a:solidFill>
                  <a:schemeClr val="tx1"/>
                </a:solidFill>
              </a:rPr>
              <a:t>Decreto Gestão Florestal (em discussão)</a:t>
            </a:r>
            <a:endParaRPr lang="pt-BR" sz="2400" b="1" dirty="0">
              <a:solidFill>
                <a:schemeClr val="tx1"/>
              </a:solidFill>
            </a:endParaRPr>
          </a:p>
          <a:p>
            <a:pPr marL="742950" lvl="1" indent="0">
              <a:lnSpc>
                <a:spcPct val="125000"/>
              </a:lnSpc>
              <a:spcBef>
                <a:spcPts val="272"/>
              </a:spcBef>
              <a:spcAft>
                <a:spcPts val="1200"/>
              </a:spcAft>
              <a:buSzPct val="100000"/>
            </a:pPr>
            <a:r>
              <a:rPr lang="pt-BR" sz="2400" dirty="0" smtClean="0">
                <a:solidFill>
                  <a:schemeClr val="tx1"/>
                </a:solidFill>
              </a:rPr>
              <a:t>Modalidades de quitação: </a:t>
            </a:r>
            <a:r>
              <a:rPr lang="pt-BR" sz="2400" u="sng" dirty="0" smtClean="0">
                <a:solidFill>
                  <a:schemeClr val="tx1"/>
                </a:solidFill>
              </a:rPr>
              <a:t>Plantios de restauração ecológica</a:t>
            </a:r>
          </a:p>
          <a:p>
            <a:pPr marL="627063" lvl="1" indent="-354013">
              <a:lnSpc>
                <a:spcPct val="125000"/>
              </a:lnSpc>
              <a:spcBef>
                <a:spcPts val="272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Obrigatório apenas no caso de APP suprimida; inclui áreas em UC, em APP e RL de imóveis localizados em áreas de alta prioridade;</a:t>
            </a:r>
          </a:p>
          <a:p>
            <a:pPr marL="627063" lvl="1" indent="-354013">
              <a:lnSpc>
                <a:spcPct val="125000"/>
              </a:lnSpc>
              <a:spcBef>
                <a:spcPts val="272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Caberá ao detentor do passivo de compensação: executar o projeto de recomposição de APP e RL em imóvel de terceiro, as manutenções e monitoramento até a quitação. </a:t>
            </a:r>
          </a:p>
          <a:p>
            <a:pPr marL="627063" lvl="1" indent="-354013">
              <a:lnSpc>
                <a:spcPct val="125000"/>
              </a:lnSpc>
              <a:spcBef>
                <a:spcPts val="272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As responsabilidades dos proprietários rurais só se iniciam após a confirmação da quitação. Diversos exemplos de fracasso.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6328771"/>
            <a:ext cx="1512168" cy="462086"/>
          </a:xfrm>
          <a:prstGeom prst="rect">
            <a:avLst/>
          </a:prstGeom>
        </p:spPr>
      </p:pic>
      <p:pic>
        <p:nvPicPr>
          <p:cNvPr id="8" name="Picture 2" descr="C:\Users\pedro.salles\AppData\Local\Skitch\Captura_de_tela_081417_045428_P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6383109"/>
            <a:ext cx="1512168" cy="3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107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0" y="227544"/>
            <a:ext cx="9906000" cy="63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pt-BR" altLang="pt-BR" sz="2903" b="1" dirty="0">
                <a:solidFill>
                  <a:srgbClr val="008000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Reflexões sobre o decreto de gestão florestal</a:t>
            </a:r>
            <a:endParaRPr lang="pt-BR" altLang="pt-BR" sz="2903" b="1" dirty="0">
              <a:solidFill>
                <a:srgbClr val="000000"/>
              </a:solidFill>
              <a:latin typeface="Verdan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37049" y="3005597"/>
            <a:ext cx="8230464" cy="241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633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557124" y="2024853"/>
            <a:ext cx="6139364" cy="45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05000"/>
              </a:lnSpc>
              <a:spcBef>
                <a:spcPts val="2064"/>
              </a:spcBef>
              <a:buSzPct val="100000"/>
            </a:pPr>
            <a:endParaRPr lang="pt-BR" altLang="pt-BR" sz="1996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00472" y="1052735"/>
            <a:ext cx="9505055" cy="496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108585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9144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742950" lvl="1" indent="0" algn="ctr">
              <a:lnSpc>
                <a:spcPct val="125000"/>
              </a:lnSpc>
              <a:spcBef>
                <a:spcPts val="272"/>
              </a:spcBef>
              <a:spcAft>
                <a:spcPts val="600"/>
              </a:spcAft>
              <a:buSzPct val="100000"/>
            </a:pPr>
            <a:r>
              <a:rPr lang="pt-BR" sz="2400" b="1" dirty="0">
                <a:solidFill>
                  <a:schemeClr val="tx1"/>
                </a:solidFill>
              </a:rPr>
              <a:t>Restauração ecológica do Cerrado</a:t>
            </a:r>
          </a:p>
          <a:p>
            <a:pPr marL="95250">
              <a:spcBef>
                <a:spcPts val="340"/>
              </a:spcBef>
              <a:spcAft>
                <a:spcPts val="1200"/>
              </a:spcAft>
              <a:buSzPct val="100000"/>
            </a:pP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Vincular 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 quitação da compensação à “restauração” ecológica do Cerrado reflete </a:t>
            </a: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em:</a:t>
            </a:r>
          </a:p>
          <a:p>
            <a:pPr marL="355600" indent="-260350">
              <a:spcBef>
                <a:spcPts val="34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Majoração 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significativa dos custos inerentes à implantação, execução e quitação da compensação </a:t>
            </a: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florestal; </a:t>
            </a:r>
          </a:p>
          <a:p>
            <a:pPr marL="355600" indent="-260350">
              <a:spcBef>
                <a:spcPts val="34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Complexidade 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excessiva </a:t>
            </a: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na 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aplicação da compensação e incompatibilidade com as suas características originais, que preveem um arranjo mais simples, menos burocrático, menos oneroso financeiramente, em que a quitação se dá pelo plantio de mudas de espécies nativas em local </a:t>
            </a: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definido 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pelo Poder </a:t>
            </a: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Público.</a:t>
            </a:r>
            <a:endParaRPr lang="pt-BR" altLang="pt-BR" sz="2177" u="sng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6328771"/>
            <a:ext cx="1512168" cy="462086"/>
          </a:xfrm>
          <a:prstGeom prst="rect">
            <a:avLst/>
          </a:prstGeom>
        </p:spPr>
      </p:pic>
      <p:pic>
        <p:nvPicPr>
          <p:cNvPr id="8" name="Picture 2" descr="C:\Users\pedro.salles\AppData\Local\Skitch\Captura_de_tela_081417_045428_P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6383109"/>
            <a:ext cx="1512168" cy="3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180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0" y="227544"/>
            <a:ext cx="9906000" cy="63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pt-BR" altLang="pt-BR" sz="2903" b="1" dirty="0">
                <a:solidFill>
                  <a:srgbClr val="008000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Reflexões sobre o decreto de gestão florestal</a:t>
            </a:r>
            <a:endParaRPr lang="pt-BR" altLang="pt-BR" sz="2903" b="1" dirty="0">
              <a:solidFill>
                <a:srgbClr val="000000"/>
              </a:solidFill>
              <a:latin typeface="Verdan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37049" y="3005597"/>
            <a:ext cx="8230464" cy="241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633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557124" y="2024853"/>
            <a:ext cx="6139364" cy="45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05000"/>
              </a:lnSpc>
              <a:spcBef>
                <a:spcPts val="2064"/>
              </a:spcBef>
              <a:buSzPct val="100000"/>
            </a:pPr>
            <a:endParaRPr lang="pt-BR" altLang="pt-BR" sz="1996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00472" y="1052735"/>
            <a:ext cx="9505055" cy="496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108585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9144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742950" lvl="1" indent="0" algn="ctr">
              <a:lnSpc>
                <a:spcPct val="125000"/>
              </a:lnSpc>
              <a:spcBef>
                <a:spcPts val="272"/>
              </a:spcBef>
              <a:spcAft>
                <a:spcPts val="600"/>
              </a:spcAft>
              <a:buSzPct val="100000"/>
            </a:pPr>
            <a:r>
              <a:rPr lang="pt-BR" sz="2400" b="1" dirty="0">
                <a:solidFill>
                  <a:schemeClr val="tx1"/>
                </a:solidFill>
              </a:rPr>
              <a:t>Restauração ecológica do Cerrado</a:t>
            </a:r>
          </a:p>
          <a:p>
            <a:pPr marL="95250">
              <a:spcBef>
                <a:spcPts val="340"/>
              </a:spcBef>
              <a:spcAft>
                <a:spcPts val="1200"/>
              </a:spcAft>
              <a:buSzPct val="100000"/>
            </a:pP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Vincular a quitação da compensação 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à “restauração” ecológica do Cerrado </a:t>
            </a: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reflete 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em</a:t>
            </a: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marL="355600" indent="-260350">
              <a:spcBef>
                <a:spcPts val="34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Dificuldades 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adicionais aos procedimentos </a:t>
            </a: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 confirmação da quitação adotados pelo </a:t>
            </a:r>
            <a:r>
              <a:rPr lang="pt-BR" altLang="pt-BR" sz="2400" dirty="0" err="1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Ibram</a:t>
            </a: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que dependerão, em 100% das situações, de parâmetros que sirvam como referências para auferir a qualidade da </a:t>
            </a: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restauração.</a:t>
            </a:r>
          </a:p>
          <a:p>
            <a:pPr marL="355600" indent="-260350">
              <a:spcBef>
                <a:spcPts val="34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Determinação dos parâmetros de quitação da restauração é complexa. Não 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se encontram disponíveis até a presente </a:t>
            </a: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data. Previsão 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 um mínimo de 120 </a:t>
            </a: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dias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até que sejam formalmente </a:t>
            </a: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definidos (a 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partir da </a:t>
            </a: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publicação 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do </a:t>
            </a: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Decreto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355600" indent="-260350">
              <a:spcBef>
                <a:spcPts val="34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endParaRPr lang="pt-BR" altLang="pt-BR" sz="2177" u="sng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6328771"/>
            <a:ext cx="1512168" cy="462086"/>
          </a:xfrm>
          <a:prstGeom prst="rect">
            <a:avLst/>
          </a:prstGeom>
        </p:spPr>
      </p:pic>
      <p:pic>
        <p:nvPicPr>
          <p:cNvPr id="8" name="Picture 2" descr="C:\Users\pedro.salles\AppData\Local\Skitch\Captura_de_tela_081417_045428_P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6383109"/>
            <a:ext cx="1512168" cy="3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493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0" y="227544"/>
            <a:ext cx="9906000" cy="63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pt-BR" altLang="pt-BR" sz="2903" b="1" dirty="0">
                <a:solidFill>
                  <a:srgbClr val="008000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Reflexões sobre o decreto de gestão florestal</a:t>
            </a:r>
            <a:endParaRPr lang="pt-BR" altLang="pt-BR" sz="2903" b="1" dirty="0">
              <a:solidFill>
                <a:srgbClr val="000000"/>
              </a:solidFill>
              <a:latin typeface="Verdan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37049" y="3005597"/>
            <a:ext cx="8230464" cy="241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633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557124" y="2024853"/>
            <a:ext cx="6139364" cy="45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05000"/>
              </a:lnSpc>
              <a:spcBef>
                <a:spcPts val="2064"/>
              </a:spcBef>
              <a:buSzPct val="100000"/>
            </a:pPr>
            <a:endParaRPr lang="pt-BR" altLang="pt-BR" sz="1996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6456" y="836712"/>
            <a:ext cx="9777536" cy="533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108585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9144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742950" lvl="1" indent="0" algn="ctr">
              <a:lnSpc>
                <a:spcPct val="125000"/>
              </a:lnSpc>
              <a:spcBef>
                <a:spcPts val="272"/>
              </a:spcBef>
              <a:spcAft>
                <a:spcPts val="600"/>
              </a:spcAft>
              <a:buSzPct val="100000"/>
            </a:pPr>
            <a:r>
              <a:rPr lang="pt-BR" sz="2400" b="1" dirty="0" smtClean="0">
                <a:solidFill>
                  <a:schemeClr val="tx1"/>
                </a:solidFill>
              </a:rPr>
              <a:t>Restauração ecológica do Cerrado</a:t>
            </a:r>
            <a:endParaRPr lang="pt-BR" sz="2400" b="1" dirty="0">
              <a:solidFill>
                <a:schemeClr val="tx1"/>
              </a:solidFill>
            </a:endParaRPr>
          </a:p>
          <a:p>
            <a:pPr marL="95250">
              <a:spcBef>
                <a:spcPts val="340"/>
              </a:spcBef>
              <a:spcAft>
                <a:spcPts val="1200"/>
              </a:spcAft>
              <a:buSzPct val="100000"/>
            </a:pP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Considerando que:</a:t>
            </a:r>
          </a:p>
          <a:p>
            <a:pPr marL="355600" indent="-260350">
              <a:spcBef>
                <a:spcPts val="34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100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% dos passivos podem ser </a:t>
            </a: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convertidos em pecúnia, ou quitados 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pela aquisição de servidão ambiental em caráter </a:t>
            </a: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temporário;</a:t>
            </a:r>
          </a:p>
          <a:p>
            <a:pPr marL="355600" indent="-260350">
              <a:spcBef>
                <a:spcPts val="34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</a:t>
            </a: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etentores dos passivos arcam com todas as responsabilidades e custos de elaboração e execução do projeto de restauração; e que</a:t>
            </a:r>
          </a:p>
          <a:p>
            <a:pPr marL="355600" indent="-260350">
              <a:spcBef>
                <a:spcPts val="34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Não se privilegia os proprietários que se responsabilizam e arcam com os custos da regularização de seus respectivos imóveis. </a:t>
            </a:r>
          </a:p>
          <a:p>
            <a:pPr marL="95250">
              <a:spcBef>
                <a:spcPts val="340"/>
              </a:spcBef>
              <a:spcAft>
                <a:spcPts val="1200"/>
              </a:spcAft>
              <a:buSzPct val="100000"/>
            </a:pP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Avalia-se que haverá pouco interesse e que resultados 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se limitarão a ações pontuais no âmbito de </a:t>
            </a: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editais. Apenas 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parcela dos recursos </a:t>
            </a: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recolhidos 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será destinada à execução de plantios florestais.</a:t>
            </a:r>
            <a:endParaRPr lang="pt-BR" altLang="pt-BR" sz="2400" dirty="0" smtClean="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55600" indent="-260350">
              <a:spcBef>
                <a:spcPts val="34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endParaRPr lang="pt-BR" altLang="pt-BR" sz="2177" u="sng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6328771"/>
            <a:ext cx="1512168" cy="462086"/>
          </a:xfrm>
          <a:prstGeom prst="rect">
            <a:avLst/>
          </a:prstGeom>
        </p:spPr>
      </p:pic>
      <p:pic>
        <p:nvPicPr>
          <p:cNvPr id="8" name="Picture 2" descr="C:\Users\pedro.salles\AppData\Local\Skitch\Captura_de_tela_081417_045428_P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6383109"/>
            <a:ext cx="1512168" cy="3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795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0" y="227544"/>
            <a:ext cx="9906000" cy="63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pt-BR" altLang="pt-BR" sz="2903" b="1" dirty="0">
                <a:solidFill>
                  <a:srgbClr val="008000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Reflexões sobre o decreto de gestão florestal</a:t>
            </a:r>
            <a:endParaRPr lang="pt-BR" altLang="pt-BR" sz="2903" b="1" dirty="0">
              <a:solidFill>
                <a:srgbClr val="000000"/>
              </a:solidFill>
              <a:latin typeface="Verdan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37049" y="3005597"/>
            <a:ext cx="8230464" cy="241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633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557124" y="2024853"/>
            <a:ext cx="6139364" cy="45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05000"/>
              </a:lnSpc>
              <a:spcBef>
                <a:spcPts val="2064"/>
              </a:spcBef>
              <a:buSzPct val="100000"/>
            </a:pPr>
            <a:endParaRPr lang="pt-BR" altLang="pt-BR" sz="1996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00473" y="1124744"/>
            <a:ext cx="943304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108585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9144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95250">
              <a:spcBef>
                <a:spcPts val="340"/>
              </a:spcBef>
              <a:spcAft>
                <a:spcPts val="1200"/>
              </a:spcAft>
              <a:buSzPct val="100000"/>
            </a:pP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Estudo* sobre 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 estrutura, função e valor </a:t>
            </a: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 929.823 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árvores urbanas, em 50 cidades, </a:t>
            </a: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das 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árvores urbanas no estado da </a:t>
            </a: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Califórnia/EUA chegou às seguintes conclusões:</a:t>
            </a:r>
          </a:p>
          <a:p>
            <a:pPr marL="438150" indent="-342900">
              <a:spcBef>
                <a:spcPts val="34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Estimaram 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que são responsáveis por remover 567.748 t CO2 anualmente, equivalente a retirar 120.000 carros das ruas. </a:t>
            </a:r>
            <a:endParaRPr lang="pt-BR" altLang="pt-BR" sz="2400" dirty="0" smtClean="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38150" indent="-342900">
              <a:spcBef>
                <a:spcPts val="34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São 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bens avaliados em US$ 2,49 bilhões. </a:t>
            </a:r>
            <a:endParaRPr lang="pt-BR" altLang="pt-BR" sz="2400" dirty="0" smtClean="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38150" indent="-342900">
              <a:spcBef>
                <a:spcPts val="34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 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valor anual de seus serviços ecossistêmicos foi avaliado em US$ 1,0 bilhão, ou US$ 110,63 por árvore. </a:t>
            </a:r>
            <a:endParaRPr lang="pt-BR" altLang="pt-BR" sz="2400" dirty="0" smtClean="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38150" indent="-342900">
              <a:spcBef>
                <a:spcPts val="34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Considerando 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um custo médio anual de manejo por árvore de US$ 19,0, estimaram um retorno de US$ 5,82 para cada US$ 1,0 dólar investido</a:t>
            </a: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pt-BR" altLang="pt-BR" sz="2177" u="sng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6328771"/>
            <a:ext cx="1512168" cy="462086"/>
          </a:xfrm>
          <a:prstGeom prst="rect">
            <a:avLst/>
          </a:prstGeom>
        </p:spPr>
      </p:pic>
      <p:pic>
        <p:nvPicPr>
          <p:cNvPr id="8" name="Picture 2" descr="C:\Users\pedro.salles\AppData\Local\Skitch\Captura_de_tela_081417_045428_P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6383109"/>
            <a:ext cx="1512168" cy="3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592960" y="593998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*Revista </a:t>
            </a:r>
            <a:r>
              <a:rPr lang="pt-BR" dirty="0" err="1"/>
              <a:t>Urban</a:t>
            </a:r>
            <a:r>
              <a:rPr lang="pt-BR" dirty="0"/>
              <a:t> </a:t>
            </a:r>
            <a:r>
              <a:rPr lang="pt-BR" dirty="0" err="1"/>
              <a:t>Forestry</a:t>
            </a:r>
            <a:r>
              <a:rPr lang="pt-BR" dirty="0"/>
              <a:t> &amp; </a:t>
            </a:r>
            <a:r>
              <a:rPr lang="pt-BR" dirty="0" err="1"/>
              <a:t>Urban</a:t>
            </a:r>
            <a:r>
              <a:rPr lang="pt-BR" dirty="0"/>
              <a:t> </a:t>
            </a:r>
            <a:r>
              <a:rPr lang="pt-BR" dirty="0" err="1"/>
              <a:t>Greening</a:t>
            </a:r>
            <a:r>
              <a:rPr lang="pt-BR" dirty="0"/>
              <a:t> (2016)</a:t>
            </a:r>
          </a:p>
        </p:txBody>
      </p:sp>
    </p:spTree>
    <p:extLst>
      <p:ext uri="{BB962C8B-B14F-4D97-AF65-F5344CB8AC3E}">
        <p14:creationId xmlns:p14="http://schemas.microsoft.com/office/powerpoint/2010/main" val="1050643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0" y="227544"/>
            <a:ext cx="9906000" cy="63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pt-BR" altLang="pt-BR" sz="2903" b="1" dirty="0" smtClean="0">
                <a:solidFill>
                  <a:srgbClr val="008000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Recomendações ao CONAM</a:t>
            </a:r>
            <a:endParaRPr lang="pt-BR" altLang="pt-BR" sz="2903" b="1" dirty="0">
              <a:solidFill>
                <a:srgbClr val="000000"/>
              </a:solidFill>
              <a:latin typeface="Verdan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557124" y="2024853"/>
            <a:ext cx="6139364" cy="45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05000"/>
              </a:lnSpc>
              <a:spcBef>
                <a:spcPts val="2064"/>
              </a:spcBef>
              <a:buSzPct val="100000"/>
            </a:pPr>
            <a:endParaRPr lang="pt-BR" altLang="pt-BR" sz="1996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00473" y="1196752"/>
            <a:ext cx="936104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108585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9144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95250">
              <a:spcBef>
                <a:spcPts val="340"/>
              </a:spcBef>
              <a:spcAft>
                <a:spcPts val="1200"/>
              </a:spcAft>
              <a:buSzPct val="100000"/>
            </a:pPr>
            <a:r>
              <a:rPr lang="pt-BR" altLang="pt-BR" sz="2400" u="sng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Pedido de vistas à minuta de </a:t>
            </a:r>
            <a:r>
              <a:rPr lang="pt-BR" altLang="pt-BR" sz="2400" u="sng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decreto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que versará sobre: </a:t>
            </a:r>
          </a:p>
          <a:p>
            <a:pPr marL="95250">
              <a:spcBef>
                <a:spcPts val="340"/>
              </a:spcBef>
              <a:spcAft>
                <a:spcPts val="1200"/>
              </a:spcAft>
              <a:buSzPct val="100000"/>
            </a:pP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r>
              <a:rPr lang="pt-BR" altLang="pt-BR" sz="2400" i="1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 </a:t>
            </a:r>
            <a:r>
              <a:rPr lang="pt-BR" altLang="pt-BR" sz="2400" i="1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autorização de supressão de vegetação nativa, a reposição e compensação florestal, o manejo da arborização urbana em áreas verdes públicas e privadas e a declaração de imunidade ao corte de indivíduos arbóreos situados no âmbito do </a:t>
            </a:r>
            <a:r>
              <a:rPr lang="pt-BR" altLang="pt-BR" sz="2400" i="1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DF”.</a:t>
            </a:r>
            <a:endParaRPr lang="pt-BR" altLang="pt-BR" sz="2400" dirty="0" smtClean="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5250">
              <a:spcBef>
                <a:spcPts val="340"/>
              </a:spcBef>
              <a:spcAft>
                <a:spcPts val="1200"/>
              </a:spcAft>
              <a:buSzPct val="100000"/>
            </a:pPr>
            <a:r>
              <a:rPr lang="pt-BR" altLang="pt-BR" sz="2400" u="sng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Objetivo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promover uma 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análise integrada </a:t>
            </a: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sobe as mudanças </a:t>
            </a:r>
            <a:r>
              <a:rPr lang="pt-BR" altLang="pt-BR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pretendidas na regulamentação da compensação florestal e de outros instrumentos da gestão florestal no </a:t>
            </a:r>
            <a:r>
              <a:rPr lang="pt-BR" altLang="pt-BR" sz="2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DF, e discutir estes resultados junto aos membros do CONAM.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6328771"/>
            <a:ext cx="1512168" cy="462086"/>
          </a:xfrm>
          <a:prstGeom prst="rect">
            <a:avLst/>
          </a:prstGeom>
        </p:spPr>
      </p:pic>
      <p:pic>
        <p:nvPicPr>
          <p:cNvPr id="8" name="Picture 2" descr="C:\Users\pedro.salles\AppData\Local\Skitch\Captura_de_tela_081417_045428_P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6383109"/>
            <a:ext cx="1512168" cy="3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041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37049" y="3005597"/>
            <a:ext cx="8230464" cy="241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633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557124" y="2024853"/>
            <a:ext cx="6139364" cy="45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05000"/>
              </a:lnSpc>
              <a:spcBef>
                <a:spcPts val="2064"/>
              </a:spcBef>
              <a:buSzPct val="100000"/>
            </a:pPr>
            <a:endParaRPr lang="pt-BR" altLang="pt-BR" sz="1996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89520" y="2294903"/>
            <a:ext cx="9144000" cy="8460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898" b="1" dirty="0" smtClean="0">
                <a:solidFill>
                  <a:srgbClr val="006600"/>
                </a:solidFill>
              </a:rPr>
              <a:t>Agradeço!</a:t>
            </a:r>
            <a:endParaRPr lang="pt-BR" sz="4898" b="1" dirty="0">
              <a:solidFill>
                <a:srgbClr val="0066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6" y="5013176"/>
            <a:ext cx="3096344" cy="946176"/>
          </a:xfrm>
          <a:prstGeom prst="rect">
            <a:avLst/>
          </a:prstGeom>
        </p:spPr>
      </p:pic>
      <p:pic>
        <p:nvPicPr>
          <p:cNvPr id="11" name="Picture 2" descr="C:\Users\pedro.salles\AppData\Local\Skitch\Captura_de_tela_081417_045428_P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6" y="5085184"/>
            <a:ext cx="3600400" cy="84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375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115"/>
            <a:ext cx="9906000" cy="557976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6328771"/>
            <a:ext cx="1512168" cy="462086"/>
          </a:xfrm>
          <a:prstGeom prst="rect">
            <a:avLst/>
          </a:prstGeom>
        </p:spPr>
      </p:pic>
      <p:pic>
        <p:nvPicPr>
          <p:cNvPr id="4" name="Picture 2" descr="C:\Users\pedro.salles\AppData\Local\Skitch\Captura_de_tela_081417_045428_P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6383109"/>
            <a:ext cx="1512168" cy="3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92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115"/>
            <a:ext cx="9906000" cy="557976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6328771"/>
            <a:ext cx="1512168" cy="462086"/>
          </a:xfrm>
          <a:prstGeom prst="rect">
            <a:avLst/>
          </a:prstGeom>
        </p:spPr>
      </p:pic>
      <p:pic>
        <p:nvPicPr>
          <p:cNvPr id="4" name="Picture 2" descr="C:\Users\pedro.salles\AppData\Local\Skitch\Captura_de_tela_081417_045428_P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6383109"/>
            <a:ext cx="1512168" cy="3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06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8" b="7975"/>
          <a:stretch/>
        </p:blipFill>
        <p:spPr>
          <a:xfrm>
            <a:off x="381000" y="496388"/>
            <a:ext cx="9144000" cy="581468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843" y="5373216"/>
            <a:ext cx="864096" cy="78601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6328771"/>
            <a:ext cx="1512168" cy="462086"/>
          </a:xfrm>
          <a:prstGeom prst="rect">
            <a:avLst/>
          </a:prstGeom>
        </p:spPr>
      </p:pic>
      <p:pic>
        <p:nvPicPr>
          <p:cNvPr id="5" name="Picture 2" descr="C:\Users\pedro.salles\AppData\Local\Skitch\Captura_de_tela_081417_045428_P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6383109"/>
            <a:ext cx="1512168" cy="3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062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3"/>
          <p:cNvSpPr txBox="1">
            <a:spLocks noChangeArrowheads="1"/>
          </p:cNvSpPr>
          <p:nvPr/>
        </p:nvSpPr>
        <p:spPr bwMode="auto">
          <a:xfrm>
            <a:off x="381001" y="1593002"/>
            <a:ext cx="9144000" cy="365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/>
            <a:endParaRPr lang="pt-BR" altLang="pt-BR" sz="3991" b="1" dirty="0">
              <a:solidFill>
                <a:srgbClr val="0066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altLang="pt-BR" sz="3991" b="1" dirty="0" smtClean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Casos de sucesso da compensação florestal</a:t>
            </a:r>
            <a:endParaRPr lang="pt-BR" altLang="pt-BR" sz="3991" b="1" dirty="0">
              <a:solidFill>
                <a:srgbClr val="0066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t-BR" altLang="pt-BR" sz="3600" b="1" dirty="0" smtClean="0">
              <a:solidFill>
                <a:srgbClr val="0066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altLang="pt-BR" sz="3600" b="1" dirty="0" smtClean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Jardim Botânico - </a:t>
            </a:r>
            <a:r>
              <a:rPr lang="pt-BR" altLang="pt-BR" sz="3600" b="1" dirty="0" err="1" smtClean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Samandi</a:t>
            </a:r>
            <a:endParaRPr lang="pt-BR" altLang="pt-BR" sz="3600" b="1" dirty="0">
              <a:solidFill>
                <a:srgbClr val="0066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t-BR" altLang="pt-BR" sz="3991" b="1" dirty="0">
              <a:solidFill>
                <a:srgbClr val="0066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6328771"/>
            <a:ext cx="1512168" cy="462086"/>
          </a:xfrm>
          <a:prstGeom prst="rect">
            <a:avLst/>
          </a:prstGeom>
        </p:spPr>
      </p:pic>
      <p:pic>
        <p:nvPicPr>
          <p:cNvPr id="5" name="Picture 2" descr="C:\Users\pedro.salles\AppData\Local\Skitch\Captura_de_tela_081417_045428_P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6383109"/>
            <a:ext cx="1512168" cy="3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13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807"/>
            <a:ext cx="9906000" cy="556438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440" y="5918065"/>
            <a:ext cx="864096" cy="78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6328771"/>
            <a:ext cx="1512168" cy="462086"/>
          </a:xfrm>
          <a:prstGeom prst="rect">
            <a:avLst/>
          </a:prstGeom>
        </p:spPr>
      </p:pic>
      <p:pic>
        <p:nvPicPr>
          <p:cNvPr id="6" name="Picture 2" descr="C:\Users\pedro.salles\AppData\Local\Skitch\Captura_de_tela_081417_045428_P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6383109"/>
            <a:ext cx="1512168" cy="3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4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807"/>
            <a:ext cx="9906000" cy="556438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440" y="5301208"/>
            <a:ext cx="864096" cy="78601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6328771"/>
            <a:ext cx="1512168" cy="462086"/>
          </a:xfrm>
          <a:prstGeom prst="rect">
            <a:avLst/>
          </a:prstGeom>
        </p:spPr>
      </p:pic>
      <p:pic>
        <p:nvPicPr>
          <p:cNvPr id="5" name="Picture 2" descr="C:\Users\pedro.salles\AppData\Local\Skitch\Captura_de_tela_081417_045428_P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6383109"/>
            <a:ext cx="1512168" cy="3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750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5893</TotalTime>
  <Words>1589</Words>
  <Application>Microsoft Office PowerPoint</Application>
  <PresentationFormat>Papel A4 (210 x 297 mm)</PresentationFormat>
  <Paragraphs>169</Paragraphs>
  <Slides>36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4" baseType="lpstr">
      <vt:lpstr>Microsoft YaHei</vt:lpstr>
      <vt:lpstr>Arial</vt:lpstr>
      <vt:lpstr>Arial Unicode MS</vt:lpstr>
      <vt:lpstr>Calibri</vt:lpstr>
      <vt:lpstr>Times New Roman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Tatiana de Azevedo Branco Calçada</dc:creator>
  <cp:lastModifiedBy>Pedro de Almeida Salles</cp:lastModifiedBy>
  <cp:revision>616</cp:revision>
  <dcterms:created xsi:type="dcterms:W3CDTF">2016-04-26T18:33:49Z</dcterms:created>
  <dcterms:modified xsi:type="dcterms:W3CDTF">2017-08-15T12:36:53Z</dcterms:modified>
</cp:coreProperties>
</file>