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1" r:id="rId3"/>
    <p:sldId id="257" r:id="rId4"/>
    <p:sldId id="256" r:id="rId5"/>
    <p:sldId id="269" r:id="rId6"/>
    <p:sldId id="264" r:id="rId7"/>
    <p:sldId id="263" r:id="rId8"/>
    <p:sldId id="267" r:id="rId9"/>
    <p:sldId id="271" r:id="rId10"/>
    <p:sldId id="268" r:id="rId11"/>
    <p:sldId id="270" r:id="rId12"/>
    <p:sldId id="272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5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AF665-F9D9-4B01-BCDC-D3F9EEEB7253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3C30-F8F5-4969-9B05-365553739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40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73C30-F8F5-4969-9B05-3655537393A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70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41C-9D01-4299-B270-8692FEB86A14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E137-7764-47CB-A99E-70DAC7E01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27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41C-9D01-4299-B270-8692FEB86A14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E137-7764-47CB-A99E-70DAC7E01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47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41C-9D01-4299-B270-8692FEB86A14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E137-7764-47CB-A99E-70DAC7E01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07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41C-9D01-4299-B270-8692FEB86A14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E137-7764-47CB-A99E-70DAC7E01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24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41C-9D01-4299-B270-8692FEB86A14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E137-7764-47CB-A99E-70DAC7E01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2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41C-9D01-4299-B270-8692FEB86A14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E137-7764-47CB-A99E-70DAC7E01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58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41C-9D01-4299-B270-8692FEB86A14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E137-7764-47CB-A99E-70DAC7E01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64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41C-9D01-4299-B270-8692FEB86A14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E137-7764-47CB-A99E-70DAC7E01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00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41C-9D01-4299-B270-8692FEB86A14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E137-7764-47CB-A99E-70DAC7E01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40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41C-9D01-4299-B270-8692FEB86A14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E137-7764-47CB-A99E-70DAC7E01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26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41C-9D01-4299-B270-8692FEB86A14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E137-7764-47CB-A99E-70DAC7E01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53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2A41C-9D01-4299-B270-8692FEB86A14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AE137-7764-47CB-A99E-70DAC7E01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66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enato1810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eovane.oliveira@ibram.df.gov.b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3"/>
          <a:srcRect l="30335" t="19285" r="6966" b="18630"/>
          <a:stretch/>
        </p:blipFill>
        <p:spPr bwMode="auto">
          <a:xfrm>
            <a:off x="0" y="0"/>
            <a:ext cx="9144000" cy="6957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04663"/>
            <a:ext cx="9144000" cy="6552727"/>
          </a:xfrm>
        </p:spPr>
        <p:txBody>
          <a:bodyPr>
            <a:noAutofit/>
          </a:bodyPr>
          <a:lstStyle/>
          <a:p>
            <a:r>
              <a:rPr lang="pt-B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ARIE GRANJA DO IPÊ</a:t>
            </a:r>
            <a:br>
              <a:rPr lang="pt-B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Criação</a:t>
            </a:r>
            <a:br>
              <a:rPr lang="pt-BR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Plano de Manejo e Zoneamento</a:t>
            </a:r>
            <a:br>
              <a:rPr lang="pt-BR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Conselho Consultivo</a:t>
            </a:r>
            <a:br>
              <a:rPr lang="pt-BR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pt-BR" sz="3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Dominialidade</a:t>
            </a:r>
            <a:r>
              <a:rPr lang="pt-BR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539451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2060848"/>
            <a:ext cx="8640960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pt-BR" sz="2000" dirty="0"/>
              <a:t>Integralmente da Superintendência de Patrimônio da União  - </a:t>
            </a:r>
            <a:r>
              <a:rPr lang="pt-BR" sz="2000" b="1" dirty="0"/>
              <a:t>SPU</a:t>
            </a:r>
            <a:r>
              <a:rPr lang="pt-BR" sz="2000" dirty="0"/>
              <a:t>;</a:t>
            </a:r>
          </a:p>
          <a:p>
            <a:pPr>
              <a:lnSpc>
                <a:spcPct val="200000"/>
              </a:lnSpc>
            </a:pPr>
            <a:r>
              <a:rPr lang="pt-BR" sz="2000" dirty="0"/>
              <a:t>Atualmente existem </a:t>
            </a:r>
            <a:r>
              <a:rPr lang="pt-BR" sz="2000" b="1" dirty="0"/>
              <a:t>28 ocupantes</a:t>
            </a:r>
            <a:r>
              <a:rPr lang="pt-BR" sz="2000" dirty="0"/>
              <a:t>: </a:t>
            </a:r>
            <a:r>
              <a:rPr lang="pt-BR" sz="2000" b="1" dirty="0"/>
              <a:t>26 tem permissão da SPU (RIP) </a:t>
            </a:r>
            <a:r>
              <a:rPr lang="pt-BR" sz="2000" dirty="0"/>
              <a:t>para ocupação da área e </a:t>
            </a:r>
            <a:r>
              <a:rPr lang="pt-BR" sz="2000" b="1" dirty="0"/>
              <a:t>02 não possuem </a:t>
            </a:r>
            <a:r>
              <a:rPr lang="pt-BR" sz="2000" dirty="0"/>
              <a:t>qualquer autorização.</a:t>
            </a:r>
          </a:p>
          <a:p>
            <a:pPr lvl="1">
              <a:lnSpc>
                <a:spcPct val="200000"/>
              </a:lnSpc>
            </a:pPr>
            <a:r>
              <a:rPr lang="pt-BR" sz="2000" dirty="0"/>
              <a:t>Dos 26 ocupantes com permissão: 07 foram concedidas antes da criação do ARIE e 19 foram concedidas após a criação da ARIE, sem conhecimento do IBRAM, sendo irregulares. </a:t>
            </a:r>
          </a:p>
          <a:p>
            <a:pPr>
              <a:lnSpc>
                <a:spcPct val="200000"/>
              </a:lnSpc>
            </a:pPr>
            <a:r>
              <a:rPr lang="pt-BR" sz="2000" dirty="0"/>
              <a:t>A maioria destas 26 ocupações se localizam na ZP do Plano de Manejo.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836712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ARIE GRANJA DO IPÊ</a:t>
            </a:r>
            <a:br>
              <a:rPr lang="pt-B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pt-BR" sz="3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Dominialidade</a:t>
            </a:r>
            <a:br>
              <a:rPr lang="pt-BR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pt-BR" sz="3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529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0" y="2132856"/>
            <a:ext cx="9036496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pt-BR" sz="2000" dirty="0"/>
              <a:t>Está sendo formado um </a:t>
            </a:r>
            <a:r>
              <a:rPr lang="pt-BR" sz="2000" b="1" dirty="0"/>
              <a:t>Grupo de Trabalho interinstitucional </a:t>
            </a:r>
            <a:r>
              <a:rPr lang="pt-BR" sz="2000" dirty="0"/>
              <a:t>com o objetivo de:</a:t>
            </a:r>
          </a:p>
          <a:p>
            <a:pPr lvl="1">
              <a:lnSpc>
                <a:spcPct val="200000"/>
              </a:lnSpc>
            </a:pPr>
            <a:r>
              <a:rPr lang="pt-BR" sz="2000" dirty="0"/>
              <a:t>1) Avaliar as ocupações da ARIE, relacionando-as às Zonas em que estão inseridas;</a:t>
            </a:r>
          </a:p>
          <a:p>
            <a:pPr lvl="1">
              <a:lnSpc>
                <a:spcPct val="200000"/>
              </a:lnSpc>
            </a:pPr>
            <a:r>
              <a:rPr lang="pt-BR" sz="2000" dirty="0"/>
              <a:t>2) Indicar medidas a serem tomadas caso a caso;</a:t>
            </a:r>
          </a:p>
          <a:p>
            <a:pPr lvl="1">
              <a:lnSpc>
                <a:spcPct val="200000"/>
              </a:lnSpc>
            </a:pPr>
            <a:r>
              <a:rPr lang="pt-BR" sz="2000" dirty="0"/>
              <a:t>3) Propor assinatura de Termo de Compromisso entre os ocupantes e o órgão ambiental, que estabelecerá as regras de permanência na área quando couber, ou procedimentos para a sua desocupação.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836712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ARIE GRANJA DO IPÊ</a:t>
            </a:r>
            <a:br>
              <a:rPr lang="pt-B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pt-BR" sz="3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Dominialidade</a:t>
            </a:r>
            <a:br>
              <a:rPr lang="pt-BR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pt-BR" sz="3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2914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/>
          <a:srcRect l="30335" t="19285" r="6966" b="18630"/>
          <a:stretch/>
        </p:blipFill>
        <p:spPr bwMode="auto">
          <a:xfrm>
            <a:off x="0" y="0"/>
            <a:ext cx="9144000" cy="6957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396552" y="404663"/>
            <a:ext cx="8351912" cy="6192689"/>
            <a:chOff x="396552" y="404663"/>
            <a:chExt cx="8351912" cy="6192689"/>
          </a:xfrm>
        </p:grpSpPr>
        <p:sp>
          <p:nvSpPr>
            <p:cNvPr id="3" name="Retângulo 2"/>
            <p:cNvSpPr/>
            <p:nvPr/>
          </p:nvSpPr>
          <p:spPr>
            <a:xfrm>
              <a:off x="396552" y="404663"/>
              <a:ext cx="8351912" cy="619268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spaço Reservado para Conteúdo 2"/>
            <p:cNvSpPr txBox="1">
              <a:spLocks/>
            </p:cNvSpPr>
            <p:nvPr/>
          </p:nvSpPr>
          <p:spPr>
            <a:xfrm>
              <a:off x="1187624" y="2132856"/>
              <a:ext cx="7020272" cy="3600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pt-BR" sz="2000" b="1" dirty="0"/>
                <a:t>Obrigado pela atenção:</a:t>
              </a:r>
            </a:p>
            <a:p>
              <a:pPr lvl="1">
                <a:lnSpc>
                  <a:spcPct val="200000"/>
                </a:lnSpc>
              </a:pPr>
              <a:r>
                <a:rPr lang="pt-BR" sz="2000" dirty="0"/>
                <a:t>Renato Prado dos Santos – Conselheiro  Titular do IBRAM</a:t>
              </a:r>
            </a:p>
            <a:p>
              <a:pPr lvl="2">
                <a:lnSpc>
                  <a:spcPct val="200000"/>
                </a:lnSpc>
              </a:pPr>
              <a:r>
                <a:rPr lang="pt-BR" sz="2000" dirty="0">
                  <a:hlinkClick r:id="rId3"/>
                </a:rPr>
                <a:t>renato1810@gmail.com</a:t>
              </a:r>
              <a:r>
                <a:rPr lang="pt-BR" sz="2000" dirty="0"/>
                <a:t> </a:t>
              </a:r>
            </a:p>
            <a:p>
              <a:pPr lvl="1">
                <a:lnSpc>
                  <a:spcPct val="200000"/>
                </a:lnSpc>
              </a:pPr>
              <a:r>
                <a:rPr lang="pt-BR" sz="2000" dirty="0" err="1"/>
                <a:t>Jeovane</a:t>
              </a:r>
              <a:r>
                <a:rPr lang="pt-BR" sz="2000" dirty="0"/>
                <a:t> Oliveira - Conselheiro  Suplente do IBRAM</a:t>
              </a:r>
            </a:p>
            <a:p>
              <a:pPr lvl="2">
                <a:lnSpc>
                  <a:spcPct val="200000"/>
                </a:lnSpc>
              </a:pPr>
              <a:r>
                <a:rPr lang="pt-BR" sz="2000" dirty="0">
                  <a:hlinkClick r:id="rId4"/>
                </a:rPr>
                <a:t>Jeovane.oliveira@ibram.df.gov.br</a:t>
              </a:r>
              <a:r>
                <a:rPr lang="pt-BR" sz="2000" dirty="0"/>
                <a:t> </a:t>
              </a:r>
            </a:p>
            <a:p>
              <a:pPr lvl="1">
                <a:lnSpc>
                  <a:spcPct val="200000"/>
                </a:lnSpc>
              </a:pPr>
              <a:endParaRPr lang="pt-BR" sz="2000" dirty="0"/>
            </a:p>
          </p:txBody>
        </p:sp>
        <p:sp>
          <p:nvSpPr>
            <p:cNvPr id="8" name="Título 1"/>
            <p:cNvSpPr txBox="1">
              <a:spLocks/>
            </p:cNvSpPr>
            <p:nvPr/>
          </p:nvSpPr>
          <p:spPr>
            <a:xfrm>
              <a:off x="396552" y="836712"/>
              <a:ext cx="8351912" cy="129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7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ARIE GRANJA DO IPÊ</a:t>
              </a:r>
              <a:br>
                <a:rPr lang="pt-BR" sz="7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</a:br>
              <a:br>
                <a:rPr lang="pt-BR" sz="33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</a:br>
              <a:endParaRPr lang="pt-BR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9923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2204864"/>
            <a:ext cx="9036496" cy="36004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2200" dirty="0"/>
              <a:t>Criada pelo </a:t>
            </a:r>
            <a:r>
              <a:rPr lang="pt-BR" sz="2200" b="1" dirty="0"/>
              <a:t>Decreto nº 19.431, de julho de 1998</a:t>
            </a:r>
            <a:r>
              <a:rPr lang="pt-BR" sz="2200" dirty="0"/>
              <a:t>. </a:t>
            </a:r>
          </a:p>
          <a:p>
            <a:pPr>
              <a:lnSpc>
                <a:spcPct val="200000"/>
              </a:lnSpc>
            </a:pPr>
            <a:r>
              <a:rPr lang="pt-BR" sz="2200" dirty="0"/>
              <a:t>O </a:t>
            </a:r>
            <a:r>
              <a:rPr lang="pt-BR" sz="2200" b="1" dirty="0"/>
              <a:t>Decreto n° 26.439, de 09 de dezembro de 2005 </a:t>
            </a:r>
            <a:r>
              <a:rPr lang="pt-BR" sz="2200" dirty="0"/>
              <a:t>estabelece a sua poligonal, com </a:t>
            </a:r>
            <a:r>
              <a:rPr lang="pt-BR" sz="2200" b="1" dirty="0"/>
              <a:t>1.143,82 hectares e perímetro de 16.585 metros</a:t>
            </a:r>
            <a:r>
              <a:rPr lang="pt-BR" sz="2200" dirty="0"/>
              <a:t>.</a:t>
            </a:r>
          </a:p>
          <a:p>
            <a:pPr>
              <a:lnSpc>
                <a:spcPct val="200000"/>
              </a:lnSpc>
            </a:pPr>
            <a:r>
              <a:rPr lang="pt-BR" sz="2200" dirty="0"/>
              <a:t>A </a:t>
            </a:r>
            <a:r>
              <a:rPr lang="pt-BR" sz="2200" b="1" dirty="0"/>
              <a:t>Instrução Normativa nº 164, de 19 de agosto de 2013</a:t>
            </a:r>
            <a:r>
              <a:rPr lang="pt-BR" sz="2200" dirty="0"/>
              <a:t>, aprova o seu Plano de Manejo e estabelece o Zoneamento Ambiental da área.</a:t>
            </a:r>
          </a:p>
          <a:p>
            <a:pPr>
              <a:lnSpc>
                <a:spcPct val="200000"/>
              </a:lnSpc>
            </a:pPr>
            <a:endParaRPr lang="pt-BR" sz="2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296144"/>
          </a:xfrm>
        </p:spPr>
        <p:txBody>
          <a:bodyPr>
            <a:noAutofit/>
          </a:bodyPr>
          <a:lstStyle/>
          <a:p>
            <a:r>
              <a:rPr lang="pt-B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ARIE GRANJA DO IPÊ</a:t>
            </a:r>
            <a:br>
              <a:rPr lang="pt-B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Criação</a:t>
            </a:r>
            <a:br>
              <a:rPr lang="pt-BR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pt-BR" sz="3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7161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296144"/>
          </a:xfrm>
        </p:spPr>
        <p:txBody>
          <a:bodyPr>
            <a:noAutofit/>
          </a:bodyPr>
          <a:lstStyle/>
          <a:p>
            <a:r>
              <a:rPr lang="pt-B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ARIE GRANJA DO IPÊ</a:t>
            </a:r>
            <a:br>
              <a:rPr lang="pt-B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Plano de Manejo e Zoneamento </a:t>
            </a:r>
            <a:br>
              <a:rPr lang="pt-BR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pt-BR" sz="3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2204864"/>
            <a:ext cx="9036496" cy="36004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2200" dirty="0"/>
              <a:t>Aprovados pela </a:t>
            </a:r>
            <a:r>
              <a:rPr lang="pt-BR" sz="2200" b="1" dirty="0"/>
              <a:t>Instrução Normativa nº 164/2013</a:t>
            </a:r>
            <a:r>
              <a:rPr lang="pt-BR" sz="2200" dirty="0"/>
              <a:t>.</a:t>
            </a:r>
          </a:p>
          <a:p>
            <a:pPr>
              <a:lnSpc>
                <a:spcPct val="200000"/>
              </a:lnSpc>
            </a:pPr>
            <a:endParaRPr lang="pt-BR" sz="2200" dirty="0"/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5391150" cy="356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5868144" y="3501008"/>
            <a:ext cx="3168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t-BR" dirty="0"/>
              <a:t>Zona de Preservação – ZP</a:t>
            </a:r>
          </a:p>
          <a:p>
            <a:pPr marL="342900" indent="-342900">
              <a:buAutoNum type="arabicPeriod"/>
            </a:pPr>
            <a:r>
              <a:rPr lang="pt-BR" dirty="0"/>
              <a:t>Zona de Recuperação Ambiental – ZRA</a:t>
            </a:r>
          </a:p>
          <a:p>
            <a:pPr marL="342900" indent="-342900">
              <a:buAutoNum type="arabicPeriod"/>
            </a:pPr>
            <a:r>
              <a:rPr lang="pt-BR" dirty="0"/>
              <a:t>Zona de Conservação e Uso Restrito – ZCUR </a:t>
            </a:r>
          </a:p>
          <a:p>
            <a:pPr marL="342900" indent="-342900">
              <a:buAutoNum type="arabicPeriod"/>
            </a:pPr>
            <a:r>
              <a:rPr lang="pt-BR" dirty="0"/>
              <a:t>Zona de Conservação e Uso Sustentável – ZCUS </a:t>
            </a:r>
          </a:p>
          <a:p>
            <a:pPr marL="342900" indent="-342900">
              <a:buAutoNum type="arabicPeriod"/>
            </a:pPr>
            <a:r>
              <a:rPr lang="pt-BR" dirty="0"/>
              <a:t>Zona de Uso Especial - ZUE </a:t>
            </a:r>
          </a:p>
          <a:p>
            <a:pPr marL="342900" indent="-342900">
              <a:buAutoNum type="arabicPeriod"/>
            </a:pPr>
            <a:r>
              <a:rPr lang="pt-BR" dirty="0"/>
              <a:t>Zona de Amortecimento – ZA </a:t>
            </a:r>
          </a:p>
        </p:txBody>
      </p:sp>
    </p:spTree>
    <p:extLst>
      <p:ext uri="{BB962C8B-B14F-4D97-AF65-F5344CB8AC3E}">
        <p14:creationId xmlns:p14="http://schemas.microsoft.com/office/powerpoint/2010/main" val="653546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59632" y="42210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ZP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835696" y="44998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ZRA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80928" y="1268760"/>
            <a:ext cx="910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ZCUS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48880" y="1938318"/>
            <a:ext cx="910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ZCUR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75856" y="37077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ZUE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4716016" y="0"/>
            <a:ext cx="4248472" cy="6858000"/>
            <a:chOff x="4716016" y="0"/>
            <a:chExt cx="4248472" cy="6858000"/>
          </a:xfrm>
        </p:grpSpPr>
        <p:sp>
          <p:nvSpPr>
            <p:cNvPr id="13" name="Retângulo 12"/>
            <p:cNvSpPr/>
            <p:nvPr/>
          </p:nvSpPr>
          <p:spPr>
            <a:xfrm>
              <a:off x="4716016" y="5895037"/>
              <a:ext cx="4248472" cy="962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4716016" y="3465477"/>
              <a:ext cx="4248472" cy="161970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4716016" y="2086660"/>
              <a:ext cx="4248472" cy="137881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4716016" y="1268760"/>
              <a:ext cx="4248472" cy="83883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Retângulo 1"/>
            <p:cNvSpPr/>
            <p:nvPr/>
          </p:nvSpPr>
          <p:spPr>
            <a:xfrm>
              <a:off x="4716016" y="0"/>
              <a:ext cx="4248472" cy="126876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4716016" y="5085184"/>
              <a:ext cx="4248472" cy="8098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4716016" y="95324"/>
              <a:ext cx="4248472" cy="6740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b="1" dirty="0"/>
                <a:t>Zona de Preservação: </a:t>
              </a:r>
              <a:r>
                <a:rPr lang="pt-BR" dirty="0"/>
                <a:t>preservação do ambiente natural (flora e fauna, recursos hídricos, sítios arqueológicos e históricos) e facilitar pesquisa científica e EA</a:t>
              </a:r>
            </a:p>
            <a:p>
              <a:r>
                <a:rPr lang="pt-BR" b="1" dirty="0">
                  <a:solidFill>
                    <a:schemeClr val="bg1"/>
                  </a:solidFill>
                </a:rPr>
                <a:t>Zona de Recuperação Ambiental: </a:t>
              </a:r>
              <a:r>
                <a:rPr lang="pt-BR" dirty="0">
                  <a:solidFill>
                    <a:schemeClr val="bg1"/>
                  </a:solidFill>
                </a:rPr>
                <a:t>manejo a recuperação do meio ambiente degradado e controle da erosão</a:t>
              </a:r>
            </a:p>
            <a:p>
              <a:r>
                <a:rPr lang="pt-BR" b="1" dirty="0"/>
                <a:t>Zona de Conservação e Uso Restrito:</a:t>
              </a:r>
              <a:r>
                <a:rPr lang="pt-BR" dirty="0"/>
                <a:t> manutenção do ambiente natural em bom estado de conservação, uso público de baixo impacto, atividades de visitação e de recuperação de áreas degradadas</a:t>
              </a:r>
            </a:p>
            <a:p>
              <a:r>
                <a:rPr lang="pt-BR" b="1" dirty="0">
                  <a:solidFill>
                    <a:schemeClr val="bg1"/>
                  </a:solidFill>
                </a:rPr>
                <a:t>Zona de Conservação e Uso Sustentável: </a:t>
              </a:r>
              <a:r>
                <a:rPr lang="pt-BR" dirty="0">
                  <a:solidFill>
                    <a:schemeClr val="bg1"/>
                  </a:solidFill>
                </a:rPr>
                <a:t>compatibilizar atividades econômicas existentes com as boas práticas e sustentabilidade; pesquisa e EA, atividades compatíveis com a preservação da UC e apoio à gestão e fiscalização</a:t>
              </a:r>
            </a:p>
            <a:p>
              <a:r>
                <a:rPr lang="pt-BR" b="1" dirty="0"/>
                <a:t>Zona de Uso Especial: </a:t>
              </a:r>
              <a:r>
                <a:rPr lang="pt-BR" dirty="0"/>
                <a:t>administração e gestão da UC, apoio à fiscalização, ensino e museu e Centro de Visitantes</a:t>
              </a:r>
            </a:p>
            <a:p>
              <a:r>
                <a:rPr lang="pt-BR" b="1" dirty="0"/>
                <a:t>Zona de Amortecimento: </a:t>
              </a:r>
              <a:r>
                <a:rPr lang="pt-BR" dirty="0"/>
                <a:t>controlar o uso do solo no entorno da ARIE a fim de propiciar a viabilidade ecológica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2391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39952" y="6165304"/>
            <a:ext cx="8229600" cy="4525963"/>
          </a:xfrm>
        </p:spPr>
        <p:txBody>
          <a:bodyPr>
            <a:normAutofit/>
          </a:bodyPr>
          <a:lstStyle/>
          <a:p>
            <a:pPr lvl="1"/>
            <a:endParaRPr lang="pt-BR" dirty="0"/>
          </a:p>
          <a:p>
            <a:pPr lvl="1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20688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ARIE GRANJA DO IPÊ</a:t>
            </a:r>
            <a:br>
              <a:rPr lang="pt-B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Conselho Consultivo</a:t>
            </a:r>
            <a:br>
              <a:rPr lang="pt-BR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pt-BR" sz="3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07504" y="1700808"/>
            <a:ext cx="9036496" cy="5157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pt-BR" sz="2200" dirty="0"/>
              <a:t>Anteriormente ao Conselho, presença do </a:t>
            </a:r>
            <a:r>
              <a:rPr lang="pt-BR" sz="2200" b="1" dirty="0"/>
              <a:t>Movimento Diálogos</a:t>
            </a:r>
            <a:r>
              <a:rPr lang="pt-BR" sz="2200" dirty="0"/>
              <a:t>, que ajudou muito na preservação e noção de pertencimento da ARIE;</a:t>
            </a:r>
          </a:p>
          <a:p>
            <a:pPr>
              <a:lnSpc>
                <a:spcPct val="200000"/>
              </a:lnSpc>
            </a:pPr>
            <a:r>
              <a:rPr lang="pt-BR" sz="2200" dirty="0"/>
              <a:t>Conselho foi criado pelo </a:t>
            </a:r>
            <a:r>
              <a:rPr lang="pt-BR" sz="2200" b="1" dirty="0"/>
              <a:t>Decreto nº 37.198, de 21 de março de 2016.</a:t>
            </a:r>
            <a:r>
              <a:rPr lang="pt-BR" sz="2200" dirty="0"/>
              <a:t> Revalidado por </a:t>
            </a:r>
            <a:r>
              <a:rPr lang="pt-BR" sz="2200" b="1" dirty="0"/>
              <a:t>Portaria do IBRAM e SEMA, de 05 de janeiro de 2018</a:t>
            </a:r>
            <a:r>
              <a:rPr lang="pt-BR" sz="2200" dirty="0"/>
              <a:t>.</a:t>
            </a:r>
          </a:p>
          <a:p>
            <a:pPr>
              <a:lnSpc>
                <a:spcPct val="200000"/>
              </a:lnSpc>
            </a:pPr>
            <a:r>
              <a:rPr lang="pt-BR" sz="2200" dirty="0"/>
              <a:t>Possui atualmente </a:t>
            </a:r>
            <a:r>
              <a:rPr lang="pt-BR" sz="2200" b="1" dirty="0"/>
              <a:t>22 Conselheiros</a:t>
            </a:r>
            <a:r>
              <a:rPr lang="pt-BR" sz="2200" dirty="0"/>
              <a:t>, sendo 09 representantes da Sociedade Civil; 09 do Governo Distrital e Federal e 04 do Setor Educacional;</a:t>
            </a:r>
          </a:p>
          <a:p>
            <a:pPr>
              <a:lnSpc>
                <a:spcPct val="200000"/>
              </a:lnSpc>
            </a:pPr>
            <a:r>
              <a:rPr lang="pt-BR" sz="2200" dirty="0"/>
              <a:t> </a:t>
            </a:r>
            <a:r>
              <a:rPr lang="pt-BR" sz="2200" b="1" dirty="0"/>
              <a:t>Sete reuniões </a:t>
            </a:r>
            <a:r>
              <a:rPr lang="pt-BR" sz="2200" dirty="0"/>
              <a:t>ordinárias, além de reuniões dos </a:t>
            </a:r>
            <a:r>
              <a:rPr lang="pt-BR" sz="2200" dirty="0" err="1"/>
              <a:t>GTs</a:t>
            </a:r>
            <a:r>
              <a:rPr lang="pt-BR" sz="2200" dirty="0"/>
              <a:t> e </a:t>
            </a:r>
            <a:r>
              <a:rPr lang="pt-BR" sz="2200" dirty="0" err="1"/>
              <a:t>CTs</a:t>
            </a:r>
            <a:r>
              <a:rPr lang="pt-BR" sz="2200" dirty="0"/>
              <a:t>.</a:t>
            </a:r>
          </a:p>
          <a:p>
            <a:pPr>
              <a:lnSpc>
                <a:spcPct val="200000"/>
              </a:lnSpc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20677628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Placas informativas  </a:t>
            </a:r>
          </a:p>
        </p:txBody>
      </p:sp>
      <p:pic>
        <p:nvPicPr>
          <p:cNvPr id="6" name="Imagem 5"/>
          <p:cNvPicPr/>
          <p:nvPr/>
        </p:nvPicPr>
        <p:blipFill rotWithShape="1">
          <a:blip r:embed="rId2"/>
          <a:srcRect t="20225" r="67372" b="22393"/>
          <a:stretch/>
        </p:blipFill>
        <p:spPr bwMode="auto">
          <a:xfrm>
            <a:off x="971600" y="836712"/>
            <a:ext cx="6984776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274384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Placas informativas </a:t>
            </a:r>
          </a:p>
        </p:txBody>
      </p:sp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 rotWithShape="1">
          <a:blip r:embed="rId2"/>
          <a:srcRect l="2028" t="20382" r="37567" b="13456"/>
          <a:stretch/>
        </p:blipFill>
        <p:spPr bwMode="auto">
          <a:xfrm>
            <a:off x="827584" y="1628800"/>
            <a:ext cx="7346030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532361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Cartilhas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jeovane.oliveira\Desktop\ARIE GRANJA DO IPÊ\imagens do sítio\cartilh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560840" cy="52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84757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39952" y="6165304"/>
            <a:ext cx="8229600" cy="4525963"/>
          </a:xfrm>
        </p:spPr>
        <p:txBody>
          <a:bodyPr>
            <a:normAutofit/>
          </a:bodyPr>
          <a:lstStyle/>
          <a:p>
            <a:pPr lvl="1"/>
            <a:endParaRPr lang="pt-BR" dirty="0"/>
          </a:p>
          <a:p>
            <a:pPr lvl="1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260648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ARIE GRANJA DO IPÊ</a:t>
            </a:r>
            <a:br>
              <a:rPr lang="pt-B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Conselho Consultivo</a:t>
            </a:r>
            <a:br>
              <a:rPr lang="pt-BR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pt-BR" sz="3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0" y="1296144"/>
            <a:ext cx="9144000" cy="2132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pt-BR" sz="2200" dirty="0"/>
              <a:t>Em vistoria recente do IPHAN e IBRAM, foram encontradas peças de cerâmica pré-colonial. Estas indicam que a área possui potencial para existência de outros sítios arqueológicos, que podem vir a ser identificados por meio de levantamentos arqueológicos sistemáticos e intensivos.</a:t>
            </a:r>
          </a:p>
          <a:p>
            <a:pPr>
              <a:lnSpc>
                <a:spcPct val="200000"/>
              </a:lnSpc>
            </a:pPr>
            <a:r>
              <a:rPr lang="pt-BR" sz="2200" dirty="0"/>
              <a:t>Sítio arqueológico Mineiro e Ipê, Miller, década de 1980.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619672" y="4693035"/>
            <a:ext cx="6336704" cy="1976325"/>
            <a:chOff x="755576" y="4797152"/>
            <a:chExt cx="4825330" cy="15049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97152"/>
              <a:ext cx="2305050" cy="150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020989"/>
              <a:ext cx="2305050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6676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638</Words>
  <Application>Microsoft Office PowerPoint</Application>
  <PresentationFormat>Apresentação na tela (4:3)</PresentationFormat>
  <Paragraphs>52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do Office</vt:lpstr>
      <vt:lpstr>ARIE GRANJA DO IPÊ 1. Criação 2. Plano de Manejo e Zoneamento 3. Conselho Consultivo 4. Dominialidade </vt:lpstr>
      <vt:lpstr>ARIE GRANJA DO IPÊ 1. Criação </vt:lpstr>
      <vt:lpstr>ARIE GRANJA DO IPÊ 1. Plano de Manejo e Zoneamento  </vt:lpstr>
      <vt:lpstr>Apresentação do PowerPoint</vt:lpstr>
      <vt:lpstr>Apresentação do PowerPoint</vt:lpstr>
      <vt:lpstr>Placas informativas  </vt:lpstr>
      <vt:lpstr>Placas informativas </vt:lpstr>
      <vt:lpstr>Cartilhas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Jeovane Lucio de Oliveira</dc:creator>
  <cp:lastModifiedBy>e</cp:lastModifiedBy>
  <cp:revision>46</cp:revision>
  <dcterms:created xsi:type="dcterms:W3CDTF">2016-06-20T17:16:39Z</dcterms:created>
  <dcterms:modified xsi:type="dcterms:W3CDTF">2018-06-19T12:17:57Z</dcterms:modified>
</cp:coreProperties>
</file>