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65" r:id="rId6"/>
    <p:sldId id="266" r:id="rId7"/>
    <p:sldId id="270" r:id="rId8"/>
    <p:sldId id="271" r:id="rId9"/>
    <p:sldId id="272" r:id="rId10"/>
    <p:sldId id="273" r:id="rId11"/>
    <p:sldId id="274" r:id="rId12"/>
    <p:sldId id="275" r:id="rId1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230" y="-14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F970D228-BADF-4E3B-8B19-F42342BE1E2B}" type="datetimeFigureOut">
              <a:rPr lang="pt-BR" smtClean="0"/>
              <a:t>25/03/2019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B7F325-7734-4B75-B4D8-5CDB3338A165}" type="slidenum">
              <a:rPr lang="pt-BR" smtClean="0"/>
              <a:t>‹nº›</a:t>
            </a:fld>
            <a:endParaRPr lang="pt-BR"/>
          </a:p>
        </p:txBody>
      </p:sp>
    </p:spTree>
    <p:extLst>
      <p:ext uri="{BB962C8B-B14F-4D97-AF65-F5344CB8AC3E}">
        <p14:creationId xmlns:p14="http://schemas.microsoft.com/office/powerpoint/2010/main" val="2378276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970D228-BADF-4E3B-8B19-F42342BE1E2B}" type="datetimeFigureOut">
              <a:rPr lang="pt-BR" smtClean="0"/>
              <a:t>25/03/2019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B7F325-7734-4B75-B4D8-5CDB3338A165}" type="slidenum">
              <a:rPr lang="pt-BR" smtClean="0"/>
              <a:t>‹nº›</a:t>
            </a:fld>
            <a:endParaRPr lang="pt-BR"/>
          </a:p>
        </p:txBody>
      </p:sp>
    </p:spTree>
    <p:extLst>
      <p:ext uri="{BB962C8B-B14F-4D97-AF65-F5344CB8AC3E}">
        <p14:creationId xmlns:p14="http://schemas.microsoft.com/office/powerpoint/2010/main" val="1890912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970D228-BADF-4E3B-8B19-F42342BE1E2B}" type="datetimeFigureOut">
              <a:rPr lang="pt-BR" smtClean="0"/>
              <a:t>25/03/2019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B7F325-7734-4B75-B4D8-5CDB3338A165}" type="slidenum">
              <a:rPr lang="pt-BR" smtClean="0"/>
              <a:t>‹nº›</a:t>
            </a:fld>
            <a:endParaRPr lang="pt-BR"/>
          </a:p>
        </p:txBody>
      </p:sp>
    </p:spTree>
    <p:extLst>
      <p:ext uri="{BB962C8B-B14F-4D97-AF65-F5344CB8AC3E}">
        <p14:creationId xmlns:p14="http://schemas.microsoft.com/office/powerpoint/2010/main" val="2994829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970D228-BADF-4E3B-8B19-F42342BE1E2B}" type="datetimeFigureOut">
              <a:rPr lang="pt-BR" smtClean="0"/>
              <a:t>25/03/2019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B7F325-7734-4B75-B4D8-5CDB3338A165}" type="slidenum">
              <a:rPr lang="pt-BR" smtClean="0"/>
              <a:t>‹nº›</a:t>
            </a:fld>
            <a:endParaRPr lang="pt-BR"/>
          </a:p>
        </p:txBody>
      </p:sp>
    </p:spTree>
    <p:extLst>
      <p:ext uri="{BB962C8B-B14F-4D97-AF65-F5344CB8AC3E}">
        <p14:creationId xmlns:p14="http://schemas.microsoft.com/office/powerpoint/2010/main" val="694266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F970D228-BADF-4E3B-8B19-F42342BE1E2B}" type="datetimeFigureOut">
              <a:rPr lang="pt-BR" smtClean="0"/>
              <a:t>25/03/2019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B7F325-7734-4B75-B4D8-5CDB3338A165}" type="slidenum">
              <a:rPr lang="pt-BR" smtClean="0"/>
              <a:t>‹nº›</a:t>
            </a:fld>
            <a:endParaRPr lang="pt-BR"/>
          </a:p>
        </p:txBody>
      </p:sp>
    </p:spTree>
    <p:extLst>
      <p:ext uri="{BB962C8B-B14F-4D97-AF65-F5344CB8AC3E}">
        <p14:creationId xmlns:p14="http://schemas.microsoft.com/office/powerpoint/2010/main" val="2749976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F970D228-BADF-4E3B-8B19-F42342BE1E2B}" type="datetimeFigureOut">
              <a:rPr lang="pt-BR" smtClean="0"/>
              <a:t>25/03/2019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5B7F325-7734-4B75-B4D8-5CDB3338A165}" type="slidenum">
              <a:rPr lang="pt-BR" smtClean="0"/>
              <a:t>‹nº›</a:t>
            </a:fld>
            <a:endParaRPr lang="pt-BR"/>
          </a:p>
        </p:txBody>
      </p:sp>
    </p:spTree>
    <p:extLst>
      <p:ext uri="{BB962C8B-B14F-4D97-AF65-F5344CB8AC3E}">
        <p14:creationId xmlns:p14="http://schemas.microsoft.com/office/powerpoint/2010/main" val="2356096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F970D228-BADF-4E3B-8B19-F42342BE1E2B}" type="datetimeFigureOut">
              <a:rPr lang="pt-BR" smtClean="0"/>
              <a:t>25/03/2019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5B7F325-7734-4B75-B4D8-5CDB3338A165}" type="slidenum">
              <a:rPr lang="pt-BR" smtClean="0"/>
              <a:t>‹nº›</a:t>
            </a:fld>
            <a:endParaRPr lang="pt-BR"/>
          </a:p>
        </p:txBody>
      </p:sp>
    </p:spTree>
    <p:extLst>
      <p:ext uri="{BB962C8B-B14F-4D97-AF65-F5344CB8AC3E}">
        <p14:creationId xmlns:p14="http://schemas.microsoft.com/office/powerpoint/2010/main" val="3201253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F970D228-BADF-4E3B-8B19-F42342BE1E2B}" type="datetimeFigureOut">
              <a:rPr lang="pt-BR" smtClean="0"/>
              <a:t>25/03/2019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5B7F325-7734-4B75-B4D8-5CDB3338A165}" type="slidenum">
              <a:rPr lang="pt-BR" smtClean="0"/>
              <a:t>‹nº›</a:t>
            </a:fld>
            <a:endParaRPr lang="pt-BR"/>
          </a:p>
        </p:txBody>
      </p:sp>
    </p:spTree>
    <p:extLst>
      <p:ext uri="{BB962C8B-B14F-4D97-AF65-F5344CB8AC3E}">
        <p14:creationId xmlns:p14="http://schemas.microsoft.com/office/powerpoint/2010/main" val="2844249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970D228-BADF-4E3B-8B19-F42342BE1E2B}" type="datetimeFigureOut">
              <a:rPr lang="pt-BR" smtClean="0"/>
              <a:t>25/03/2019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5B7F325-7734-4B75-B4D8-5CDB3338A165}" type="slidenum">
              <a:rPr lang="pt-BR" smtClean="0"/>
              <a:t>‹nº›</a:t>
            </a:fld>
            <a:endParaRPr lang="pt-BR"/>
          </a:p>
        </p:txBody>
      </p:sp>
    </p:spTree>
    <p:extLst>
      <p:ext uri="{BB962C8B-B14F-4D97-AF65-F5344CB8AC3E}">
        <p14:creationId xmlns:p14="http://schemas.microsoft.com/office/powerpoint/2010/main" val="4065972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F970D228-BADF-4E3B-8B19-F42342BE1E2B}" type="datetimeFigureOut">
              <a:rPr lang="pt-BR" smtClean="0"/>
              <a:t>25/03/2019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5B7F325-7734-4B75-B4D8-5CDB3338A165}" type="slidenum">
              <a:rPr lang="pt-BR" smtClean="0"/>
              <a:t>‹nº›</a:t>
            </a:fld>
            <a:endParaRPr lang="pt-BR"/>
          </a:p>
        </p:txBody>
      </p:sp>
    </p:spTree>
    <p:extLst>
      <p:ext uri="{BB962C8B-B14F-4D97-AF65-F5344CB8AC3E}">
        <p14:creationId xmlns:p14="http://schemas.microsoft.com/office/powerpoint/2010/main" val="11651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F970D228-BADF-4E3B-8B19-F42342BE1E2B}" type="datetimeFigureOut">
              <a:rPr lang="pt-BR" smtClean="0"/>
              <a:t>25/03/2019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5B7F325-7734-4B75-B4D8-5CDB3338A165}" type="slidenum">
              <a:rPr lang="pt-BR" smtClean="0"/>
              <a:t>‹nº›</a:t>
            </a:fld>
            <a:endParaRPr lang="pt-BR"/>
          </a:p>
        </p:txBody>
      </p:sp>
    </p:spTree>
    <p:extLst>
      <p:ext uri="{BB962C8B-B14F-4D97-AF65-F5344CB8AC3E}">
        <p14:creationId xmlns:p14="http://schemas.microsoft.com/office/powerpoint/2010/main" val="3937623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0D228-BADF-4E3B-8B19-F42342BE1E2B}" type="datetimeFigureOut">
              <a:rPr lang="pt-BR" smtClean="0"/>
              <a:t>25/03/2019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7F325-7734-4B75-B4D8-5CDB3338A165}" type="slidenum">
              <a:rPr lang="pt-BR" smtClean="0"/>
              <a:t>‹nº›</a:t>
            </a:fld>
            <a:endParaRPr lang="pt-BR"/>
          </a:p>
        </p:txBody>
      </p:sp>
    </p:spTree>
    <p:extLst>
      <p:ext uri="{BB962C8B-B14F-4D97-AF65-F5344CB8AC3E}">
        <p14:creationId xmlns:p14="http://schemas.microsoft.com/office/powerpoint/2010/main" val="3709378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543" y="9636"/>
            <a:ext cx="9144000" cy="1763180"/>
          </a:xfrm>
          <a:solidFill>
            <a:schemeClr val="bg2">
              <a:lumMod val="75000"/>
            </a:schemeClr>
          </a:solidFill>
        </p:spPr>
        <p:txBody>
          <a:bodyPr/>
          <a:lstStyle/>
          <a:p>
            <a:r>
              <a:rPr lang="pt-BR" sz="3200" b="1" dirty="0" smtClean="0">
                <a:latin typeface="Arial" panose="020B0604020202020204" pitchFamily="34" charset="0"/>
                <a:cs typeface="Arial" panose="020B0604020202020204" pitchFamily="34" charset="0"/>
              </a:rPr>
              <a:t>CÂMARA JULGADORA DE AUTOS DE INFRAÇÃO</a:t>
            </a:r>
            <a:endParaRPr lang="pt-BR" sz="3200" b="1"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1520" y="2492896"/>
            <a:ext cx="8496944" cy="3528392"/>
          </a:xfrm>
        </p:spPr>
        <p:txBody>
          <a:bodyPr>
            <a:normAutofit/>
          </a:bodyPr>
          <a:lstStyle/>
          <a:p>
            <a:r>
              <a:rPr lang="pt-BR" b="1" dirty="0" smtClean="0">
                <a:solidFill>
                  <a:schemeClr val="tx1"/>
                </a:solidFill>
                <a:latin typeface="Arial" panose="020B0604020202020204" pitchFamily="34" charset="0"/>
                <a:cs typeface="Arial" panose="020B0604020202020204" pitchFamily="34" charset="0"/>
              </a:rPr>
              <a:t>PRESTAÇÃO DE CONTAS DAS ATIVIDADES </a:t>
            </a:r>
            <a:r>
              <a:rPr lang="pt-BR" b="1" dirty="0" smtClean="0">
                <a:solidFill>
                  <a:schemeClr val="tx1"/>
                </a:solidFill>
                <a:latin typeface="Arial" panose="020B0604020202020204" pitchFamily="34" charset="0"/>
                <a:cs typeface="Arial" panose="020B0604020202020204" pitchFamily="34" charset="0"/>
              </a:rPr>
              <a:t>2018</a:t>
            </a:r>
            <a:endParaRPr lang="pt-BR" b="1" dirty="0" smtClean="0">
              <a:solidFill>
                <a:schemeClr val="tx1"/>
              </a:solidFill>
              <a:latin typeface="Arial" panose="020B0604020202020204" pitchFamily="34" charset="0"/>
              <a:cs typeface="Arial" panose="020B0604020202020204" pitchFamily="34" charset="0"/>
            </a:endParaRPr>
          </a:p>
          <a:p>
            <a:endParaRPr lang="pt-BR" sz="3500" dirty="0" smtClean="0">
              <a:latin typeface="Arial" panose="020B0604020202020204" pitchFamily="34" charset="0"/>
              <a:cs typeface="Arial" panose="020B0604020202020204" pitchFamily="34" charset="0"/>
            </a:endParaRPr>
          </a:p>
          <a:p>
            <a:endParaRPr lang="pt-BR" sz="3500" dirty="0" smtClean="0">
              <a:latin typeface="Arial" panose="020B0604020202020204" pitchFamily="34" charset="0"/>
              <a:cs typeface="Arial" panose="020B0604020202020204" pitchFamily="34" charset="0"/>
            </a:endParaRPr>
          </a:p>
          <a:p>
            <a:r>
              <a:rPr lang="pt-BR" sz="2800" b="1" dirty="0" smtClean="0">
                <a:solidFill>
                  <a:srgbClr val="0000CC"/>
                </a:solidFill>
                <a:latin typeface="Arial" panose="020B0604020202020204" pitchFamily="34" charset="0"/>
                <a:cs typeface="Arial" panose="020B0604020202020204" pitchFamily="34" charset="0"/>
              </a:rPr>
              <a:t>(Art. 17 do Decreto nº </a:t>
            </a:r>
            <a:r>
              <a:rPr lang="pt-BR" sz="2800" b="1" dirty="0">
                <a:solidFill>
                  <a:srgbClr val="0000CC"/>
                </a:solidFill>
                <a:latin typeface="Arial" panose="020B0604020202020204" pitchFamily="34" charset="0"/>
                <a:cs typeface="Arial" panose="020B0604020202020204" pitchFamily="34" charset="0"/>
              </a:rPr>
              <a:t>38.001, </a:t>
            </a:r>
            <a:r>
              <a:rPr lang="pt-BR" sz="2800" b="1" dirty="0" smtClean="0">
                <a:solidFill>
                  <a:srgbClr val="0000CC"/>
                </a:solidFill>
                <a:latin typeface="Arial" panose="020B0604020202020204" pitchFamily="34" charset="0"/>
                <a:cs typeface="Arial" panose="020B0604020202020204" pitchFamily="34" charset="0"/>
              </a:rPr>
              <a:t>de 07/02/17</a:t>
            </a:r>
            <a:endParaRPr lang="pt-BR" sz="2800" b="1" dirty="0">
              <a:solidFill>
                <a:srgbClr val="0000C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5953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1556792"/>
            <a:ext cx="8640960" cy="5112568"/>
          </a:xfrm>
        </p:spPr>
        <p:txBody>
          <a:bodyPr>
            <a:normAutofit/>
          </a:bodyPr>
          <a:lstStyle/>
          <a:p>
            <a:pPr marL="0" indent="0">
              <a:buNone/>
            </a:pPr>
            <a:endParaRPr lang="pt-BR" b="1" dirty="0" smtClean="0"/>
          </a:p>
          <a:p>
            <a:r>
              <a:rPr lang="pt-BR" b="1" dirty="0"/>
              <a:t>Art. 13. </a:t>
            </a:r>
            <a:r>
              <a:rPr lang="pt-BR" b="1" dirty="0"/>
              <a:t>§2º Na primeira reunião do ano o plenário elegerá os membros integrantes da CJAI para aquele ano, os quais indicarão em até 10 dias um representante titular e dois suplentes.</a:t>
            </a:r>
            <a:endParaRPr lang="pt-BR" b="1" dirty="0"/>
          </a:p>
          <a:p>
            <a:endParaRPr lang="pt-BR" b="1" dirty="0" smtClean="0"/>
          </a:p>
          <a:p>
            <a:endParaRPr lang="pt-BR" b="1" dirty="0"/>
          </a:p>
          <a:p>
            <a:endParaRPr lang="pt-BR" b="1" dirty="0" smtClean="0"/>
          </a:p>
          <a:p>
            <a:endParaRPr lang="pt-BR" dirty="0"/>
          </a:p>
        </p:txBody>
      </p:sp>
      <p:sp>
        <p:nvSpPr>
          <p:cNvPr id="5" name="Título 1"/>
          <p:cNvSpPr>
            <a:spLocks noGrp="1"/>
          </p:cNvSpPr>
          <p:nvPr>
            <p:ph type="title"/>
          </p:nvPr>
        </p:nvSpPr>
        <p:spPr>
          <a:xfrm>
            <a:off x="0" y="0"/>
            <a:ext cx="9144000" cy="1196752"/>
          </a:xfrm>
          <a:solidFill>
            <a:schemeClr val="bg2">
              <a:lumMod val="75000"/>
            </a:schemeClr>
          </a:solidFill>
        </p:spPr>
        <p:txBody>
          <a:bodyPr>
            <a:noAutofit/>
          </a:bodyPr>
          <a:lstStyle/>
          <a:p>
            <a:pPr algn="l"/>
            <a:r>
              <a:rPr lang="pt-BR" sz="3200" dirty="0" smtClean="0"/>
              <a:t/>
            </a:r>
            <a:br>
              <a:rPr lang="pt-BR" sz="3200" dirty="0" smtClean="0"/>
            </a:br>
            <a:r>
              <a:rPr lang="pt-BR" sz="3200" b="1" dirty="0" smtClean="0"/>
              <a:t>CÂMARA JULGADORA DE AUTOS DE INFRAÇÃO - CJAI</a:t>
            </a:r>
            <a:r>
              <a:rPr lang="pt-BR" sz="3200" dirty="0" smtClean="0"/>
              <a:t/>
            </a:r>
            <a:br>
              <a:rPr lang="pt-BR" sz="3200" dirty="0" smtClean="0"/>
            </a:br>
            <a:endParaRPr lang="pt-BR" sz="3000" b="1" dirty="0"/>
          </a:p>
        </p:txBody>
      </p:sp>
      <p:sp>
        <p:nvSpPr>
          <p:cNvPr id="4" name="Espaço Reservado para Conteúdo 2"/>
          <p:cNvSpPr txBox="1">
            <a:spLocks/>
          </p:cNvSpPr>
          <p:nvPr/>
        </p:nvSpPr>
        <p:spPr>
          <a:xfrm>
            <a:off x="0" y="1196752"/>
            <a:ext cx="9144000" cy="56581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pt-BR" dirty="0"/>
          </a:p>
        </p:txBody>
      </p:sp>
    </p:spTree>
    <p:extLst>
      <p:ext uri="{BB962C8B-B14F-4D97-AF65-F5344CB8AC3E}">
        <p14:creationId xmlns:p14="http://schemas.microsoft.com/office/powerpoint/2010/main" val="34000218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1196752"/>
            <a:ext cx="8640960" cy="5472608"/>
          </a:xfrm>
        </p:spPr>
        <p:txBody>
          <a:bodyPr>
            <a:normAutofit fontScale="70000" lnSpcReduction="20000"/>
          </a:bodyPr>
          <a:lstStyle/>
          <a:p>
            <a:r>
              <a:rPr lang="pt-BR" sz="4000" b="1" dirty="0" smtClean="0"/>
              <a:t>Art</a:t>
            </a:r>
            <a:r>
              <a:rPr lang="pt-BR" sz="4000" b="1" dirty="0"/>
              <a:t>. 13. </a:t>
            </a:r>
            <a:r>
              <a:rPr lang="pt-BR" sz="4000" b="1" dirty="0"/>
              <a:t>§3º A sociedade civil será representada da seguinte forma: </a:t>
            </a:r>
          </a:p>
          <a:p>
            <a:r>
              <a:rPr lang="pt-BR" sz="4000" b="1" dirty="0"/>
              <a:t>I - 1 representante da Ordem dos Advogados do Brasil - OAB, seccional do Distrito Federal; </a:t>
            </a:r>
          </a:p>
          <a:p>
            <a:r>
              <a:rPr lang="pt-BR" sz="4000" b="1" dirty="0" smtClean="0"/>
              <a:t>II - 1 representante do setor empresarial, compreendido como aquele representado pelas entidades mencionadas nos incisos V, VI, VII, X e XI do §2º do art.4º; </a:t>
            </a:r>
          </a:p>
          <a:p>
            <a:pPr>
              <a:buFont typeface="Wingdings" panose="05000000000000000000" pitchFamily="2" charset="2"/>
              <a:buChar char="ü"/>
            </a:pPr>
            <a:r>
              <a:rPr lang="pt-BR" sz="2600" b="1" dirty="0" smtClean="0"/>
              <a:t>(</a:t>
            </a:r>
            <a:r>
              <a:rPr lang="pt-BR" sz="2600" dirty="0"/>
              <a:t>V - 2 instituições de ensino superior particulares sediadas no Distrito Federal; </a:t>
            </a:r>
          </a:p>
          <a:p>
            <a:pPr>
              <a:buFont typeface="Wingdings" panose="05000000000000000000" pitchFamily="2" charset="2"/>
              <a:buChar char="ü"/>
            </a:pPr>
            <a:r>
              <a:rPr lang="pt-BR" sz="2600" dirty="0"/>
              <a:t>VI - a Federação da Agricultura e Pecuária do Distrito Federal - FAPE/DF; </a:t>
            </a:r>
          </a:p>
          <a:p>
            <a:pPr>
              <a:buFont typeface="Wingdings" panose="05000000000000000000" pitchFamily="2" charset="2"/>
              <a:buChar char="ü"/>
            </a:pPr>
            <a:r>
              <a:rPr lang="pt-BR" sz="2600" dirty="0"/>
              <a:t>VII - o Sindicato dos Trabalhadores Rurais do Distrito Federal - STTR/DF </a:t>
            </a:r>
          </a:p>
          <a:p>
            <a:pPr>
              <a:buFont typeface="Wingdings" panose="05000000000000000000" pitchFamily="2" charset="2"/>
              <a:buChar char="ü"/>
            </a:pPr>
            <a:r>
              <a:rPr lang="pt-BR" sz="2600" dirty="0"/>
              <a:t>X - o Sindicato da Indústria da Construção Civil do Distrito Federal - SINDUSCON; </a:t>
            </a:r>
          </a:p>
          <a:p>
            <a:pPr>
              <a:buFont typeface="Wingdings" panose="05000000000000000000" pitchFamily="2" charset="2"/>
              <a:buChar char="ü"/>
            </a:pPr>
            <a:r>
              <a:rPr lang="pt-BR" sz="2600" dirty="0"/>
              <a:t>XI - a Associação de Empresas do Mercado Imobiliário do Distrito Federal - </a:t>
            </a:r>
            <a:r>
              <a:rPr lang="pt-BR" sz="2600" dirty="0" smtClean="0"/>
              <a:t>ADEMI/DF</a:t>
            </a:r>
            <a:r>
              <a:rPr lang="pt-BR" sz="2600" b="1" dirty="0" smtClean="0"/>
              <a:t>) </a:t>
            </a:r>
            <a:r>
              <a:rPr lang="pt-BR" b="1" dirty="0" smtClean="0"/>
              <a:t>e </a:t>
            </a:r>
          </a:p>
          <a:p>
            <a:r>
              <a:rPr lang="pt-BR" sz="4000" b="1" dirty="0" smtClean="0"/>
              <a:t>III </a:t>
            </a:r>
            <a:r>
              <a:rPr lang="pt-BR" sz="4000" b="1" dirty="0"/>
              <a:t>- um representante dos demais membros.</a:t>
            </a:r>
          </a:p>
          <a:p>
            <a:endParaRPr lang="pt-BR" b="1" dirty="0" smtClean="0"/>
          </a:p>
          <a:p>
            <a:endParaRPr lang="pt-BR" b="1" dirty="0"/>
          </a:p>
          <a:p>
            <a:endParaRPr lang="pt-BR" b="1" dirty="0" smtClean="0"/>
          </a:p>
          <a:p>
            <a:endParaRPr lang="pt-BR" dirty="0"/>
          </a:p>
        </p:txBody>
      </p:sp>
      <p:sp>
        <p:nvSpPr>
          <p:cNvPr id="5" name="Título 1"/>
          <p:cNvSpPr>
            <a:spLocks noGrp="1"/>
          </p:cNvSpPr>
          <p:nvPr>
            <p:ph type="title"/>
          </p:nvPr>
        </p:nvSpPr>
        <p:spPr>
          <a:xfrm>
            <a:off x="0" y="0"/>
            <a:ext cx="9144000" cy="1196752"/>
          </a:xfrm>
          <a:solidFill>
            <a:schemeClr val="bg2">
              <a:lumMod val="75000"/>
            </a:schemeClr>
          </a:solidFill>
        </p:spPr>
        <p:txBody>
          <a:bodyPr>
            <a:noAutofit/>
          </a:bodyPr>
          <a:lstStyle/>
          <a:p>
            <a:pPr algn="l"/>
            <a:r>
              <a:rPr lang="pt-BR" sz="3200" dirty="0" smtClean="0"/>
              <a:t/>
            </a:r>
            <a:br>
              <a:rPr lang="pt-BR" sz="3200" dirty="0" smtClean="0"/>
            </a:br>
            <a:r>
              <a:rPr lang="pt-BR" sz="3200" b="1" dirty="0" smtClean="0"/>
              <a:t>CÂMARA JULGADORA DE AUTOS DE INFRAÇÃO - CJAI</a:t>
            </a:r>
            <a:r>
              <a:rPr lang="pt-BR" sz="3200" dirty="0" smtClean="0"/>
              <a:t/>
            </a:r>
            <a:br>
              <a:rPr lang="pt-BR" sz="3200" dirty="0" smtClean="0"/>
            </a:br>
            <a:endParaRPr lang="pt-BR" sz="3000" b="1" dirty="0"/>
          </a:p>
        </p:txBody>
      </p:sp>
      <p:sp>
        <p:nvSpPr>
          <p:cNvPr id="4" name="Espaço Reservado para Conteúdo 2"/>
          <p:cNvSpPr txBox="1">
            <a:spLocks/>
          </p:cNvSpPr>
          <p:nvPr/>
        </p:nvSpPr>
        <p:spPr>
          <a:xfrm>
            <a:off x="0" y="1196752"/>
            <a:ext cx="9144000" cy="56581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pt-BR" dirty="0"/>
          </a:p>
        </p:txBody>
      </p:sp>
    </p:spTree>
    <p:extLst>
      <p:ext uri="{BB962C8B-B14F-4D97-AF65-F5344CB8AC3E}">
        <p14:creationId xmlns:p14="http://schemas.microsoft.com/office/powerpoint/2010/main" val="1144415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1556792"/>
            <a:ext cx="8640960" cy="5112568"/>
          </a:xfrm>
        </p:spPr>
        <p:txBody>
          <a:bodyPr>
            <a:normAutofit/>
          </a:bodyPr>
          <a:lstStyle/>
          <a:p>
            <a:pPr marL="0" indent="0">
              <a:buNone/>
            </a:pPr>
            <a:endParaRPr lang="pt-BR" b="1" dirty="0" smtClean="0"/>
          </a:p>
          <a:p>
            <a:r>
              <a:rPr lang="pt-BR" b="1" dirty="0"/>
              <a:t>Art. 13. </a:t>
            </a:r>
            <a:r>
              <a:rPr lang="pt-BR" b="1" dirty="0"/>
              <a:t>§4º O Poder Público será representado da seguinte forma: </a:t>
            </a:r>
          </a:p>
          <a:p>
            <a:r>
              <a:rPr lang="pt-BR" b="1" dirty="0"/>
              <a:t>I - 1 representante da Procuradoria Geral do Distrito Federal; e </a:t>
            </a:r>
          </a:p>
          <a:p>
            <a:r>
              <a:rPr lang="pt-BR" b="1" dirty="0"/>
              <a:t>II - 2 representantes dos demais membros</a:t>
            </a:r>
            <a:r>
              <a:rPr lang="pt-BR" b="1" dirty="0" smtClean="0"/>
              <a:t>.</a:t>
            </a:r>
          </a:p>
          <a:p>
            <a:endParaRPr lang="pt-BR" b="1" dirty="0"/>
          </a:p>
          <a:p>
            <a:endParaRPr lang="pt-BR" b="1" dirty="0" smtClean="0"/>
          </a:p>
          <a:p>
            <a:endParaRPr lang="pt-BR" dirty="0"/>
          </a:p>
        </p:txBody>
      </p:sp>
      <p:sp>
        <p:nvSpPr>
          <p:cNvPr id="5" name="Título 1"/>
          <p:cNvSpPr>
            <a:spLocks noGrp="1"/>
          </p:cNvSpPr>
          <p:nvPr>
            <p:ph type="title"/>
          </p:nvPr>
        </p:nvSpPr>
        <p:spPr>
          <a:xfrm>
            <a:off x="0" y="0"/>
            <a:ext cx="9144000" cy="1196752"/>
          </a:xfrm>
          <a:solidFill>
            <a:schemeClr val="bg2">
              <a:lumMod val="75000"/>
            </a:schemeClr>
          </a:solidFill>
        </p:spPr>
        <p:txBody>
          <a:bodyPr>
            <a:noAutofit/>
          </a:bodyPr>
          <a:lstStyle/>
          <a:p>
            <a:pPr algn="l"/>
            <a:r>
              <a:rPr lang="pt-BR" sz="3200" dirty="0" smtClean="0"/>
              <a:t/>
            </a:r>
            <a:br>
              <a:rPr lang="pt-BR" sz="3200" dirty="0" smtClean="0"/>
            </a:br>
            <a:r>
              <a:rPr lang="pt-BR" sz="3200" b="1" dirty="0" smtClean="0"/>
              <a:t>CÂMARA JULGADORA DE AUTOS DE INFRAÇÃO - CJAI</a:t>
            </a:r>
            <a:r>
              <a:rPr lang="pt-BR" sz="3200" dirty="0" smtClean="0"/>
              <a:t/>
            </a:r>
            <a:br>
              <a:rPr lang="pt-BR" sz="3200" dirty="0" smtClean="0"/>
            </a:br>
            <a:endParaRPr lang="pt-BR" sz="3000" b="1" dirty="0"/>
          </a:p>
        </p:txBody>
      </p:sp>
      <p:sp>
        <p:nvSpPr>
          <p:cNvPr id="4" name="Espaço Reservado para Conteúdo 2"/>
          <p:cNvSpPr txBox="1">
            <a:spLocks/>
          </p:cNvSpPr>
          <p:nvPr/>
        </p:nvSpPr>
        <p:spPr>
          <a:xfrm>
            <a:off x="0" y="1196752"/>
            <a:ext cx="9144000" cy="56581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pt-BR" dirty="0"/>
          </a:p>
        </p:txBody>
      </p:sp>
    </p:spTree>
    <p:extLst>
      <p:ext uri="{BB962C8B-B14F-4D97-AF65-F5344CB8AC3E}">
        <p14:creationId xmlns:p14="http://schemas.microsoft.com/office/powerpoint/2010/main" val="4262994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844824"/>
          </a:xfrm>
          <a:solidFill>
            <a:schemeClr val="bg2">
              <a:lumMod val="75000"/>
            </a:schemeClr>
          </a:solidFill>
        </p:spPr>
        <p:txBody>
          <a:bodyPr>
            <a:normAutofit fontScale="90000"/>
          </a:bodyPr>
          <a:lstStyle/>
          <a:p>
            <a:pPr algn="l"/>
            <a:r>
              <a:rPr lang="pt-BR" sz="3200" b="1" dirty="0">
                <a:solidFill>
                  <a:srgbClr val="0000CC"/>
                </a:solidFill>
              </a:rPr>
              <a:t>Art. 17. O presidente da CJAI apresentará, na primeira sessão plenária do ano, prestação de contas das atividades realizadas pela câmara no último ano, da qual deverão constar as seguintes informações: </a:t>
            </a:r>
          </a:p>
        </p:txBody>
      </p:sp>
      <p:sp>
        <p:nvSpPr>
          <p:cNvPr id="3" name="Espaço Reservado para Conteúdo 2"/>
          <p:cNvSpPr>
            <a:spLocks noGrp="1"/>
          </p:cNvSpPr>
          <p:nvPr>
            <p:ph idx="1"/>
          </p:nvPr>
        </p:nvSpPr>
        <p:spPr>
          <a:xfrm>
            <a:off x="251521" y="2017957"/>
            <a:ext cx="8640960" cy="4824536"/>
          </a:xfrm>
        </p:spPr>
        <p:txBody>
          <a:bodyPr>
            <a:normAutofit lnSpcReduction="10000"/>
          </a:bodyPr>
          <a:lstStyle/>
          <a:p>
            <a:r>
              <a:rPr lang="pt-BR" sz="2800" dirty="0"/>
              <a:t>I - o número de processos administrativos julgados e que estão aguardando julgamento; </a:t>
            </a:r>
          </a:p>
          <a:p>
            <a:r>
              <a:rPr lang="pt-BR" sz="2800" dirty="0"/>
              <a:t>II - os tipos de infração administrativa ao meio ambiente a que se referiam os processos julgados; </a:t>
            </a:r>
          </a:p>
          <a:p>
            <a:r>
              <a:rPr lang="pt-BR" sz="2800" dirty="0"/>
              <a:t>III - em quantos processos houve confirmação da decisão da autoridade de segundo grau, em quantos houve reforma e em quantos houve absolvição do autuado; </a:t>
            </a:r>
          </a:p>
          <a:p>
            <a:r>
              <a:rPr lang="pt-BR" sz="2800" dirty="0"/>
              <a:t>IV - o valor total de multas aplicadas e anuladas; e </a:t>
            </a:r>
          </a:p>
          <a:p>
            <a:r>
              <a:rPr lang="pt-BR" sz="2800" dirty="0"/>
              <a:t>V - o tempo médio de espera dos processos julgados no âmbito do CONAM/DF. </a:t>
            </a:r>
          </a:p>
        </p:txBody>
      </p:sp>
    </p:spTree>
    <p:extLst>
      <p:ext uri="{BB962C8B-B14F-4D97-AF65-F5344CB8AC3E}">
        <p14:creationId xmlns:p14="http://schemas.microsoft.com/office/powerpoint/2010/main" val="2060848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345630"/>
          </a:xfrm>
          <a:solidFill>
            <a:schemeClr val="bg2">
              <a:lumMod val="75000"/>
            </a:schemeClr>
          </a:solidFill>
        </p:spPr>
        <p:txBody>
          <a:bodyPr>
            <a:normAutofit/>
          </a:bodyPr>
          <a:lstStyle/>
          <a:p>
            <a:pPr algn="just"/>
            <a:r>
              <a:rPr lang="pt-BR" sz="3600" b="1" dirty="0" smtClean="0"/>
              <a:t>I - </a:t>
            </a:r>
            <a:r>
              <a:rPr lang="pt-BR" sz="3600" b="1" dirty="0"/>
              <a:t>o número de processos administrativos julgados e que estão aguardando </a:t>
            </a:r>
            <a:r>
              <a:rPr lang="pt-BR" sz="3600" b="1" dirty="0" smtClean="0"/>
              <a:t>julgamento;</a:t>
            </a:r>
            <a:endParaRPr lang="pt-BR" sz="3600" b="1" dirty="0"/>
          </a:p>
        </p:txBody>
      </p:sp>
      <p:sp>
        <p:nvSpPr>
          <p:cNvPr id="3" name="Espaço Reservado para Conteúdo 2"/>
          <p:cNvSpPr>
            <a:spLocks noGrp="1"/>
          </p:cNvSpPr>
          <p:nvPr>
            <p:ph idx="1"/>
          </p:nvPr>
        </p:nvSpPr>
        <p:spPr>
          <a:xfrm>
            <a:off x="107504" y="1484784"/>
            <a:ext cx="8928992" cy="4641379"/>
          </a:xfrm>
        </p:spPr>
        <p:txBody>
          <a:bodyPr>
            <a:normAutofit/>
          </a:bodyPr>
          <a:lstStyle/>
          <a:p>
            <a:endParaRPr lang="pt-BR" dirty="0" smtClean="0"/>
          </a:p>
          <a:p>
            <a:r>
              <a:rPr lang="pt-BR" dirty="0" smtClean="0"/>
              <a:t> Julgados </a:t>
            </a:r>
            <a:r>
              <a:rPr lang="pt-BR" b="1" dirty="0" smtClean="0">
                <a:solidFill>
                  <a:srgbClr val="0000CC"/>
                </a:solidFill>
                <a:latin typeface="Calibri"/>
              </a:rPr>
              <a:t>→ </a:t>
            </a:r>
            <a:r>
              <a:rPr lang="pt-BR" b="1" dirty="0" smtClean="0">
                <a:solidFill>
                  <a:srgbClr val="0000CC"/>
                </a:solidFill>
                <a:latin typeface="Calibri"/>
              </a:rPr>
              <a:t>26</a:t>
            </a:r>
            <a:r>
              <a:rPr lang="pt-BR" b="1" dirty="0" smtClean="0">
                <a:solidFill>
                  <a:srgbClr val="0000CC"/>
                </a:solidFill>
              </a:rPr>
              <a:t>.</a:t>
            </a:r>
            <a:endParaRPr lang="pt-BR" b="1" dirty="0" smtClean="0">
              <a:solidFill>
                <a:srgbClr val="0000CC"/>
              </a:solidFill>
            </a:endParaRPr>
          </a:p>
          <a:p>
            <a:pPr marL="0" indent="0">
              <a:buNone/>
            </a:pPr>
            <a:endParaRPr lang="pt-BR" dirty="0" smtClean="0"/>
          </a:p>
          <a:p>
            <a:r>
              <a:rPr lang="pt-BR" dirty="0" smtClean="0"/>
              <a:t> Aguardando Julgamento </a:t>
            </a:r>
            <a:r>
              <a:rPr lang="pt-BR" b="1" dirty="0">
                <a:solidFill>
                  <a:srgbClr val="0000CC"/>
                </a:solidFill>
              </a:rPr>
              <a:t>→</a:t>
            </a:r>
            <a:r>
              <a:rPr lang="pt-BR" b="1" dirty="0" smtClean="0">
                <a:solidFill>
                  <a:srgbClr val="0000CC"/>
                </a:solidFill>
              </a:rPr>
              <a:t>  </a:t>
            </a:r>
            <a:r>
              <a:rPr lang="pt-BR" b="1" dirty="0" smtClean="0">
                <a:solidFill>
                  <a:srgbClr val="0000CC"/>
                </a:solidFill>
              </a:rPr>
              <a:t>43.</a:t>
            </a:r>
            <a:endParaRPr lang="pt-BR" b="1" dirty="0">
              <a:solidFill>
                <a:srgbClr val="0000CC"/>
              </a:solidFill>
            </a:endParaRPr>
          </a:p>
        </p:txBody>
      </p:sp>
    </p:spTree>
    <p:extLst>
      <p:ext uri="{BB962C8B-B14F-4D97-AF65-F5344CB8AC3E}">
        <p14:creationId xmlns:p14="http://schemas.microsoft.com/office/powerpoint/2010/main" val="2081687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60648"/>
            <a:ext cx="9144000" cy="1412776"/>
          </a:xfrm>
          <a:solidFill>
            <a:schemeClr val="bg2">
              <a:lumMod val="75000"/>
            </a:schemeClr>
          </a:solidFill>
        </p:spPr>
        <p:txBody>
          <a:bodyPr>
            <a:noAutofit/>
          </a:bodyPr>
          <a:lstStyle/>
          <a:p>
            <a:pPr algn="just"/>
            <a:r>
              <a:rPr lang="pt-BR" sz="3200" b="1" dirty="0"/>
              <a:t>II - os tipos de infração administrativa ao meio ambiente a que se referiam os processos </a:t>
            </a:r>
            <a:r>
              <a:rPr lang="pt-BR" sz="3200" b="1" dirty="0" smtClean="0"/>
              <a:t>julgados;</a:t>
            </a:r>
            <a:endParaRPr lang="pt-BR" sz="3200" b="1" dirty="0"/>
          </a:p>
        </p:txBody>
      </p:sp>
      <p:sp>
        <p:nvSpPr>
          <p:cNvPr id="3" name="Espaço Reservado para Conteúdo 2"/>
          <p:cNvSpPr>
            <a:spLocks noGrp="1"/>
          </p:cNvSpPr>
          <p:nvPr>
            <p:ph idx="1"/>
          </p:nvPr>
        </p:nvSpPr>
        <p:spPr>
          <a:xfrm>
            <a:off x="251520" y="1844825"/>
            <a:ext cx="8640960" cy="4536504"/>
          </a:xfrm>
        </p:spPr>
        <p:txBody>
          <a:bodyPr>
            <a:normAutofit lnSpcReduction="10000"/>
          </a:bodyPr>
          <a:lstStyle/>
          <a:p>
            <a:pPr lvl="0"/>
            <a:r>
              <a:rPr lang="pt-BR" dirty="0"/>
              <a:t>05 Processos de Fauna Silvestre</a:t>
            </a:r>
          </a:p>
          <a:p>
            <a:pPr lvl="0"/>
            <a:r>
              <a:rPr lang="pt-BR" dirty="0"/>
              <a:t>07 Processos de Poluição Sonora</a:t>
            </a:r>
          </a:p>
          <a:p>
            <a:pPr lvl="0"/>
            <a:r>
              <a:rPr lang="pt-BR" dirty="0"/>
              <a:t>04 Ocupação Irregular</a:t>
            </a:r>
          </a:p>
          <a:p>
            <a:pPr lvl="0"/>
            <a:r>
              <a:rPr lang="pt-BR" dirty="0"/>
              <a:t>02 Embargo de Obra</a:t>
            </a:r>
          </a:p>
          <a:p>
            <a:pPr lvl="0"/>
            <a:r>
              <a:rPr lang="pt-BR" dirty="0"/>
              <a:t>02 Lixo</a:t>
            </a:r>
          </a:p>
          <a:p>
            <a:pPr lvl="0"/>
            <a:r>
              <a:rPr lang="pt-BR" dirty="0"/>
              <a:t>02 Degradação do Solo</a:t>
            </a:r>
          </a:p>
          <a:p>
            <a:pPr lvl="0"/>
            <a:r>
              <a:rPr lang="pt-BR" dirty="0"/>
              <a:t>03 Licenciamento Ambiental</a:t>
            </a:r>
          </a:p>
          <a:p>
            <a:pPr lvl="0"/>
            <a:r>
              <a:rPr lang="pt-BR" dirty="0"/>
              <a:t>01 Posto de </a:t>
            </a:r>
            <a:r>
              <a:rPr lang="pt-BR" dirty="0" smtClean="0"/>
              <a:t>Combustível</a:t>
            </a:r>
            <a:endParaRPr lang="pt-BR" dirty="0"/>
          </a:p>
        </p:txBody>
      </p:sp>
    </p:spTree>
    <p:extLst>
      <p:ext uri="{BB962C8B-B14F-4D97-AF65-F5344CB8AC3E}">
        <p14:creationId xmlns:p14="http://schemas.microsoft.com/office/powerpoint/2010/main" val="852341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2348880"/>
            <a:ext cx="8568952" cy="4320480"/>
          </a:xfrm>
        </p:spPr>
        <p:txBody>
          <a:bodyPr>
            <a:normAutofit/>
          </a:bodyPr>
          <a:lstStyle/>
          <a:p>
            <a:pPr marL="0" indent="0">
              <a:buNone/>
            </a:pPr>
            <a:endParaRPr lang="pt-BR" dirty="0"/>
          </a:p>
          <a:p>
            <a:pPr algn="just"/>
            <a:r>
              <a:rPr lang="pt-BR" dirty="0" smtClean="0"/>
              <a:t>Confirmou decisão 2º grau </a:t>
            </a:r>
            <a:r>
              <a:rPr lang="pt-BR" b="1" dirty="0">
                <a:solidFill>
                  <a:srgbClr val="0000CC"/>
                </a:solidFill>
              </a:rPr>
              <a:t>→</a:t>
            </a:r>
            <a:r>
              <a:rPr lang="pt-BR" b="1" dirty="0" smtClean="0">
                <a:solidFill>
                  <a:srgbClr val="0000CC"/>
                </a:solidFill>
              </a:rPr>
              <a:t> </a:t>
            </a:r>
            <a:r>
              <a:rPr lang="pt-BR" b="1" dirty="0" smtClean="0">
                <a:solidFill>
                  <a:srgbClr val="0000CC"/>
                </a:solidFill>
              </a:rPr>
              <a:t>17</a:t>
            </a:r>
            <a:endParaRPr lang="pt-BR" b="1" dirty="0" smtClean="0">
              <a:solidFill>
                <a:srgbClr val="0000CC"/>
              </a:solidFill>
            </a:endParaRPr>
          </a:p>
          <a:p>
            <a:pPr algn="just"/>
            <a:r>
              <a:rPr lang="pt-BR" dirty="0" smtClean="0"/>
              <a:t>Reformou decisão 2º grau </a:t>
            </a:r>
            <a:r>
              <a:rPr lang="pt-BR" b="1" dirty="0">
                <a:solidFill>
                  <a:srgbClr val="0000CC"/>
                </a:solidFill>
              </a:rPr>
              <a:t>→</a:t>
            </a:r>
            <a:r>
              <a:rPr lang="pt-BR" b="1" dirty="0" smtClean="0">
                <a:solidFill>
                  <a:srgbClr val="0000CC"/>
                </a:solidFill>
              </a:rPr>
              <a:t> </a:t>
            </a:r>
            <a:r>
              <a:rPr lang="pt-BR" b="1" dirty="0" smtClean="0">
                <a:solidFill>
                  <a:srgbClr val="0000CC"/>
                </a:solidFill>
              </a:rPr>
              <a:t>09</a:t>
            </a:r>
            <a:endParaRPr lang="pt-BR" b="1" dirty="0" smtClean="0">
              <a:solidFill>
                <a:srgbClr val="0000CC"/>
              </a:solidFill>
            </a:endParaRPr>
          </a:p>
          <a:p>
            <a:pPr algn="just"/>
            <a:r>
              <a:rPr lang="pt-BR" dirty="0" smtClean="0"/>
              <a:t>Absolveu autuado </a:t>
            </a:r>
            <a:r>
              <a:rPr lang="pt-BR" b="1" dirty="0">
                <a:solidFill>
                  <a:srgbClr val="0000CC"/>
                </a:solidFill>
              </a:rPr>
              <a:t>→</a:t>
            </a:r>
            <a:r>
              <a:rPr lang="pt-BR" b="1" dirty="0" smtClean="0">
                <a:solidFill>
                  <a:srgbClr val="0000CC"/>
                </a:solidFill>
              </a:rPr>
              <a:t> </a:t>
            </a:r>
            <a:r>
              <a:rPr lang="pt-BR" b="1" dirty="0" smtClean="0">
                <a:solidFill>
                  <a:srgbClr val="0000CC"/>
                </a:solidFill>
              </a:rPr>
              <a:t>00</a:t>
            </a:r>
            <a:endParaRPr lang="pt-BR" b="1" dirty="0" smtClean="0">
              <a:solidFill>
                <a:srgbClr val="0000CC"/>
              </a:solidFill>
            </a:endParaRPr>
          </a:p>
        </p:txBody>
      </p:sp>
      <p:sp>
        <p:nvSpPr>
          <p:cNvPr id="5" name="Título 1"/>
          <p:cNvSpPr>
            <a:spLocks noGrp="1"/>
          </p:cNvSpPr>
          <p:nvPr>
            <p:ph type="title"/>
          </p:nvPr>
        </p:nvSpPr>
        <p:spPr>
          <a:xfrm>
            <a:off x="0" y="188640"/>
            <a:ext cx="9144000" cy="2016224"/>
          </a:xfrm>
          <a:solidFill>
            <a:schemeClr val="bg2">
              <a:lumMod val="75000"/>
            </a:schemeClr>
          </a:solidFill>
        </p:spPr>
        <p:txBody>
          <a:bodyPr>
            <a:noAutofit/>
          </a:bodyPr>
          <a:lstStyle/>
          <a:p>
            <a:pPr algn="just"/>
            <a:r>
              <a:rPr lang="pt-BR" sz="3200" b="1" dirty="0"/>
              <a:t>III - em quantos processos houve confirmação da decisão da autoridade de segundo grau, em quantos houve reforma e em quantos houve absolvição do autuado; </a:t>
            </a:r>
            <a:endParaRPr lang="pt-BR" sz="3000" b="1" dirty="0"/>
          </a:p>
        </p:txBody>
      </p:sp>
      <p:sp>
        <p:nvSpPr>
          <p:cNvPr id="4" name="Espaço Reservado para Conteúdo 2"/>
          <p:cNvSpPr txBox="1">
            <a:spLocks/>
          </p:cNvSpPr>
          <p:nvPr/>
        </p:nvSpPr>
        <p:spPr>
          <a:xfrm>
            <a:off x="0" y="1196752"/>
            <a:ext cx="9144000" cy="56581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pt-BR" dirty="0"/>
          </a:p>
        </p:txBody>
      </p:sp>
    </p:spTree>
    <p:extLst>
      <p:ext uri="{BB962C8B-B14F-4D97-AF65-F5344CB8AC3E}">
        <p14:creationId xmlns:p14="http://schemas.microsoft.com/office/powerpoint/2010/main" val="2797524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1556792"/>
            <a:ext cx="8640960" cy="5112568"/>
          </a:xfrm>
        </p:spPr>
        <p:txBody>
          <a:bodyPr>
            <a:normAutofit/>
          </a:bodyPr>
          <a:lstStyle/>
          <a:p>
            <a:pPr marL="0" indent="0">
              <a:buNone/>
            </a:pPr>
            <a:endParaRPr lang="pt-BR" dirty="0" smtClean="0"/>
          </a:p>
          <a:p>
            <a:r>
              <a:rPr lang="pt-BR" dirty="0" smtClean="0"/>
              <a:t>Multa confirmadas </a:t>
            </a:r>
            <a:r>
              <a:rPr lang="pt-BR" b="1" dirty="0">
                <a:solidFill>
                  <a:srgbClr val="0000CC"/>
                </a:solidFill>
              </a:rPr>
              <a:t>→</a:t>
            </a:r>
            <a:r>
              <a:rPr lang="pt-BR" dirty="0" smtClean="0"/>
              <a:t> </a:t>
            </a:r>
            <a:r>
              <a:rPr lang="pt-BR" b="1" dirty="0" smtClean="0">
                <a:solidFill>
                  <a:srgbClr val="0000CC"/>
                </a:solidFill>
              </a:rPr>
              <a:t>R$ </a:t>
            </a:r>
            <a:r>
              <a:rPr lang="pt-BR" b="1" dirty="0" smtClean="0">
                <a:solidFill>
                  <a:srgbClr val="0000CC"/>
                </a:solidFill>
              </a:rPr>
              <a:t>308.073,5 (+ 250 </a:t>
            </a:r>
            <a:r>
              <a:rPr lang="pt-BR" b="1" dirty="0" err="1" smtClean="0">
                <a:solidFill>
                  <a:srgbClr val="0000CC"/>
                </a:solidFill>
              </a:rPr>
              <a:t>UPDFs</a:t>
            </a:r>
            <a:r>
              <a:rPr lang="pt-BR" b="1" dirty="0" smtClean="0">
                <a:solidFill>
                  <a:srgbClr val="0000CC"/>
                </a:solidFill>
              </a:rPr>
              <a:t>)</a:t>
            </a:r>
          </a:p>
          <a:p>
            <a:endParaRPr lang="pt-BR" b="1" dirty="0" smtClean="0">
              <a:solidFill>
                <a:srgbClr val="0000CC"/>
              </a:solidFill>
            </a:endParaRPr>
          </a:p>
          <a:p>
            <a:r>
              <a:rPr lang="pt-BR" dirty="0" smtClean="0"/>
              <a:t>Anuladas </a:t>
            </a:r>
            <a:r>
              <a:rPr lang="pt-BR" b="1" dirty="0">
                <a:solidFill>
                  <a:srgbClr val="0000CC"/>
                </a:solidFill>
              </a:rPr>
              <a:t>→</a:t>
            </a:r>
            <a:r>
              <a:rPr lang="pt-BR" dirty="0" smtClean="0"/>
              <a:t> </a:t>
            </a:r>
            <a:r>
              <a:rPr lang="pt-BR" b="1" dirty="0">
                <a:solidFill>
                  <a:srgbClr val="0000CC"/>
                </a:solidFill>
              </a:rPr>
              <a:t>R</a:t>
            </a:r>
            <a:r>
              <a:rPr lang="pt-BR" b="1" dirty="0" smtClean="0">
                <a:solidFill>
                  <a:srgbClr val="0000CC"/>
                </a:solidFill>
              </a:rPr>
              <a:t>$ 5.200,00 (2.700,00 + 2.500,00)</a:t>
            </a:r>
            <a:endParaRPr lang="pt-BR" b="1" dirty="0" smtClean="0">
              <a:solidFill>
                <a:srgbClr val="0000CC"/>
              </a:solidFill>
            </a:endParaRPr>
          </a:p>
          <a:p>
            <a:pPr marL="0" indent="0">
              <a:buNone/>
            </a:pPr>
            <a:endParaRPr lang="pt-BR" dirty="0"/>
          </a:p>
        </p:txBody>
      </p:sp>
      <p:sp>
        <p:nvSpPr>
          <p:cNvPr id="5" name="Título 1"/>
          <p:cNvSpPr>
            <a:spLocks noGrp="1"/>
          </p:cNvSpPr>
          <p:nvPr>
            <p:ph type="title"/>
          </p:nvPr>
        </p:nvSpPr>
        <p:spPr>
          <a:xfrm>
            <a:off x="0" y="0"/>
            <a:ext cx="9144000" cy="1196752"/>
          </a:xfrm>
          <a:solidFill>
            <a:schemeClr val="bg2">
              <a:lumMod val="75000"/>
            </a:schemeClr>
          </a:solidFill>
        </p:spPr>
        <p:txBody>
          <a:bodyPr>
            <a:noAutofit/>
          </a:bodyPr>
          <a:lstStyle/>
          <a:p>
            <a:pPr algn="just"/>
            <a:r>
              <a:rPr lang="pt-BR" sz="3200" dirty="0" smtClean="0"/>
              <a:t/>
            </a:r>
            <a:br>
              <a:rPr lang="pt-BR" sz="3200" dirty="0" smtClean="0"/>
            </a:br>
            <a:r>
              <a:rPr lang="pt-BR" sz="3200" b="1" dirty="0" smtClean="0"/>
              <a:t>IV </a:t>
            </a:r>
            <a:r>
              <a:rPr lang="pt-BR" sz="3200" b="1" dirty="0"/>
              <a:t>- o valor total de multas aplicadas e anuladas; </a:t>
            </a:r>
            <a:r>
              <a:rPr lang="pt-BR" sz="3200" dirty="0"/>
              <a:t/>
            </a:r>
            <a:br>
              <a:rPr lang="pt-BR" sz="3200" dirty="0"/>
            </a:br>
            <a:endParaRPr lang="pt-BR" sz="3000" b="1" dirty="0"/>
          </a:p>
        </p:txBody>
      </p:sp>
      <p:sp>
        <p:nvSpPr>
          <p:cNvPr id="4" name="Espaço Reservado para Conteúdo 2"/>
          <p:cNvSpPr txBox="1">
            <a:spLocks/>
          </p:cNvSpPr>
          <p:nvPr/>
        </p:nvSpPr>
        <p:spPr>
          <a:xfrm>
            <a:off x="0" y="1196752"/>
            <a:ext cx="9144000" cy="56581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pt-BR" dirty="0"/>
          </a:p>
        </p:txBody>
      </p:sp>
    </p:spTree>
    <p:extLst>
      <p:ext uri="{BB962C8B-B14F-4D97-AF65-F5344CB8AC3E}">
        <p14:creationId xmlns:p14="http://schemas.microsoft.com/office/powerpoint/2010/main" val="3541740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1556792"/>
            <a:ext cx="8640960" cy="5112568"/>
          </a:xfrm>
        </p:spPr>
        <p:txBody>
          <a:bodyPr>
            <a:normAutofit/>
          </a:bodyPr>
          <a:lstStyle/>
          <a:p>
            <a:endParaRPr lang="pt-BR" b="1" dirty="0" smtClean="0"/>
          </a:p>
          <a:p>
            <a:endParaRPr lang="pt-BR" b="1" dirty="0" smtClean="0"/>
          </a:p>
          <a:p>
            <a:r>
              <a:rPr lang="pt-BR" b="1" dirty="0" smtClean="0"/>
              <a:t>Média de 39,4 meses</a:t>
            </a:r>
          </a:p>
          <a:p>
            <a:endParaRPr lang="pt-BR" b="1" dirty="0"/>
          </a:p>
          <a:p>
            <a:endParaRPr lang="pt-BR" b="1" dirty="0" smtClean="0"/>
          </a:p>
          <a:p>
            <a:endParaRPr lang="pt-BR" b="1" dirty="0"/>
          </a:p>
          <a:p>
            <a:endParaRPr lang="pt-BR" b="1" dirty="0" smtClean="0"/>
          </a:p>
          <a:p>
            <a:endParaRPr lang="pt-BR" dirty="0"/>
          </a:p>
        </p:txBody>
      </p:sp>
      <p:sp>
        <p:nvSpPr>
          <p:cNvPr id="5" name="Título 1"/>
          <p:cNvSpPr>
            <a:spLocks noGrp="1"/>
          </p:cNvSpPr>
          <p:nvPr>
            <p:ph type="title"/>
          </p:nvPr>
        </p:nvSpPr>
        <p:spPr>
          <a:xfrm>
            <a:off x="0" y="0"/>
            <a:ext cx="9144000" cy="1196752"/>
          </a:xfrm>
          <a:solidFill>
            <a:schemeClr val="bg2">
              <a:lumMod val="75000"/>
            </a:schemeClr>
          </a:solidFill>
        </p:spPr>
        <p:txBody>
          <a:bodyPr>
            <a:noAutofit/>
          </a:bodyPr>
          <a:lstStyle/>
          <a:p>
            <a:pPr algn="l"/>
            <a:r>
              <a:rPr lang="pt-BR" sz="3200" dirty="0" smtClean="0"/>
              <a:t/>
            </a:r>
            <a:br>
              <a:rPr lang="pt-BR" sz="3200" dirty="0" smtClean="0"/>
            </a:br>
            <a:r>
              <a:rPr lang="pt-BR" sz="3200" b="1" dirty="0" smtClean="0"/>
              <a:t>V </a:t>
            </a:r>
            <a:r>
              <a:rPr lang="pt-BR" sz="3200" b="1" dirty="0" smtClean="0"/>
              <a:t>- </a:t>
            </a:r>
            <a:r>
              <a:rPr lang="pt-BR" sz="3200" b="1" dirty="0"/>
              <a:t>o tempo médio de espera dos processos julgados no âmbito do </a:t>
            </a:r>
            <a:r>
              <a:rPr lang="pt-BR" sz="3200" b="1" dirty="0" smtClean="0"/>
              <a:t>CONAM/DF. </a:t>
            </a:r>
            <a:r>
              <a:rPr lang="pt-BR" sz="3200" dirty="0" smtClean="0"/>
              <a:t/>
            </a:r>
            <a:br>
              <a:rPr lang="pt-BR" sz="3200" dirty="0" smtClean="0"/>
            </a:br>
            <a:endParaRPr lang="pt-BR" sz="3000" b="1" dirty="0"/>
          </a:p>
        </p:txBody>
      </p:sp>
      <p:sp>
        <p:nvSpPr>
          <p:cNvPr id="4" name="Espaço Reservado para Conteúdo 2"/>
          <p:cNvSpPr txBox="1">
            <a:spLocks/>
          </p:cNvSpPr>
          <p:nvPr/>
        </p:nvSpPr>
        <p:spPr>
          <a:xfrm>
            <a:off x="0" y="1196752"/>
            <a:ext cx="9144000" cy="56581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pt-BR" dirty="0"/>
          </a:p>
        </p:txBody>
      </p:sp>
    </p:spTree>
    <p:extLst>
      <p:ext uri="{BB962C8B-B14F-4D97-AF65-F5344CB8AC3E}">
        <p14:creationId xmlns:p14="http://schemas.microsoft.com/office/powerpoint/2010/main" val="2299045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1556792"/>
            <a:ext cx="8640960" cy="5112568"/>
          </a:xfrm>
        </p:spPr>
        <p:txBody>
          <a:bodyPr>
            <a:normAutofit lnSpcReduction="10000"/>
          </a:bodyPr>
          <a:lstStyle/>
          <a:p>
            <a:r>
              <a:rPr lang="pt-BR" b="1" dirty="0" smtClean="0"/>
              <a:t>Art</a:t>
            </a:r>
            <a:r>
              <a:rPr lang="pt-BR" b="1" dirty="0"/>
              <a:t>. 13. A Câmara Julgadora de Autos de Infração - CJAI tem por finalidade julgar, em caráter terminativo, os recursos interpostos contra as decisões proferidas pelo Secretário de Estado de Meio Ambiente no âmbito de processos administrativos de apuração de infrações à legislação ambiental. </a:t>
            </a:r>
            <a:endParaRPr lang="pt-BR" b="1" dirty="0"/>
          </a:p>
          <a:p>
            <a:r>
              <a:rPr lang="pt-BR" b="1" dirty="0" smtClean="0">
                <a:solidFill>
                  <a:srgbClr val="0000CC"/>
                </a:solidFill>
              </a:rPr>
              <a:t>COMPOSIÇÃO ATUAL</a:t>
            </a:r>
          </a:p>
          <a:p>
            <a:r>
              <a:rPr lang="pt-BR" b="1" dirty="0" smtClean="0">
                <a:solidFill>
                  <a:srgbClr val="0000CC"/>
                </a:solidFill>
              </a:rPr>
              <a:t>SEMA/SEAGRI/SEDES/SINESP</a:t>
            </a:r>
          </a:p>
          <a:p>
            <a:r>
              <a:rPr lang="pt-BR" b="1" dirty="0" smtClean="0">
                <a:solidFill>
                  <a:srgbClr val="0000CC"/>
                </a:solidFill>
              </a:rPr>
              <a:t>OAB-DF/FAPE/CREA-DF</a:t>
            </a:r>
            <a:endParaRPr lang="pt-BR" b="1" dirty="0">
              <a:solidFill>
                <a:srgbClr val="0000CC"/>
              </a:solidFill>
            </a:endParaRPr>
          </a:p>
          <a:p>
            <a:pPr marL="0" indent="0">
              <a:buNone/>
            </a:pPr>
            <a:endParaRPr lang="pt-BR" b="1" dirty="0"/>
          </a:p>
          <a:p>
            <a:endParaRPr lang="pt-BR" b="1" dirty="0" smtClean="0"/>
          </a:p>
          <a:p>
            <a:endParaRPr lang="pt-BR" b="1" dirty="0"/>
          </a:p>
          <a:p>
            <a:endParaRPr lang="pt-BR" b="1" dirty="0" smtClean="0"/>
          </a:p>
          <a:p>
            <a:endParaRPr lang="pt-BR" dirty="0"/>
          </a:p>
        </p:txBody>
      </p:sp>
      <p:sp>
        <p:nvSpPr>
          <p:cNvPr id="5" name="Título 1"/>
          <p:cNvSpPr>
            <a:spLocks noGrp="1"/>
          </p:cNvSpPr>
          <p:nvPr>
            <p:ph type="title"/>
          </p:nvPr>
        </p:nvSpPr>
        <p:spPr>
          <a:xfrm>
            <a:off x="0" y="0"/>
            <a:ext cx="9144000" cy="1196752"/>
          </a:xfrm>
          <a:solidFill>
            <a:schemeClr val="bg2">
              <a:lumMod val="75000"/>
            </a:schemeClr>
          </a:solidFill>
        </p:spPr>
        <p:txBody>
          <a:bodyPr>
            <a:noAutofit/>
          </a:bodyPr>
          <a:lstStyle/>
          <a:p>
            <a:pPr algn="l"/>
            <a:r>
              <a:rPr lang="pt-BR" sz="3200" dirty="0" smtClean="0"/>
              <a:t/>
            </a:r>
            <a:br>
              <a:rPr lang="pt-BR" sz="3200" dirty="0" smtClean="0"/>
            </a:br>
            <a:r>
              <a:rPr lang="pt-BR" sz="3200" b="1" dirty="0" smtClean="0"/>
              <a:t>CÂMARA JULGADORA DE AUTOS DE INFRAÇÃO - CJAI</a:t>
            </a:r>
            <a:r>
              <a:rPr lang="pt-BR" sz="3200" dirty="0" smtClean="0"/>
              <a:t/>
            </a:r>
            <a:br>
              <a:rPr lang="pt-BR" sz="3200" dirty="0" smtClean="0"/>
            </a:br>
            <a:endParaRPr lang="pt-BR" sz="3000" b="1" dirty="0"/>
          </a:p>
        </p:txBody>
      </p:sp>
      <p:sp>
        <p:nvSpPr>
          <p:cNvPr id="4" name="Espaço Reservado para Conteúdo 2"/>
          <p:cNvSpPr txBox="1">
            <a:spLocks/>
          </p:cNvSpPr>
          <p:nvPr/>
        </p:nvSpPr>
        <p:spPr>
          <a:xfrm>
            <a:off x="0" y="1196752"/>
            <a:ext cx="9144000" cy="56581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pt-BR" dirty="0"/>
          </a:p>
        </p:txBody>
      </p:sp>
    </p:spTree>
    <p:extLst>
      <p:ext uri="{BB962C8B-B14F-4D97-AF65-F5344CB8AC3E}">
        <p14:creationId xmlns:p14="http://schemas.microsoft.com/office/powerpoint/2010/main" val="2404497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1556792"/>
            <a:ext cx="8640960" cy="5112568"/>
          </a:xfrm>
        </p:spPr>
        <p:txBody>
          <a:bodyPr>
            <a:normAutofit/>
          </a:bodyPr>
          <a:lstStyle/>
          <a:p>
            <a:pPr marL="0" indent="0">
              <a:buNone/>
            </a:pPr>
            <a:endParaRPr lang="pt-BR" b="1" dirty="0" smtClean="0"/>
          </a:p>
          <a:p>
            <a:r>
              <a:rPr lang="pt-BR" b="1" dirty="0"/>
              <a:t>Art. 13. </a:t>
            </a:r>
            <a:r>
              <a:rPr lang="pt-BR" b="1" dirty="0"/>
              <a:t>§1º A Câmara Julgadora de Autos de Infração será composta por 7 membros, sendo 3 representantes da sociedade civil e 3 representantes do Poder Público, com mandato de um ano, além da Secretaria de Meio Ambiente, que a presidirá.</a:t>
            </a:r>
            <a:endParaRPr lang="pt-BR" b="1" dirty="0"/>
          </a:p>
          <a:p>
            <a:pPr marL="0" indent="0">
              <a:buNone/>
            </a:pPr>
            <a:endParaRPr lang="pt-BR" b="1" dirty="0"/>
          </a:p>
          <a:p>
            <a:endParaRPr lang="pt-BR" b="1" dirty="0" smtClean="0"/>
          </a:p>
          <a:p>
            <a:endParaRPr lang="pt-BR" b="1" dirty="0"/>
          </a:p>
          <a:p>
            <a:endParaRPr lang="pt-BR" b="1" dirty="0" smtClean="0"/>
          </a:p>
          <a:p>
            <a:endParaRPr lang="pt-BR" dirty="0"/>
          </a:p>
        </p:txBody>
      </p:sp>
      <p:sp>
        <p:nvSpPr>
          <p:cNvPr id="5" name="Título 1"/>
          <p:cNvSpPr>
            <a:spLocks noGrp="1"/>
          </p:cNvSpPr>
          <p:nvPr>
            <p:ph type="title"/>
          </p:nvPr>
        </p:nvSpPr>
        <p:spPr>
          <a:xfrm>
            <a:off x="0" y="0"/>
            <a:ext cx="9144000" cy="1196752"/>
          </a:xfrm>
          <a:solidFill>
            <a:schemeClr val="bg2">
              <a:lumMod val="75000"/>
            </a:schemeClr>
          </a:solidFill>
        </p:spPr>
        <p:txBody>
          <a:bodyPr>
            <a:noAutofit/>
          </a:bodyPr>
          <a:lstStyle/>
          <a:p>
            <a:pPr algn="l"/>
            <a:r>
              <a:rPr lang="pt-BR" sz="3200" dirty="0" smtClean="0"/>
              <a:t/>
            </a:r>
            <a:br>
              <a:rPr lang="pt-BR" sz="3200" dirty="0" smtClean="0"/>
            </a:br>
            <a:r>
              <a:rPr lang="pt-BR" sz="3200" b="1" dirty="0" smtClean="0"/>
              <a:t>CÂMARA JULGADORA DE AUTOS DE INFRAÇÃO - CJAI</a:t>
            </a:r>
            <a:r>
              <a:rPr lang="pt-BR" sz="3200" dirty="0" smtClean="0"/>
              <a:t/>
            </a:r>
            <a:br>
              <a:rPr lang="pt-BR" sz="3200" dirty="0" smtClean="0"/>
            </a:br>
            <a:endParaRPr lang="pt-BR" sz="3000" b="1" dirty="0"/>
          </a:p>
        </p:txBody>
      </p:sp>
      <p:sp>
        <p:nvSpPr>
          <p:cNvPr id="4" name="Espaço Reservado para Conteúdo 2"/>
          <p:cNvSpPr txBox="1">
            <a:spLocks/>
          </p:cNvSpPr>
          <p:nvPr/>
        </p:nvSpPr>
        <p:spPr>
          <a:xfrm>
            <a:off x="0" y="1196752"/>
            <a:ext cx="9144000" cy="56581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pt-BR" dirty="0"/>
          </a:p>
        </p:txBody>
      </p:sp>
    </p:spTree>
    <p:extLst>
      <p:ext uri="{BB962C8B-B14F-4D97-AF65-F5344CB8AC3E}">
        <p14:creationId xmlns:p14="http://schemas.microsoft.com/office/powerpoint/2010/main" val="3655262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906</TotalTime>
  <Words>604</Words>
  <Application>Microsoft Office PowerPoint</Application>
  <PresentationFormat>Apresentação na tela (4:3)</PresentationFormat>
  <Paragraphs>79</Paragraphs>
  <Slides>12</Slides>
  <Notes>0</Notes>
  <HiddenSlides>0</HiddenSlides>
  <MMClips>0</MMClips>
  <ScaleCrop>false</ScaleCrop>
  <HeadingPairs>
    <vt:vector size="4" baseType="variant">
      <vt:variant>
        <vt:lpstr>Tema</vt:lpstr>
      </vt:variant>
      <vt:variant>
        <vt:i4>1</vt:i4>
      </vt:variant>
      <vt:variant>
        <vt:lpstr>Títulos de slides</vt:lpstr>
      </vt:variant>
      <vt:variant>
        <vt:i4>12</vt:i4>
      </vt:variant>
    </vt:vector>
  </HeadingPairs>
  <TitlesOfParts>
    <vt:vector size="13" baseType="lpstr">
      <vt:lpstr>Tema do Office</vt:lpstr>
      <vt:lpstr>CÂMARA JULGADORA DE AUTOS DE INFRAÇÃO</vt:lpstr>
      <vt:lpstr>Art. 17. O presidente da CJAI apresentará, na primeira sessão plenária do ano, prestação de contas das atividades realizadas pela câmara no último ano, da qual deverão constar as seguintes informações: </vt:lpstr>
      <vt:lpstr>I - o número de processos administrativos julgados e que estão aguardando julgamento;</vt:lpstr>
      <vt:lpstr>II - os tipos de infração administrativa ao meio ambiente a que se referiam os processos julgados;</vt:lpstr>
      <vt:lpstr>III - em quantos processos houve confirmação da decisão da autoridade de segundo grau, em quantos houve reforma e em quantos houve absolvição do autuado; </vt:lpstr>
      <vt:lpstr> IV - o valor total de multas aplicadas e anuladas;  </vt:lpstr>
      <vt:lpstr> V - o tempo médio de espera dos processos julgados no âmbito do CONAM/DF.  </vt:lpstr>
      <vt:lpstr> CÂMARA JULGADORA DE AUTOS DE INFRAÇÃO - CJAI </vt:lpstr>
      <vt:lpstr> CÂMARA JULGADORA DE AUTOS DE INFRAÇÃO - CJAI </vt:lpstr>
      <vt:lpstr> CÂMARA JULGADORA DE AUTOS DE INFRAÇÃO - CJAI </vt:lpstr>
      <vt:lpstr> CÂMARA JULGADORA DE AUTOS DE INFRAÇÃO - CJAI </vt:lpstr>
      <vt:lpstr> CÂMARA JULGADORA DE AUTOS DE INFRAÇÃO - CJAI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CÂMARA JULGADORA DE AUTOS DE INFRAÇÃO</dc:title>
  <dc:creator>ANTONIA MARTINS FEITOSA</dc:creator>
  <cp:lastModifiedBy>Maricleide Maia Said</cp:lastModifiedBy>
  <cp:revision>43</cp:revision>
  <dcterms:created xsi:type="dcterms:W3CDTF">2018-02-21T18:57:17Z</dcterms:created>
  <dcterms:modified xsi:type="dcterms:W3CDTF">2019-03-25T21:56:49Z</dcterms:modified>
</cp:coreProperties>
</file>