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7" r:id="rId3"/>
    <p:sldId id="258" r:id="rId4"/>
    <p:sldId id="267" r:id="rId5"/>
    <p:sldId id="282" r:id="rId6"/>
    <p:sldId id="268" r:id="rId7"/>
    <p:sldId id="280" r:id="rId8"/>
    <p:sldId id="276" r:id="rId9"/>
    <p:sldId id="278" r:id="rId10"/>
    <p:sldId id="271" r:id="rId11"/>
    <p:sldId id="272" r:id="rId12"/>
    <p:sldId id="281" r:id="rId13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a.rossi\Documents\maria.rossi\Documents\ZEEDF\ZEEDF_Etapa2_2013%20e%202014\ZEEDF_Etapa2_GTs\ZEEDF_etapa2_GT4_Estudos%20Econ&#244;micos\ZEEDF_GT4_Documento%20sintese\ZEEDF_GT4_PlanilhaSintese_RA_20140923_13h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'Renda Média Domic'!$G$1</c:f>
              <c:strCache>
                <c:ptCount val="1"/>
                <c:pt idx="0">
                  <c:v>RDMM_PerCapita</c:v>
                </c:pt>
              </c:strCache>
            </c:strRef>
          </c:tx>
          <c:invertIfNegative val="0"/>
          <c:cat>
            <c:multiLvlStrRef>
              <c:f>'Renda Média Domic'!$A$2:$B$33</c:f>
              <c:multiLvlStrCache>
                <c:ptCount val="32"/>
                <c:lvl>
                  <c:pt idx="0">
                    <c:v>XXV</c:v>
                  </c:pt>
                  <c:pt idx="1">
                    <c:v>XXVIII</c:v>
                  </c:pt>
                  <c:pt idx="2">
                    <c:v>XXIII</c:v>
                  </c:pt>
                  <c:pt idx="3">
                    <c:v>VII</c:v>
                  </c:pt>
                  <c:pt idx="4">
                    <c:v>XV</c:v>
                  </c:pt>
                  <c:pt idx="5">
                    <c:v>XIV</c:v>
                  </c:pt>
                  <c:pt idx="6">
                    <c:v>XXI</c:v>
                  </c:pt>
                  <c:pt idx="7">
                    <c:v>XII</c:v>
                  </c:pt>
                  <c:pt idx="8">
                    <c:v>VI</c:v>
                  </c:pt>
                  <c:pt idx="9">
                    <c:v>IV</c:v>
                  </c:pt>
                  <c:pt idx="10">
                    <c:v>IX</c:v>
                  </c:pt>
                  <c:pt idx="11">
                    <c:v>XIII</c:v>
                  </c:pt>
                  <c:pt idx="12">
                    <c:v>XXIX</c:v>
                  </c:pt>
                  <c:pt idx="13">
                    <c:v>XVII</c:v>
                  </c:pt>
                  <c:pt idx="14">
                    <c:v>II</c:v>
                  </c:pt>
                  <c:pt idx="15">
                    <c:v>XIX</c:v>
                  </c:pt>
                  <c:pt idx="16">
                    <c:v>III</c:v>
                  </c:pt>
                  <c:pt idx="17">
                    <c:v>XXVI</c:v>
                  </c:pt>
                  <c:pt idx="18">
                    <c:v>VIII</c:v>
                  </c:pt>
                  <c:pt idx="19">
                    <c:v>V</c:v>
                  </c:pt>
                  <c:pt idx="20">
                    <c:v>XXX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XX</c:v>
                  </c:pt>
                  <c:pt idx="24">
                    <c:v>XXVII</c:v>
                  </c:pt>
                  <c:pt idx="25">
                    <c:v>I</c:v>
                  </c:pt>
                  <c:pt idx="26">
                    <c:v>XXIV</c:v>
                  </c:pt>
                  <c:pt idx="27">
                    <c:v>XXII</c:v>
                  </c:pt>
                  <c:pt idx="28">
                    <c:v>XVIII</c:v>
                  </c:pt>
                  <c:pt idx="29">
                    <c:v>XVI</c:v>
                  </c:pt>
                </c:lvl>
                <c:lvl>
                  <c:pt idx="0">
                    <c:v>Estrutural - SCIA</c:v>
                  </c:pt>
                  <c:pt idx="1">
                    <c:v>Itapoã</c:v>
                  </c:pt>
                  <c:pt idx="2">
                    <c:v>Varjão</c:v>
                  </c:pt>
                  <c:pt idx="3">
                    <c:v>Paranoá</c:v>
                  </c:pt>
                  <c:pt idx="4">
                    <c:v>Recanto das Emas</c:v>
                  </c:pt>
                  <c:pt idx="5">
                    <c:v>São Sebastião</c:v>
                  </c:pt>
                  <c:pt idx="6">
                    <c:v>Riacho Fundo II</c:v>
                  </c:pt>
                  <c:pt idx="7">
                    <c:v>Samambaia</c:v>
                  </c:pt>
                  <c:pt idx="8">
                    <c:v>Planaltina</c:v>
                  </c:pt>
                  <c:pt idx="9">
                    <c:v>Brazlândia</c:v>
                  </c:pt>
                  <c:pt idx="10">
                    <c:v>Ceilândia</c:v>
                  </c:pt>
                  <c:pt idx="11">
                    <c:v>Santa Maria</c:v>
                  </c:pt>
                  <c:pt idx="12">
                    <c:v>SIA </c:v>
                  </c:pt>
                  <c:pt idx="13">
                    <c:v>Riacho Fundo I </c:v>
                  </c:pt>
                  <c:pt idx="14">
                    <c:v>Gama</c:v>
                  </c:pt>
                  <c:pt idx="15">
                    <c:v>Candangolândia</c:v>
                  </c:pt>
                  <c:pt idx="16">
                    <c:v>Taguatinga</c:v>
                  </c:pt>
                  <c:pt idx="17">
                    <c:v>Sobradinho II</c:v>
                  </c:pt>
                  <c:pt idx="18">
                    <c:v>Núcleo Bandeirante</c:v>
                  </c:pt>
                  <c:pt idx="19">
                    <c:v>Sobradinho I </c:v>
                  </c:pt>
                  <c:pt idx="20">
                    <c:v>Vicente Pires</c:v>
                  </c:pt>
                  <c:pt idx="21">
                    <c:v>Guará I</c:v>
                  </c:pt>
                  <c:pt idx="22">
                    <c:v>Cruzeiro</c:v>
                  </c:pt>
                  <c:pt idx="23">
                    <c:v>Águas Claras</c:v>
                  </c:pt>
                  <c:pt idx="24">
                    <c:v>Jardim Botânico</c:v>
                  </c:pt>
                  <c:pt idx="25">
                    <c:v>Brasília</c:v>
                  </c:pt>
                  <c:pt idx="26">
                    <c:v>Park Way</c:v>
                  </c:pt>
                  <c:pt idx="27">
                    <c:v>Sudoeste/ Octogonal</c:v>
                  </c:pt>
                  <c:pt idx="28">
                    <c:v>Lago Norte</c:v>
                  </c:pt>
                  <c:pt idx="29">
                    <c:v>Lago Sul</c:v>
                  </c:pt>
                  <c:pt idx="31">
                    <c:v>Distrito Federal</c:v>
                  </c:pt>
                </c:lvl>
              </c:multiLvlStrCache>
            </c:multiLvlStrRef>
          </c:cat>
          <c:val>
            <c:numRef>
              <c:f>'Renda Média Domic'!$G$2:$G$33</c:f>
              <c:numCache>
                <c:formatCode>#,##0</c:formatCode>
                <c:ptCount val="32"/>
                <c:pt idx="0">
                  <c:v>306.42</c:v>
                </c:pt>
                <c:pt idx="1">
                  <c:v>343.8</c:v>
                </c:pt>
                <c:pt idx="2">
                  <c:v>424.65</c:v>
                </c:pt>
                <c:pt idx="3">
                  <c:v>487.55</c:v>
                </c:pt>
                <c:pt idx="4">
                  <c:v>491.12</c:v>
                </c:pt>
                <c:pt idx="5">
                  <c:v>501.47</c:v>
                </c:pt>
                <c:pt idx="6">
                  <c:v>563.30999999999949</c:v>
                </c:pt>
                <c:pt idx="7">
                  <c:v>577.66999999999996</c:v>
                </c:pt>
                <c:pt idx="8">
                  <c:v>634.34999999999957</c:v>
                </c:pt>
                <c:pt idx="9">
                  <c:v>642.21</c:v>
                </c:pt>
                <c:pt idx="10">
                  <c:v>642.69000000000005</c:v>
                </c:pt>
                <c:pt idx="11">
                  <c:v>658.97</c:v>
                </c:pt>
                <c:pt idx="12">
                  <c:v>827.9399999999996</c:v>
                </c:pt>
                <c:pt idx="13">
                  <c:v>850.72</c:v>
                </c:pt>
                <c:pt idx="14">
                  <c:v>1015.77</c:v>
                </c:pt>
                <c:pt idx="15">
                  <c:v>1064.08</c:v>
                </c:pt>
                <c:pt idx="16">
                  <c:v>1310.86</c:v>
                </c:pt>
                <c:pt idx="17">
                  <c:v>1330.25</c:v>
                </c:pt>
                <c:pt idx="18">
                  <c:v>1388.09</c:v>
                </c:pt>
                <c:pt idx="19">
                  <c:v>1455.34</c:v>
                </c:pt>
                <c:pt idx="20">
                  <c:v>1707.94</c:v>
                </c:pt>
                <c:pt idx="21">
                  <c:v>1850.35</c:v>
                </c:pt>
                <c:pt idx="22">
                  <c:v>2021.16</c:v>
                </c:pt>
                <c:pt idx="23">
                  <c:v>2375.6999999999998</c:v>
                </c:pt>
                <c:pt idx="24">
                  <c:v>3449.62</c:v>
                </c:pt>
                <c:pt idx="25">
                  <c:v>3648.89</c:v>
                </c:pt>
                <c:pt idx="26">
                  <c:v>3656.21</c:v>
                </c:pt>
                <c:pt idx="27">
                  <c:v>4727.42</c:v>
                </c:pt>
                <c:pt idx="28">
                  <c:v>4864.87</c:v>
                </c:pt>
                <c:pt idx="29">
                  <c:v>5756.38</c:v>
                </c:pt>
                <c:pt idx="31">
                  <c:v>1318.85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28000"/>
        <c:axId val="35329536"/>
      </c:barChart>
      <c:catAx>
        <c:axId val="35328000"/>
        <c:scaling>
          <c:orientation val="minMax"/>
        </c:scaling>
        <c:delete val="0"/>
        <c:axPos val="l"/>
        <c:majorTickMark val="out"/>
        <c:minorTickMark val="none"/>
        <c:tickLblPos val="nextTo"/>
        <c:crossAx val="35329536"/>
        <c:crosses val="autoZero"/>
        <c:auto val="1"/>
        <c:lblAlgn val="ctr"/>
        <c:lblOffset val="100"/>
        <c:noMultiLvlLbl val="0"/>
      </c:catAx>
      <c:valAx>
        <c:axId val="35329536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35328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0.97125</cdr:x>
      <cdr:y>0.01235</cdr:y>
    </cdr:from>
    <cdr:to>
      <cdr:x>0.98771</cdr:x>
      <cdr:y>0.97531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8496944" y="72008"/>
          <a:ext cx="144016" cy="561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DFD0-2855-4A54-B162-BBAE17B1B150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9EE1B-EF88-4ECF-AABA-B26DEC771E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23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AAEE4-F739-4092-9F64-CF78E3A2CBF0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D03B3-B1E0-4BF5-AA58-3AF53E5BB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16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 smtClean="0">
                <a:latin typeface="Calibri" charset="0"/>
              </a:rPr>
              <a:pPr eaLnBrk="1" hangingPunct="1"/>
              <a:t>3</a:t>
            </a:fld>
            <a:endParaRPr lang="pt-BR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 smtClean="0">
                <a:latin typeface="Calibri" charset="0"/>
              </a:rPr>
              <a:pPr eaLnBrk="1" hangingPunct="1"/>
              <a:t>4</a:t>
            </a:fld>
            <a:endParaRPr lang="pt-BR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 smtClean="0">
                <a:latin typeface="Calibri" charset="0"/>
              </a:rPr>
              <a:pPr eaLnBrk="1" hangingPunct="1"/>
              <a:t>5</a:t>
            </a:fld>
            <a:endParaRPr lang="pt-BR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 smtClean="0">
                <a:latin typeface="Calibri" charset="0"/>
              </a:rPr>
              <a:pPr eaLnBrk="1" hangingPunct="1"/>
              <a:t>6</a:t>
            </a:fld>
            <a:endParaRPr lang="pt-BR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 smtClean="0">
                <a:latin typeface="Calibri" charset="0"/>
              </a:rPr>
              <a:pPr eaLnBrk="1" hangingPunct="1"/>
              <a:t>7</a:t>
            </a:fld>
            <a:endParaRPr lang="pt-BR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803" indent="-29069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2774" indent="-23255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7883" indent="-23255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2993" indent="-23255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8103" indent="-2325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3212" indent="-2325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8322" indent="-2325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3431" indent="-2325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>
                <a:latin typeface="Calibri" charset="0"/>
              </a:rPr>
              <a:pPr eaLnBrk="1" hangingPunct="1"/>
              <a:t>9</a:t>
            </a:fld>
            <a:endParaRPr lang="pt-B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 smtClean="0">
                <a:latin typeface="Calibri" charset="0"/>
              </a:rPr>
              <a:pPr eaLnBrk="1" hangingPunct="1"/>
              <a:t>10</a:t>
            </a:fld>
            <a:endParaRPr lang="pt-BR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 smtClean="0">
                <a:latin typeface="Calibri" charset="0"/>
              </a:rPr>
              <a:pPr eaLnBrk="1" hangingPunct="1"/>
              <a:t>11</a:t>
            </a:fld>
            <a:endParaRPr lang="pt-BR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85E7-2998-4FF3-9DDA-A18404921206}" type="slidenum">
              <a:rPr lang="pt-BR" sz="1200" smtClean="0">
                <a:latin typeface="Calibri" charset="0"/>
              </a:rPr>
              <a:pPr eaLnBrk="1" hangingPunct="1"/>
              <a:t>12</a:t>
            </a:fld>
            <a:endParaRPr lang="pt-BR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90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0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05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71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0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80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54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66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80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63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79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D7AC-4A62-412B-9600-C1FA23458A1C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4CAC-18E4-4000-8C6C-E0B06B9D1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7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oneamento.zeedf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268288"/>
            <a:ext cx="1443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1560" y="2130425"/>
            <a:ext cx="7772400" cy="1082551"/>
          </a:xfrm>
        </p:spPr>
        <p:txBody>
          <a:bodyPr>
            <a:normAutofit/>
          </a:bodyPr>
          <a:lstStyle/>
          <a:p>
            <a:r>
              <a:rPr lang="pt-BR" sz="3600" dirty="0" smtClean="0"/>
              <a:t>Zoneamento Ecológico Econômico do DF</a:t>
            </a:r>
            <a:endParaRPr lang="pt-BR" sz="1400" b="1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4653136"/>
            <a:ext cx="846043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i="1" dirty="0" smtClean="0">
                <a:solidFill>
                  <a:schemeClr val="bg2">
                    <a:lumMod val="25000"/>
                  </a:schemeClr>
                </a:solidFill>
              </a:rPr>
              <a:t>Reunião Conjunta CONAM e CRH / DF</a:t>
            </a:r>
          </a:p>
          <a:p>
            <a:endParaRPr lang="pt-BR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Brasília, 19 de março de 2015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fevereiro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068960"/>
            <a:ext cx="84604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i="1" dirty="0" smtClean="0"/>
              <a:t>O Estado da Arte e os Passos Finais</a:t>
            </a:r>
            <a:endParaRPr lang="pt-BR" sz="16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3044932" y="4077072"/>
            <a:ext cx="3543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 smtClean="0">
                <a:solidFill>
                  <a:srgbClr val="0070C0"/>
                </a:solidFill>
              </a:rPr>
              <a:t>Coordenação Geral Técnica do ZEE-DF</a:t>
            </a:r>
            <a:endParaRPr lang="pt-B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5082030" y="11873"/>
            <a:ext cx="405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A Organização Governamental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</a:t>
            </a:r>
            <a:r>
              <a:rPr lang="pt-BR" sz="1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março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95585" y="1340768"/>
            <a:ext cx="1656184" cy="5760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461284" y="1444134"/>
            <a:ext cx="132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Governador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007553" y="2564904"/>
            <a:ext cx="2232248" cy="5760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52092" y="2668270"/>
            <a:ext cx="174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Coord. POLÍTICA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99592" y="4725144"/>
            <a:ext cx="440436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691680" y="4828510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Comissão Distrital do ZEE-DF</a:t>
            </a:r>
            <a:endParaRPr lang="pt-BR" dirty="0"/>
          </a:p>
        </p:txBody>
      </p:sp>
      <p:cxnSp>
        <p:nvCxnSpPr>
          <p:cNvPr id="22" name="Conector reto 21"/>
          <p:cNvCxnSpPr>
            <a:stCxn id="2" idx="2"/>
            <a:endCxn id="9" idx="0"/>
          </p:cNvCxnSpPr>
          <p:nvPr/>
        </p:nvCxnSpPr>
        <p:spPr>
          <a:xfrm>
            <a:off x="3123677" y="191683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9" idx="2"/>
          </p:cNvCxnSpPr>
          <p:nvPr/>
        </p:nvCxnSpPr>
        <p:spPr>
          <a:xfrm>
            <a:off x="3123677" y="314096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>
            <a:endCxn id="13" idx="0"/>
          </p:cNvCxnSpPr>
          <p:nvPr/>
        </p:nvCxnSpPr>
        <p:spPr>
          <a:xfrm>
            <a:off x="3101775" y="3973706"/>
            <a:ext cx="0" cy="75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/>
          <p:cNvSpPr/>
          <p:nvPr/>
        </p:nvSpPr>
        <p:spPr>
          <a:xfrm>
            <a:off x="2007553" y="3501008"/>
            <a:ext cx="2232248" cy="5760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/>
          <p:cNvSpPr/>
          <p:nvPr/>
        </p:nvSpPr>
        <p:spPr>
          <a:xfrm>
            <a:off x="1979712" y="3604374"/>
            <a:ext cx="2250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Coord. Geral TÉCNICA</a:t>
            </a:r>
            <a:endParaRPr lang="pt-BR" dirty="0"/>
          </a:p>
        </p:txBody>
      </p:sp>
      <p:sp>
        <p:nvSpPr>
          <p:cNvPr id="83" name="Retângulo 82"/>
          <p:cNvSpPr/>
          <p:nvPr/>
        </p:nvSpPr>
        <p:spPr>
          <a:xfrm>
            <a:off x="7516828" y="1916832"/>
            <a:ext cx="127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smtClean="0"/>
              <a:t>Expansão</a:t>
            </a:r>
          </a:p>
          <a:p>
            <a:pPr algn="ctr"/>
            <a:r>
              <a:rPr lang="pt-BR" sz="1600" dirty="0" smtClean="0"/>
              <a:t>Entre outros:</a:t>
            </a:r>
          </a:p>
        </p:txBody>
      </p:sp>
      <p:cxnSp>
        <p:nvCxnSpPr>
          <p:cNvPr id="84" name="Conector reto 83"/>
          <p:cNvCxnSpPr/>
          <p:nvPr/>
        </p:nvCxnSpPr>
        <p:spPr>
          <a:xfrm>
            <a:off x="7408153" y="2543418"/>
            <a:ext cx="155633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ângulo 84"/>
          <p:cNvSpPr/>
          <p:nvPr/>
        </p:nvSpPr>
        <p:spPr>
          <a:xfrm>
            <a:off x="7408153" y="2874422"/>
            <a:ext cx="644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SECTI</a:t>
            </a:r>
            <a:endParaRPr lang="pt-BR" sz="1600" dirty="0"/>
          </a:p>
        </p:txBody>
      </p:sp>
      <p:sp>
        <p:nvSpPr>
          <p:cNvPr id="86" name="Retângulo 85"/>
          <p:cNvSpPr/>
          <p:nvPr/>
        </p:nvSpPr>
        <p:spPr>
          <a:xfrm>
            <a:off x="8128233" y="2874422"/>
            <a:ext cx="831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SEPLAG</a:t>
            </a:r>
            <a:endParaRPr lang="pt-BR" sz="1600" dirty="0"/>
          </a:p>
        </p:txBody>
      </p:sp>
      <p:sp>
        <p:nvSpPr>
          <p:cNvPr id="87" name="Retângulo 86"/>
          <p:cNvSpPr/>
          <p:nvPr/>
        </p:nvSpPr>
        <p:spPr>
          <a:xfrm>
            <a:off x="7346581" y="2586390"/>
            <a:ext cx="816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SEMOB</a:t>
            </a:r>
            <a:endParaRPr lang="pt-BR" sz="1600" dirty="0"/>
          </a:p>
        </p:txBody>
      </p:sp>
      <p:sp>
        <p:nvSpPr>
          <p:cNvPr id="88" name="Retângulo 87"/>
          <p:cNvSpPr/>
          <p:nvPr/>
        </p:nvSpPr>
        <p:spPr>
          <a:xfrm>
            <a:off x="8149276" y="2586390"/>
            <a:ext cx="77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C.CIVIL</a:t>
            </a:r>
            <a:endParaRPr lang="pt-BR" sz="1600" dirty="0"/>
          </a:p>
        </p:txBody>
      </p:sp>
      <p:sp>
        <p:nvSpPr>
          <p:cNvPr id="89" name="Retângulo 88"/>
          <p:cNvSpPr/>
          <p:nvPr/>
        </p:nvSpPr>
        <p:spPr>
          <a:xfrm>
            <a:off x="5436096" y="4674622"/>
            <a:ext cx="1753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22 órgãos distritais</a:t>
            </a:r>
            <a:endParaRPr lang="pt-BR" sz="1600" dirty="0"/>
          </a:p>
        </p:txBody>
      </p:sp>
      <p:sp>
        <p:nvSpPr>
          <p:cNvPr id="90" name="Retângulo 89"/>
          <p:cNvSpPr/>
          <p:nvPr/>
        </p:nvSpPr>
        <p:spPr>
          <a:xfrm>
            <a:off x="5545343" y="4962654"/>
            <a:ext cx="1601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2 órgãos federais</a:t>
            </a:r>
            <a:endParaRPr lang="pt-BR" sz="1600" dirty="0"/>
          </a:p>
        </p:txBody>
      </p:sp>
      <p:sp>
        <p:nvSpPr>
          <p:cNvPr id="91" name="Retângulo 90"/>
          <p:cNvSpPr/>
          <p:nvPr/>
        </p:nvSpPr>
        <p:spPr>
          <a:xfrm>
            <a:off x="5442722" y="1916832"/>
            <a:ext cx="143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smtClean="0"/>
              <a:t>Núcleo </a:t>
            </a:r>
          </a:p>
          <a:p>
            <a:pPr algn="ctr"/>
            <a:r>
              <a:rPr lang="pt-BR" sz="1600" dirty="0" smtClean="0"/>
              <a:t>(4 Secretários) </a:t>
            </a:r>
            <a:endParaRPr lang="pt-BR" sz="1600" dirty="0"/>
          </a:p>
        </p:txBody>
      </p:sp>
      <p:sp>
        <p:nvSpPr>
          <p:cNvPr id="92" name="Retângulo 91"/>
          <p:cNvSpPr/>
          <p:nvPr/>
        </p:nvSpPr>
        <p:spPr>
          <a:xfrm>
            <a:off x="5304318" y="2586390"/>
            <a:ext cx="686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/>
              <a:t>SEMA</a:t>
            </a:r>
            <a:endParaRPr lang="pt-BR" sz="1600" b="1" dirty="0"/>
          </a:p>
        </p:txBody>
      </p:sp>
      <p:sp>
        <p:nvSpPr>
          <p:cNvPr id="93" name="Retângulo 92"/>
          <p:cNvSpPr/>
          <p:nvPr/>
        </p:nvSpPr>
        <p:spPr>
          <a:xfrm>
            <a:off x="6024398" y="2586390"/>
            <a:ext cx="83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/>
              <a:t>SEGETH</a:t>
            </a:r>
            <a:endParaRPr lang="pt-BR" sz="1600" b="1" dirty="0"/>
          </a:p>
        </p:txBody>
      </p:sp>
      <p:sp>
        <p:nvSpPr>
          <p:cNvPr id="94" name="Retângulo 93"/>
          <p:cNvSpPr/>
          <p:nvPr/>
        </p:nvSpPr>
        <p:spPr>
          <a:xfrm>
            <a:off x="5304318" y="2874422"/>
            <a:ext cx="803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/>
              <a:t>SEAGRI</a:t>
            </a:r>
            <a:endParaRPr lang="pt-BR" sz="1600" b="1" dirty="0"/>
          </a:p>
        </p:txBody>
      </p:sp>
      <p:sp>
        <p:nvSpPr>
          <p:cNvPr id="95" name="Retângulo 94"/>
          <p:cNvSpPr/>
          <p:nvPr/>
        </p:nvSpPr>
        <p:spPr>
          <a:xfrm>
            <a:off x="6024398" y="2874422"/>
            <a:ext cx="609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/>
              <a:t>SEDS</a:t>
            </a:r>
            <a:endParaRPr lang="pt-BR" sz="1600" b="1" dirty="0"/>
          </a:p>
        </p:txBody>
      </p:sp>
      <p:cxnSp>
        <p:nvCxnSpPr>
          <p:cNvPr id="96" name="Conector reto 95"/>
          <p:cNvCxnSpPr/>
          <p:nvPr/>
        </p:nvCxnSpPr>
        <p:spPr>
          <a:xfrm>
            <a:off x="5304318" y="2543418"/>
            <a:ext cx="155633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tângulo 96"/>
          <p:cNvSpPr/>
          <p:nvPr/>
        </p:nvSpPr>
        <p:spPr>
          <a:xfrm>
            <a:off x="5202263" y="3492297"/>
            <a:ext cx="1658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4 Secretarias Nucleares </a:t>
            </a:r>
            <a:endParaRPr lang="pt-BR" sz="1600" dirty="0"/>
          </a:p>
        </p:txBody>
      </p:sp>
      <p:sp>
        <p:nvSpPr>
          <p:cNvPr id="58" name="Seta em curva para a direita 57"/>
          <p:cNvSpPr/>
          <p:nvPr/>
        </p:nvSpPr>
        <p:spPr>
          <a:xfrm>
            <a:off x="1259632" y="1734935"/>
            <a:ext cx="576064" cy="102073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9" name="Retângulo 98"/>
          <p:cNvSpPr/>
          <p:nvPr/>
        </p:nvSpPr>
        <p:spPr>
          <a:xfrm>
            <a:off x="186074" y="1844824"/>
            <a:ext cx="8451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i="1" dirty="0" smtClean="0"/>
              <a:t>Decreto</a:t>
            </a:r>
          </a:p>
          <a:p>
            <a:r>
              <a:rPr lang="pt-BR" sz="1200" i="1" dirty="0" smtClean="0"/>
              <a:t>(ABR/15</a:t>
            </a:r>
            <a:r>
              <a:rPr lang="pt-BR" sz="1400" i="1" dirty="0" smtClean="0"/>
              <a:t>)</a:t>
            </a:r>
            <a:endParaRPr lang="pt-BR" sz="1400" i="1" dirty="0"/>
          </a:p>
        </p:txBody>
      </p:sp>
      <p:sp>
        <p:nvSpPr>
          <p:cNvPr id="101" name="Retângulo 100"/>
          <p:cNvSpPr/>
          <p:nvPr/>
        </p:nvSpPr>
        <p:spPr>
          <a:xfrm>
            <a:off x="186074" y="3140968"/>
            <a:ext cx="10381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/>
              <a:t>Portaria Conjunta</a:t>
            </a:r>
          </a:p>
          <a:p>
            <a:r>
              <a:rPr lang="pt-BR" sz="1200" i="1" dirty="0" smtClean="0"/>
              <a:t>(MAR/15) </a:t>
            </a:r>
            <a:endParaRPr lang="pt-BR" sz="1200" i="1" dirty="0"/>
          </a:p>
        </p:txBody>
      </p:sp>
      <p:sp>
        <p:nvSpPr>
          <p:cNvPr id="102" name="Seta em curva para a direita 101"/>
          <p:cNvSpPr/>
          <p:nvPr/>
        </p:nvSpPr>
        <p:spPr>
          <a:xfrm>
            <a:off x="1331640" y="2852936"/>
            <a:ext cx="432048" cy="102073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3" name="Seta em curva para a direita 102"/>
          <p:cNvSpPr/>
          <p:nvPr/>
        </p:nvSpPr>
        <p:spPr>
          <a:xfrm>
            <a:off x="1187624" y="2852936"/>
            <a:ext cx="576064" cy="187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4254239" y="11873"/>
            <a:ext cx="4881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As Demandas para os Órgãos do GDF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</a:t>
            </a:r>
            <a:r>
              <a:rPr lang="pt-BR" sz="1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março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244408" y="1052736"/>
            <a:ext cx="659950" cy="576064"/>
            <a:chOff x="899592" y="1340768"/>
            <a:chExt cx="4404366" cy="3960440"/>
          </a:xfrm>
        </p:grpSpPr>
        <p:sp>
          <p:nvSpPr>
            <p:cNvPr id="7" name="Retângulo 6"/>
            <p:cNvSpPr/>
            <p:nvPr/>
          </p:nvSpPr>
          <p:spPr>
            <a:xfrm>
              <a:off x="2295585" y="1340768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2007553" y="2564904"/>
              <a:ext cx="2232248" cy="57606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99592" y="4725144"/>
              <a:ext cx="440436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reto 12"/>
            <p:cNvCxnSpPr>
              <a:stCxn id="7" idx="2"/>
              <a:endCxn id="9" idx="0"/>
            </p:cNvCxnSpPr>
            <p:nvPr/>
          </p:nvCxnSpPr>
          <p:spPr>
            <a:xfrm>
              <a:off x="3123677" y="1916832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>
              <a:stCxn id="9" idx="2"/>
            </p:cNvCxnSpPr>
            <p:nvPr/>
          </p:nvCxnSpPr>
          <p:spPr>
            <a:xfrm>
              <a:off x="3123677" y="314096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>
              <a:endCxn id="11" idx="0"/>
            </p:cNvCxnSpPr>
            <p:nvPr/>
          </p:nvCxnSpPr>
          <p:spPr>
            <a:xfrm>
              <a:off x="3101775" y="3973706"/>
              <a:ext cx="0" cy="75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/>
            <p:cNvSpPr/>
            <p:nvPr/>
          </p:nvSpPr>
          <p:spPr>
            <a:xfrm>
              <a:off x="2007553" y="3501008"/>
              <a:ext cx="223224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95536" y="980727"/>
            <a:ext cx="7966104" cy="4968553"/>
            <a:chOff x="611560" y="1556791"/>
            <a:chExt cx="7966104" cy="4968553"/>
          </a:xfrm>
        </p:grpSpPr>
        <p:sp>
          <p:nvSpPr>
            <p:cNvPr id="3" name="Retângulo 2"/>
            <p:cNvSpPr/>
            <p:nvPr/>
          </p:nvSpPr>
          <p:spPr>
            <a:xfrm>
              <a:off x="611560" y="1556791"/>
              <a:ext cx="1152128" cy="49685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Pentágono 3"/>
            <p:cNvSpPr/>
            <p:nvPr/>
          </p:nvSpPr>
          <p:spPr>
            <a:xfrm>
              <a:off x="1331640" y="1731589"/>
              <a:ext cx="1728192" cy="945396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619672" y="2010329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SEMA</a:t>
              </a:r>
              <a:endParaRPr lang="pt-BR" dirty="0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463219" y="1700808"/>
              <a:ext cx="47811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/>
                <a:t>Diretrizes Setoriais, para complementar a Matriz Ecológica:</a:t>
              </a:r>
            </a:p>
            <a:p>
              <a:r>
                <a:rPr lang="pt-BR" dirty="0" smtClean="0"/>
                <a:t>Água (incluindo “Enquadramento”), Áreas Protegidas e Biodiversidade</a:t>
              </a:r>
              <a:endParaRPr lang="pt-BR" dirty="0"/>
            </a:p>
          </p:txBody>
        </p:sp>
        <p:sp>
          <p:nvSpPr>
            <p:cNvPr id="29" name="Pentágono 28"/>
            <p:cNvSpPr/>
            <p:nvPr/>
          </p:nvSpPr>
          <p:spPr>
            <a:xfrm>
              <a:off x="1331640" y="2915652"/>
              <a:ext cx="1728192" cy="945396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619672" y="3194392"/>
              <a:ext cx="9218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SEGETH</a:t>
              </a:r>
              <a:endParaRPr lang="pt-BR" dirty="0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463220" y="2884871"/>
              <a:ext cx="47091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/>
                <a:t>Diretrizes emanadas com PDOT e indicação dos pontos para revisão </a:t>
              </a:r>
              <a:r>
                <a:rPr lang="pt-BR" dirty="0" smtClean="0"/>
                <a:t>(à luz das Matrizes ZEE/DF)</a:t>
              </a:r>
              <a:r>
                <a:rPr lang="pt-BR" b="1" dirty="0" smtClean="0"/>
                <a:t>:</a:t>
              </a:r>
            </a:p>
            <a:p>
              <a:r>
                <a:rPr lang="pt-BR" dirty="0" smtClean="0"/>
                <a:t>Por exemplo: a estratégia de ocupação do território</a:t>
              </a:r>
              <a:endParaRPr lang="pt-BR" dirty="0"/>
            </a:p>
          </p:txBody>
        </p:sp>
        <p:sp>
          <p:nvSpPr>
            <p:cNvPr id="34" name="Pentágono 33"/>
            <p:cNvSpPr/>
            <p:nvPr/>
          </p:nvSpPr>
          <p:spPr>
            <a:xfrm>
              <a:off x="1331640" y="4131660"/>
              <a:ext cx="1728192" cy="945396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619672" y="4410400"/>
              <a:ext cx="8779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SEAGRI</a:t>
              </a:r>
              <a:endParaRPr lang="pt-BR" dirty="0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3463220" y="4221088"/>
              <a:ext cx="47091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/>
                <a:t>Atualização da Política para o Espaço Rural:</a:t>
              </a:r>
            </a:p>
            <a:p>
              <a:r>
                <a:rPr lang="pt-BR" dirty="0" smtClean="0"/>
                <a:t>À luz da Matriz Ecológica</a:t>
              </a:r>
              <a:endParaRPr lang="pt-BR" dirty="0"/>
            </a:p>
          </p:txBody>
        </p:sp>
        <p:sp>
          <p:nvSpPr>
            <p:cNvPr id="37" name="Pentágono 36"/>
            <p:cNvSpPr/>
            <p:nvPr/>
          </p:nvSpPr>
          <p:spPr>
            <a:xfrm>
              <a:off x="1331640" y="5363924"/>
              <a:ext cx="1728192" cy="945396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1619672" y="5642664"/>
              <a:ext cx="6607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SEDS</a:t>
              </a:r>
              <a:endParaRPr lang="pt-BR" dirty="0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3463219" y="5309336"/>
              <a:ext cx="51144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/>
                <a:t>Definição dos Contornos da Política de Desenvolvimento Econômico/Produtivo/Industrial </a:t>
              </a:r>
              <a:r>
                <a:rPr lang="pt-BR" dirty="0" smtClean="0"/>
                <a:t>(considerando as Matrizes do </a:t>
              </a:r>
              <a:r>
                <a:rPr lang="pt-BR" dirty="0"/>
                <a:t>Z</a:t>
              </a:r>
              <a:r>
                <a:rPr lang="pt-BR" dirty="0" smtClean="0"/>
                <a:t>EE/DF)</a:t>
              </a:r>
              <a:endParaRPr lang="pt-BR" b="1" dirty="0" smtClean="0"/>
            </a:p>
          </p:txBody>
        </p:sp>
      </p:grpSp>
      <p:sp>
        <p:nvSpPr>
          <p:cNvPr id="5" name="Elipse 4"/>
          <p:cNvSpPr/>
          <p:nvPr/>
        </p:nvSpPr>
        <p:spPr>
          <a:xfrm>
            <a:off x="2843808" y="6144350"/>
            <a:ext cx="4074663" cy="485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485276" y="6202209"/>
            <a:ext cx="2791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Prazo: 3 semanas </a:t>
            </a:r>
            <a:r>
              <a:rPr lang="pt-BR" sz="1400" b="1" dirty="0" smtClean="0"/>
              <a:t>(27/3/2015)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920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7937363" y="11873"/>
            <a:ext cx="1198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/>
              <a:t>C</a:t>
            </a:r>
            <a:r>
              <a:rPr lang="pt-BR" sz="2400" b="1" dirty="0" smtClean="0"/>
              <a:t>ontato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</a:t>
            </a:r>
            <a:r>
              <a:rPr lang="pt-BR" sz="1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março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403648" y="1434265"/>
            <a:ext cx="2855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Coordenação Geral Técnica  </a:t>
            </a:r>
          </a:p>
          <a:p>
            <a:r>
              <a:rPr lang="pt-BR" b="1" dirty="0"/>
              <a:t>p</a:t>
            </a:r>
            <a:r>
              <a:rPr lang="pt-BR" b="1" dirty="0" smtClean="0"/>
              <a:t>ela SEMA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463098" y="2636912"/>
            <a:ext cx="6061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hlinkClick r:id="rId4"/>
              </a:rPr>
              <a:t>zoneamento.zeedf@gmail.com</a:t>
            </a:r>
            <a:r>
              <a:rPr lang="pt-BR" b="1" dirty="0" smtClean="0"/>
              <a:t> </a:t>
            </a:r>
          </a:p>
          <a:p>
            <a:endParaRPr lang="pt-BR" b="1" dirty="0"/>
          </a:p>
          <a:p>
            <a:r>
              <a:rPr lang="pt-BR" b="1" dirty="0" smtClean="0"/>
              <a:t>61 / 3214.5689</a:t>
            </a:r>
          </a:p>
          <a:p>
            <a:endParaRPr lang="pt-BR" b="1" dirty="0"/>
          </a:p>
          <a:p>
            <a:r>
              <a:rPr lang="pt-BR" b="1" dirty="0" smtClean="0"/>
              <a:t>Subsecretaria de Planejamento Ambiental e Monitoramento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56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45035" y="11873"/>
            <a:ext cx="6191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Objetivo do ZEE-DF: Sustentabilidade para o DF</a:t>
            </a:r>
            <a:endParaRPr lang="pt-BR" sz="2400" dirty="0"/>
          </a:p>
        </p:txBody>
      </p:sp>
      <p:sp>
        <p:nvSpPr>
          <p:cNvPr id="32" name="Rectangle 31"/>
          <p:cNvSpPr/>
          <p:nvPr/>
        </p:nvSpPr>
        <p:spPr>
          <a:xfrm>
            <a:off x="5879758" y="414188"/>
            <a:ext cx="325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Social + Econômica + Ambiental</a:t>
            </a:r>
            <a:endParaRPr lang="pt-BR" b="1" i="1" dirty="0">
              <a:solidFill>
                <a:srgbClr val="953735"/>
              </a:solidFill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788340" y="5249841"/>
            <a:ext cx="804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Objetivo</a:t>
            </a:r>
            <a:r>
              <a:rPr lang="pt-BR" dirty="0" smtClean="0"/>
              <a:t> maior do ZEE-DF, explicitada no Projeto de Lei : </a:t>
            </a:r>
            <a:r>
              <a:rPr lang="pt-BR" b="1" dirty="0" smtClean="0"/>
              <a:t>Sustentabilidade para o DF</a:t>
            </a:r>
            <a:endParaRPr lang="pt-BR" dirty="0"/>
          </a:p>
        </p:txBody>
      </p:sp>
      <p:sp>
        <p:nvSpPr>
          <p:cNvPr id="82" name="Seta para a direita 81"/>
          <p:cNvSpPr/>
          <p:nvPr/>
        </p:nvSpPr>
        <p:spPr>
          <a:xfrm>
            <a:off x="5861799" y="3112534"/>
            <a:ext cx="581891" cy="31943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Seta para a direita 82"/>
          <p:cNvSpPr/>
          <p:nvPr/>
        </p:nvSpPr>
        <p:spPr>
          <a:xfrm rot="10800000">
            <a:off x="5861799" y="3373568"/>
            <a:ext cx="581891" cy="31943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1693334" y="5940569"/>
            <a:ext cx="591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Este será o 1º ZEE no Brasil com objetivo central: </a:t>
            </a:r>
          </a:p>
          <a:p>
            <a:pPr algn="ctr"/>
            <a:r>
              <a:rPr lang="pt-BR" dirty="0" smtClean="0">
                <a:solidFill>
                  <a:srgbClr val="0070C0"/>
                </a:solidFill>
              </a:rPr>
              <a:t>a </a:t>
            </a:r>
            <a:r>
              <a:rPr lang="pt-BR" b="1" dirty="0" smtClean="0">
                <a:solidFill>
                  <a:srgbClr val="0070C0"/>
                </a:solidFill>
              </a:rPr>
              <a:t>Sustentabilidade para o território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0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dezembro de 2014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35496" y="1844824"/>
            <a:ext cx="550733" cy="3245248"/>
            <a:chOff x="142435" y="1353204"/>
            <a:chExt cx="700303" cy="4867863"/>
          </a:xfrm>
        </p:grpSpPr>
        <p:sp>
          <p:nvSpPr>
            <p:cNvPr id="43" name="Up Arrow 46"/>
            <p:cNvSpPr/>
            <p:nvPr/>
          </p:nvSpPr>
          <p:spPr>
            <a:xfrm>
              <a:off x="142435" y="1353204"/>
              <a:ext cx="700303" cy="4867863"/>
            </a:xfrm>
            <a:prstGeom prst="up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ctangle 47"/>
            <p:cNvSpPr/>
            <p:nvPr/>
          </p:nvSpPr>
          <p:spPr>
            <a:xfrm>
              <a:off x="295010" y="5759402"/>
              <a:ext cx="3317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Z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8"/>
            <p:cNvSpPr/>
            <p:nvPr/>
          </p:nvSpPr>
          <p:spPr>
            <a:xfrm>
              <a:off x="299905" y="4571231"/>
              <a:ext cx="3347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E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292005" y="1936118"/>
              <a:ext cx="3347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E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55576" y="1340768"/>
            <a:ext cx="5397168" cy="3441527"/>
            <a:chOff x="755576" y="1340768"/>
            <a:chExt cx="5397168" cy="3441527"/>
          </a:xfrm>
        </p:grpSpPr>
        <p:grpSp>
          <p:nvGrpSpPr>
            <p:cNvPr id="30" name="Grupo 29"/>
            <p:cNvGrpSpPr/>
            <p:nvPr/>
          </p:nvGrpSpPr>
          <p:grpSpPr>
            <a:xfrm>
              <a:off x="755576" y="2094562"/>
              <a:ext cx="5397168" cy="2687733"/>
              <a:chOff x="1116012" y="3555796"/>
              <a:chExt cx="5181144" cy="254821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408810" y="5273016"/>
                <a:ext cx="288834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Aproximação à </a:t>
                </a:r>
                <a:r>
                  <a:rPr lang="pt-BR" sz="1600" b="1" dirty="0" smtClean="0"/>
                  <a:t>Capacidade de Suporte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b="1" dirty="0" smtClean="0"/>
                  <a:t>Potencialidades Econômicas </a:t>
                </a:r>
                <a:endParaRPr lang="pt-BR" sz="1600" b="1" dirty="0"/>
              </a:p>
            </p:txBody>
          </p:sp>
          <p:grpSp>
            <p:nvGrpSpPr>
              <p:cNvPr id="25" name="Grupo 24"/>
              <p:cNvGrpSpPr/>
              <p:nvPr/>
            </p:nvGrpSpPr>
            <p:grpSpPr>
              <a:xfrm>
                <a:off x="1116012" y="3555796"/>
                <a:ext cx="2292797" cy="2437423"/>
                <a:chOff x="997046" y="1353204"/>
                <a:chExt cx="3715163" cy="4263278"/>
              </a:xfrm>
            </p:grpSpPr>
            <p:grpSp>
              <p:nvGrpSpPr>
                <p:cNvPr id="2" name="Group 39"/>
                <p:cNvGrpSpPr/>
                <p:nvPr/>
              </p:nvGrpSpPr>
              <p:grpSpPr>
                <a:xfrm>
                  <a:off x="997046" y="4014013"/>
                  <a:ext cx="3715163" cy="1602469"/>
                  <a:chOff x="997046" y="4014013"/>
                  <a:chExt cx="3715163" cy="1602469"/>
                </a:xfrm>
              </p:grpSpPr>
              <p:sp>
                <p:nvSpPr>
                  <p:cNvPr id="3" name="Rounded Rectangle 2"/>
                  <p:cNvSpPr/>
                  <p:nvPr/>
                </p:nvSpPr>
                <p:spPr>
                  <a:xfrm>
                    <a:off x="997046" y="4014013"/>
                    <a:ext cx="3715163" cy="1602469"/>
                  </a:xfrm>
                  <a:prstGeom prst="round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635078" y="4526728"/>
                    <a:ext cx="2009694" cy="5065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1600" b="1" dirty="0" smtClean="0">
                        <a:solidFill>
                          <a:schemeClr val="bg1"/>
                        </a:solidFill>
                      </a:rPr>
                      <a:t>Matriz Ecológica</a:t>
                    </a:r>
                    <a:endParaRPr lang="pt-BR" sz="1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" name="Group 38"/>
                <p:cNvGrpSpPr/>
                <p:nvPr/>
              </p:nvGrpSpPr>
              <p:grpSpPr>
                <a:xfrm>
                  <a:off x="997046" y="1353204"/>
                  <a:ext cx="3715163" cy="1602469"/>
                  <a:chOff x="997046" y="1353204"/>
                  <a:chExt cx="3715163" cy="1602469"/>
                </a:xfrm>
              </p:grpSpPr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997046" y="1353204"/>
                    <a:ext cx="3715163" cy="1602469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1562324" y="1928230"/>
                    <a:ext cx="2175626" cy="5065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1600" b="1" dirty="0" smtClean="0"/>
                      <a:t>Matriz Econômica</a:t>
                    </a:r>
                    <a:endParaRPr lang="pt-BR" sz="1600" dirty="0"/>
                  </a:p>
                </p:txBody>
              </p:sp>
            </p:grpSp>
            <p:grpSp>
              <p:nvGrpSpPr>
                <p:cNvPr id="15" name="Group 37"/>
                <p:cNvGrpSpPr/>
                <p:nvPr/>
              </p:nvGrpSpPr>
              <p:grpSpPr>
                <a:xfrm>
                  <a:off x="1103864" y="3133731"/>
                  <a:ext cx="3501515" cy="735934"/>
                  <a:chOff x="1103864" y="3133731"/>
                  <a:chExt cx="3501515" cy="735934"/>
                </a:xfrm>
              </p:grpSpPr>
              <p:sp>
                <p:nvSpPr>
                  <p:cNvPr id="9" name="Up Arrow 8"/>
                  <p:cNvSpPr/>
                  <p:nvPr/>
                </p:nvSpPr>
                <p:spPr>
                  <a:xfrm>
                    <a:off x="1103864" y="3133731"/>
                    <a:ext cx="273000" cy="735934"/>
                  </a:xfrm>
                  <a:prstGeom prst="upArrow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10" name="Up Arrow 9"/>
                  <p:cNvSpPr/>
                  <p:nvPr/>
                </p:nvSpPr>
                <p:spPr>
                  <a:xfrm flipV="1">
                    <a:off x="1910993" y="3133731"/>
                    <a:ext cx="273000" cy="735934"/>
                  </a:xfrm>
                  <a:prstGeom prst="up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11" name="Up Arrow 10"/>
                  <p:cNvSpPr/>
                  <p:nvPr/>
                </p:nvSpPr>
                <p:spPr>
                  <a:xfrm>
                    <a:off x="2718122" y="3133731"/>
                    <a:ext cx="273000" cy="735934"/>
                  </a:xfrm>
                  <a:prstGeom prst="upArrow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12" name="Up Arrow 11"/>
                  <p:cNvSpPr/>
                  <p:nvPr/>
                </p:nvSpPr>
                <p:spPr>
                  <a:xfrm flipV="1">
                    <a:off x="3525252" y="3133731"/>
                    <a:ext cx="273000" cy="735934"/>
                  </a:xfrm>
                  <a:prstGeom prst="upArrow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  <p:sp>
                <p:nvSpPr>
                  <p:cNvPr id="13" name="Up Arrow 12"/>
                  <p:cNvSpPr/>
                  <p:nvPr/>
                </p:nvSpPr>
                <p:spPr>
                  <a:xfrm>
                    <a:off x="4332379" y="3133731"/>
                    <a:ext cx="273000" cy="735934"/>
                  </a:xfrm>
                  <a:prstGeom prst="upArrow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600"/>
                  </a:p>
                </p:txBody>
              </p:sp>
            </p:grpSp>
          </p:grpSp>
          <p:sp>
            <p:nvSpPr>
              <p:cNvPr id="34" name="Rectangle 33"/>
              <p:cNvSpPr/>
              <p:nvPr/>
            </p:nvSpPr>
            <p:spPr>
              <a:xfrm>
                <a:off x="3408810" y="3637599"/>
                <a:ext cx="26924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b="1" dirty="0" smtClean="0"/>
                  <a:t>- Vocações econômicas</a:t>
                </a:r>
              </a:p>
              <a:p>
                <a:r>
                  <a:rPr lang="pt-BR" sz="1600" b="1" dirty="0" smtClean="0"/>
                  <a:t>- Qualificação do Planejamento e gestão do DF</a:t>
                </a:r>
                <a:endParaRPr lang="pt-BR" sz="1600" dirty="0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824247" y="1340768"/>
              <a:ext cx="5037552" cy="338554"/>
              <a:chOff x="824247" y="1340768"/>
              <a:chExt cx="5037552" cy="338554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824247" y="1525434"/>
                <a:ext cx="50375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tângulo 49"/>
              <p:cNvSpPr/>
              <p:nvPr/>
            </p:nvSpPr>
            <p:spPr>
              <a:xfrm>
                <a:off x="2582083" y="1340768"/>
                <a:ext cx="102265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pt-BR" sz="1600" i="1" dirty="0" smtClean="0">
                    <a:solidFill>
                      <a:srgbClr val="0070C0"/>
                    </a:solidFill>
                  </a:rPr>
                  <a:t>Diretrizes </a:t>
                </a:r>
                <a:endParaRPr lang="pt-BR" sz="1600" i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23" name="Grupo 22"/>
          <p:cNvGrpSpPr/>
          <p:nvPr/>
        </p:nvGrpSpPr>
        <p:grpSpPr>
          <a:xfrm>
            <a:off x="6571728" y="1340768"/>
            <a:ext cx="2435768" cy="3130702"/>
            <a:chOff x="6571728" y="1340768"/>
            <a:chExt cx="2435768" cy="3130702"/>
          </a:xfrm>
        </p:grpSpPr>
        <p:grpSp>
          <p:nvGrpSpPr>
            <p:cNvPr id="65" name="Grupo 64"/>
            <p:cNvGrpSpPr/>
            <p:nvPr/>
          </p:nvGrpSpPr>
          <p:grpSpPr>
            <a:xfrm>
              <a:off x="6571728" y="2176365"/>
              <a:ext cx="2435768" cy="2295105"/>
              <a:chOff x="1268922" y="1531918"/>
              <a:chExt cx="3884967" cy="3667260"/>
            </a:xfrm>
          </p:grpSpPr>
          <p:grpSp>
            <p:nvGrpSpPr>
              <p:cNvPr id="66" name="Grupo 65"/>
              <p:cNvGrpSpPr/>
              <p:nvPr/>
            </p:nvGrpSpPr>
            <p:grpSpPr>
              <a:xfrm>
                <a:off x="1268922" y="2469266"/>
                <a:ext cx="3884967" cy="2729912"/>
                <a:chOff x="1268922" y="2469266"/>
                <a:chExt cx="3884967" cy="2729912"/>
              </a:xfrm>
            </p:grpSpPr>
            <p:sp>
              <p:nvSpPr>
                <p:cNvPr id="69" name="Retângulo de cantos arredondados 68"/>
                <p:cNvSpPr/>
                <p:nvPr/>
              </p:nvSpPr>
              <p:spPr bwMode="auto">
                <a:xfrm rot="16200000">
                  <a:off x="2936981" y="2982269"/>
                  <a:ext cx="548850" cy="3884967"/>
                </a:xfrm>
                <a:prstGeom prst="roundRect">
                  <a:avLst/>
                </a:prstGeom>
                <a:solidFill>
                  <a:srgbClr val="CCFF66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200"/>
                </a:p>
              </p:txBody>
            </p:sp>
            <p:sp>
              <p:nvSpPr>
                <p:cNvPr id="70" name="Retângulo 69"/>
                <p:cNvSpPr/>
                <p:nvPr/>
              </p:nvSpPr>
              <p:spPr bwMode="auto">
                <a:xfrm>
                  <a:off x="1394736" y="4784607"/>
                  <a:ext cx="3660993" cy="31487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000" b="1" dirty="0">
                      <a:solidFill>
                        <a:schemeClr val="tx2">
                          <a:tint val="100000"/>
                          <a:shade val="90000"/>
                          <a:satMod val="250000"/>
                          <a:alpha val="10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PRINCIPIOS</a:t>
                  </a:r>
                  <a:endParaRPr lang="pt-BR" sz="1000" b="1" dirty="0"/>
                </a:p>
              </p:txBody>
            </p:sp>
            <p:sp>
              <p:nvSpPr>
                <p:cNvPr id="71" name="Retângulo de cantos arredondados 70"/>
                <p:cNvSpPr/>
                <p:nvPr/>
              </p:nvSpPr>
              <p:spPr bwMode="auto">
                <a:xfrm rot="16200000">
                  <a:off x="637981" y="3236686"/>
                  <a:ext cx="1994635" cy="472832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200"/>
                </a:p>
              </p:txBody>
            </p:sp>
            <p:sp>
              <p:nvSpPr>
                <p:cNvPr id="72" name="Retângulo de cantos arredondados 71"/>
                <p:cNvSpPr/>
                <p:nvPr/>
              </p:nvSpPr>
              <p:spPr bwMode="auto">
                <a:xfrm rot="16200000">
                  <a:off x="1323035" y="3238681"/>
                  <a:ext cx="1994635" cy="471449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200"/>
                </a:p>
              </p:txBody>
            </p:sp>
            <p:sp>
              <p:nvSpPr>
                <p:cNvPr id="73" name="Retângulo de cantos arredondados 72"/>
                <p:cNvSpPr/>
                <p:nvPr/>
              </p:nvSpPr>
              <p:spPr bwMode="auto">
                <a:xfrm rot="16200000">
                  <a:off x="1927901" y="3237989"/>
                  <a:ext cx="1994635" cy="472832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200"/>
                </a:p>
              </p:txBody>
            </p:sp>
            <p:sp>
              <p:nvSpPr>
                <p:cNvPr id="74" name="Retângulo de cantos arredondados 73"/>
                <p:cNvSpPr/>
                <p:nvPr/>
              </p:nvSpPr>
              <p:spPr bwMode="auto">
                <a:xfrm rot="16200000">
                  <a:off x="2532766" y="3237377"/>
                  <a:ext cx="1994635" cy="47145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200"/>
                </a:p>
              </p:txBody>
            </p:sp>
            <p:sp>
              <p:nvSpPr>
                <p:cNvPr id="75" name="Retângulo de cantos arredondados 74"/>
                <p:cNvSpPr/>
                <p:nvPr/>
              </p:nvSpPr>
              <p:spPr bwMode="auto">
                <a:xfrm rot="16200000">
                  <a:off x="3214364" y="3230859"/>
                  <a:ext cx="1994635" cy="471449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200"/>
                </a:p>
              </p:txBody>
            </p:sp>
            <p:sp>
              <p:nvSpPr>
                <p:cNvPr id="76" name="Retângulo de cantos arredondados 75"/>
                <p:cNvSpPr/>
                <p:nvPr/>
              </p:nvSpPr>
              <p:spPr bwMode="auto">
                <a:xfrm rot="16200000">
                  <a:off x="3826834" y="3239985"/>
                  <a:ext cx="1994635" cy="47145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200"/>
                </a:p>
              </p:txBody>
            </p:sp>
            <p:sp>
              <p:nvSpPr>
                <p:cNvPr id="77" name="Retângulo 76"/>
                <p:cNvSpPr/>
                <p:nvPr/>
              </p:nvSpPr>
              <p:spPr bwMode="auto">
                <a:xfrm>
                  <a:off x="1394736" y="3306230"/>
                  <a:ext cx="3660993" cy="31487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000" b="1" dirty="0">
                      <a:solidFill>
                        <a:schemeClr val="tx2">
                          <a:tint val="100000"/>
                          <a:shade val="90000"/>
                          <a:satMod val="250000"/>
                          <a:alpha val="10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Diretrizes </a:t>
                  </a:r>
                  <a:endParaRPr lang="pt-BR" sz="1000" b="1" dirty="0"/>
                </a:p>
              </p:txBody>
            </p:sp>
          </p:grpSp>
          <p:sp>
            <p:nvSpPr>
              <p:cNvPr id="67" name="Triângulo isósceles 66"/>
              <p:cNvSpPr/>
              <p:nvPr/>
            </p:nvSpPr>
            <p:spPr bwMode="auto">
              <a:xfrm>
                <a:off x="1398883" y="1531918"/>
                <a:ext cx="3662376" cy="757439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  <p:sp>
            <p:nvSpPr>
              <p:cNvPr id="68" name="Retângulo 67"/>
              <p:cNvSpPr/>
              <p:nvPr/>
            </p:nvSpPr>
            <p:spPr bwMode="auto">
              <a:xfrm>
                <a:off x="1405795" y="1911289"/>
                <a:ext cx="3662377" cy="3339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1000" b="1" dirty="0" smtClean="0">
                    <a:solidFill>
                      <a:schemeClr val="tx2">
                        <a:tint val="100000"/>
                        <a:shade val="90000"/>
                        <a:satMod val="250000"/>
                        <a:alpha val="10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Objetivo</a:t>
                </a:r>
                <a:endParaRPr lang="pt-BR" sz="1000" b="1" dirty="0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6588325" y="1340768"/>
              <a:ext cx="2376163" cy="338554"/>
              <a:chOff x="6588325" y="1340768"/>
              <a:chExt cx="2376163" cy="338554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6588325" y="1525434"/>
                <a:ext cx="237616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tângulo 53"/>
              <p:cNvSpPr/>
              <p:nvPr/>
            </p:nvSpPr>
            <p:spPr>
              <a:xfrm>
                <a:off x="7025204" y="1340768"/>
                <a:ext cx="138050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pt-BR" sz="1600" i="1" dirty="0">
                    <a:solidFill>
                      <a:srgbClr val="0070C0"/>
                    </a:solidFill>
                  </a:rPr>
                  <a:t>Projeto de Lei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20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5968619" y="11873"/>
            <a:ext cx="316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Metodologia do ZEE-DF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</a:t>
            </a:r>
            <a:r>
              <a:rPr lang="pt-BR" sz="1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março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7504" y="836712"/>
            <a:ext cx="8962779" cy="5476459"/>
            <a:chOff x="107504" y="836712"/>
            <a:chExt cx="8962779" cy="547645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36712"/>
              <a:ext cx="4429125" cy="54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Conector reto 4"/>
            <p:cNvCxnSpPr/>
            <p:nvPr/>
          </p:nvCxnSpPr>
          <p:spPr>
            <a:xfrm>
              <a:off x="450404" y="2627412"/>
              <a:ext cx="550589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0"/>
            <p:cNvCxnSpPr/>
            <p:nvPr/>
          </p:nvCxnSpPr>
          <p:spPr>
            <a:xfrm>
              <a:off x="450404" y="4418112"/>
              <a:ext cx="550589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21"/>
            <p:cNvCxnSpPr/>
            <p:nvPr/>
          </p:nvCxnSpPr>
          <p:spPr>
            <a:xfrm>
              <a:off x="1325698" y="5142012"/>
              <a:ext cx="46687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22"/>
            <p:cNvCxnSpPr/>
            <p:nvPr/>
          </p:nvCxnSpPr>
          <p:spPr>
            <a:xfrm>
              <a:off x="1325698" y="5542062"/>
              <a:ext cx="46687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6"/>
            <p:cNvSpPr/>
            <p:nvPr/>
          </p:nvSpPr>
          <p:spPr>
            <a:xfrm>
              <a:off x="4673477" y="1628800"/>
              <a:ext cx="16146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/>
                <a:t>Matriz Ecológica </a:t>
              </a:r>
              <a:endParaRPr lang="pt-BR" sz="1600" i="1" dirty="0"/>
            </a:p>
          </p:txBody>
        </p:sp>
        <p:sp>
          <p:nvSpPr>
            <p:cNvPr id="39" name="Rectangle 26"/>
            <p:cNvSpPr/>
            <p:nvPr/>
          </p:nvSpPr>
          <p:spPr>
            <a:xfrm>
              <a:off x="4673477" y="3679448"/>
              <a:ext cx="22120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/>
                <a:t>Matriz Sócio Econômica</a:t>
              </a:r>
              <a:endParaRPr lang="pt-BR" sz="1600" i="1" dirty="0"/>
            </a:p>
          </p:txBody>
        </p:sp>
        <p:sp>
          <p:nvSpPr>
            <p:cNvPr id="40" name="Rectangle 26"/>
            <p:cNvSpPr/>
            <p:nvPr/>
          </p:nvSpPr>
          <p:spPr>
            <a:xfrm>
              <a:off x="4673477" y="4588936"/>
              <a:ext cx="4396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i="1" dirty="0" smtClean="0"/>
                <a:t>Unidades de Intervenção (</a:t>
              </a:r>
              <a:r>
                <a:rPr lang="pt-BR" b="1" i="1" dirty="0" err="1" smtClean="0"/>
                <a:t>Pré</a:t>
              </a:r>
              <a:r>
                <a:rPr lang="pt-BR" b="1" i="1" dirty="0" smtClean="0"/>
                <a:t>-Zoneamento)</a:t>
              </a:r>
              <a:endParaRPr lang="pt-BR" b="1" i="1" dirty="0"/>
            </a:p>
          </p:txBody>
        </p:sp>
        <p:sp>
          <p:nvSpPr>
            <p:cNvPr id="41" name="Rectangle 26"/>
            <p:cNvSpPr/>
            <p:nvPr/>
          </p:nvSpPr>
          <p:spPr>
            <a:xfrm>
              <a:off x="4673477" y="5142012"/>
              <a:ext cx="1013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i="1" dirty="0" smtClean="0"/>
                <a:t>Cenários</a:t>
              </a:r>
              <a:endParaRPr lang="pt-BR" b="1" i="1" dirty="0"/>
            </a:p>
          </p:txBody>
        </p:sp>
        <p:sp>
          <p:nvSpPr>
            <p:cNvPr id="45" name="Rectangle 26"/>
            <p:cNvSpPr/>
            <p:nvPr/>
          </p:nvSpPr>
          <p:spPr>
            <a:xfrm>
              <a:off x="4673477" y="5666840"/>
              <a:ext cx="30032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i="1" dirty="0" smtClean="0"/>
                <a:t>Zonas, Subzonas e </a:t>
              </a:r>
            </a:p>
            <a:p>
              <a:r>
                <a:rPr lang="pt-BR" b="1" i="1" dirty="0" smtClean="0"/>
                <a:t>Diretrizes Gerais e Específicas</a:t>
              </a:r>
              <a:endParaRPr lang="pt-BR" b="1" i="1" dirty="0"/>
            </a:p>
          </p:txBody>
        </p:sp>
        <p:sp>
          <p:nvSpPr>
            <p:cNvPr id="2" name="Seta para a esquerda 1"/>
            <p:cNvSpPr/>
            <p:nvPr/>
          </p:nvSpPr>
          <p:spPr>
            <a:xfrm rot="17837268">
              <a:off x="8018899" y="3974371"/>
              <a:ext cx="576064" cy="491733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228184" y="980728"/>
            <a:ext cx="2895177" cy="2520280"/>
            <a:chOff x="6228184" y="980728"/>
            <a:chExt cx="2895177" cy="2520280"/>
          </a:xfrm>
        </p:grpSpPr>
        <p:sp>
          <p:nvSpPr>
            <p:cNvPr id="3" name="Elipse 2"/>
            <p:cNvSpPr/>
            <p:nvPr/>
          </p:nvSpPr>
          <p:spPr>
            <a:xfrm>
              <a:off x="6228184" y="980728"/>
              <a:ext cx="2895177" cy="252028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ctangle 26"/>
            <p:cNvSpPr/>
            <p:nvPr/>
          </p:nvSpPr>
          <p:spPr>
            <a:xfrm>
              <a:off x="6635079" y="1196752"/>
              <a:ext cx="2172323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700" b="1" i="1" dirty="0" smtClean="0"/>
                <a:t>A metodologia é </a:t>
              </a:r>
              <a:r>
                <a:rPr lang="pt-BR" sz="1700" b="1" i="1" u="sng" dirty="0" smtClean="0"/>
                <a:t>nacional</a:t>
              </a:r>
              <a:r>
                <a:rPr lang="pt-BR" sz="1700" b="1" i="1" dirty="0" smtClean="0"/>
                <a:t>, regulamentada pelo Decreto </a:t>
              </a:r>
            </a:p>
            <a:p>
              <a:pPr algn="ctr"/>
              <a:r>
                <a:rPr lang="pt-BR" sz="1700" b="1" i="1" dirty="0" smtClean="0"/>
                <a:t>Todo e qualquer ajuste deve ser negociados juntos ao MMA</a:t>
              </a:r>
              <a:endParaRPr lang="pt-BR" sz="17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2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6547303" y="11873"/>
            <a:ext cx="2588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A Matriz Ecológica 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</a:t>
            </a:r>
            <a:r>
              <a:rPr lang="pt-BR" sz="1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março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5"/>
          <p:cNvGrpSpPr/>
          <p:nvPr/>
        </p:nvGrpSpPr>
        <p:grpSpPr>
          <a:xfrm>
            <a:off x="8420425" y="827171"/>
            <a:ext cx="501289" cy="398379"/>
            <a:chOff x="997046" y="1353204"/>
            <a:chExt cx="3715163" cy="4263278"/>
          </a:xfrm>
        </p:grpSpPr>
        <p:sp>
          <p:nvSpPr>
            <p:cNvPr id="26" name="Rounded Rectangle 6"/>
            <p:cNvSpPr/>
            <p:nvPr/>
          </p:nvSpPr>
          <p:spPr>
            <a:xfrm>
              <a:off x="997046" y="4014013"/>
              <a:ext cx="3715163" cy="1602469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ounded Rectangle 7"/>
            <p:cNvSpPr/>
            <p:nvPr/>
          </p:nvSpPr>
          <p:spPr>
            <a:xfrm>
              <a:off x="997046" y="1353204"/>
              <a:ext cx="3715163" cy="1602469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Up Arrow 8"/>
            <p:cNvSpPr/>
            <p:nvPr/>
          </p:nvSpPr>
          <p:spPr>
            <a:xfrm>
              <a:off x="1103864" y="3133731"/>
              <a:ext cx="273000" cy="735934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Up Arrow 9"/>
            <p:cNvSpPr/>
            <p:nvPr/>
          </p:nvSpPr>
          <p:spPr>
            <a:xfrm>
              <a:off x="1910993" y="3133731"/>
              <a:ext cx="273000" cy="735934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Up Arrow 10"/>
            <p:cNvSpPr/>
            <p:nvPr/>
          </p:nvSpPr>
          <p:spPr>
            <a:xfrm>
              <a:off x="2718122" y="3133731"/>
              <a:ext cx="273000" cy="735934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Up Arrow 11"/>
            <p:cNvSpPr/>
            <p:nvPr/>
          </p:nvSpPr>
          <p:spPr>
            <a:xfrm>
              <a:off x="3525251" y="3133731"/>
              <a:ext cx="273000" cy="735934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Up Arrow 12"/>
            <p:cNvSpPr/>
            <p:nvPr/>
          </p:nvSpPr>
          <p:spPr>
            <a:xfrm>
              <a:off x="4332379" y="3133731"/>
              <a:ext cx="273000" cy="735934"/>
            </a:xfrm>
            <a:prstGeom prst="upArrow">
              <a:avLst/>
            </a:prstGeom>
            <a:solidFill>
              <a:srgbClr val="CCC1DA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810876" y="2066983"/>
            <a:ext cx="3724300" cy="1901723"/>
            <a:chOff x="4810876" y="2066983"/>
            <a:chExt cx="3724300" cy="1901723"/>
          </a:xfrm>
        </p:grpSpPr>
        <p:pic>
          <p:nvPicPr>
            <p:cNvPr id="47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521" y="2066983"/>
              <a:ext cx="2223904" cy="1332084"/>
            </a:xfrm>
            <a:prstGeom prst="rect">
              <a:avLst/>
            </a:prstGeom>
          </p:spPr>
        </p:pic>
        <p:sp>
          <p:nvSpPr>
            <p:cNvPr id="48" name="Right Triangle 22"/>
            <p:cNvSpPr/>
            <p:nvPr/>
          </p:nvSpPr>
          <p:spPr>
            <a:xfrm rot="13439383">
              <a:off x="4810876" y="2257259"/>
              <a:ext cx="940868" cy="1005963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ctangle 27"/>
            <p:cNvSpPr/>
            <p:nvPr/>
          </p:nvSpPr>
          <p:spPr>
            <a:xfrm>
              <a:off x="6079087" y="3383930"/>
              <a:ext cx="24560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i="1" dirty="0" smtClean="0">
                  <a:solidFill>
                    <a:schemeClr val="bg1">
                      <a:lumMod val="50000"/>
                    </a:schemeClr>
                  </a:solidFill>
                </a:rPr>
                <a:t>Risco Ambiental </a:t>
              </a:r>
              <a:r>
                <a:rPr lang="pt-BR" sz="1600" b="1" i="1" dirty="0" smtClean="0">
                  <a:solidFill>
                    <a:schemeClr val="bg1">
                      <a:lumMod val="50000"/>
                    </a:schemeClr>
                  </a:solidFill>
                </a:rPr>
                <a:t>Integrado </a:t>
              </a:r>
              <a:r>
                <a:rPr lang="pt-BR" sz="1600" i="1" dirty="0" smtClean="0">
                  <a:solidFill>
                    <a:schemeClr val="bg1">
                      <a:lumMod val="50000"/>
                    </a:schemeClr>
                  </a:solidFill>
                </a:rPr>
                <a:t>do Território</a:t>
              </a:r>
              <a:endParaRPr lang="pt-BR" sz="1600" b="1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37786" y="836712"/>
            <a:ext cx="4986595" cy="3997499"/>
            <a:chOff x="437786" y="836712"/>
            <a:chExt cx="4986595" cy="3997499"/>
          </a:xfrm>
        </p:grpSpPr>
        <p:grpSp>
          <p:nvGrpSpPr>
            <p:cNvPr id="15" name="Grupo 14"/>
            <p:cNvGrpSpPr/>
            <p:nvPr/>
          </p:nvGrpSpPr>
          <p:grpSpPr>
            <a:xfrm>
              <a:off x="934303" y="836712"/>
              <a:ext cx="4276427" cy="1230271"/>
              <a:chOff x="934303" y="836712"/>
              <a:chExt cx="4276427" cy="1230271"/>
            </a:xfrm>
          </p:grpSpPr>
          <p:pic>
            <p:nvPicPr>
              <p:cNvPr id="43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303" y="836712"/>
                <a:ext cx="2074987" cy="1230271"/>
              </a:xfrm>
              <a:prstGeom prst="rect">
                <a:avLst/>
              </a:prstGeom>
            </p:spPr>
          </p:pic>
          <p:sp>
            <p:nvSpPr>
              <p:cNvPr id="49" name="Rectangle 24"/>
              <p:cNvSpPr/>
              <p:nvPr/>
            </p:nvSpPr>
            <p:spPr>
              <a:xfrm>
                <a:off x="3009290" y="1159459"/>
                <a:ext cx="2201440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Risco de Perda de Solos por </a:t>
                </a:r>
                <a:r>
                  <a:rPr lang="pt-BR" sz="16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Erosão</a:t>
                </a:r>
                <a:endPara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934303" y="2203856"/>
              <a:ext cx="4285254" cy="1244992"/>
              <a:chOff x="934303" y="2203856"/>
              <a:chExt cx="4285254" cy="1244992"/>
            </a:xfrm>
          </p:grpSpPr>
          <p:pic>
            <p:nvPicPr>
              <p:cNvPr id="44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4303" y="2203856"/>
                <a:ext cx="2074987" cy="1244992"/>
              </a:xfrm>
              <a:prstGeom prst="rect">
                <a:avLst/>
              </a:prstGeom>
            </p:spPr>
          </p:pic>
          <p:sp>
            <p:nvSpPr>
              <p:cNvPr id="51" name="Rectangle 26"/>
              <p:cNvSpPr/>
              <p:nvPr/>
            </p:nvSpPr>
            <p:spPr>
              <a:xfrm>
                <a:off x="3018117" y="2533964"/>
                <a:ext cx="2201440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Risco de Perda de </a:t>
                </a:r>
                <a:r>
                  <a:rPr lang="pt-BR" sz="16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Cerrado Nativo</a:t>
                </a:r>
                <a:endPara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437786" y="3585720"/>
              <a:ext cx="4986595" cy="1248491"/>
              <a:chOff x="437786" y="3585720"/>
              <a:chExt cx="4986595" cy="1248491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925476" y="3585720"/>
                <a:ext cx="4498905" cy="1248491"/>
                <a:chOff x="925476" y="3585720"/>
                <a:chExt cx="4498905" cy="1248491"/>
              </a:xfrm>
            </p:grpSpPr>
            <p:pic>
              <p:nvPicPr>
                <p:cNvPr id="46" name="Picture 2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5476" y="3585720"/>
                  <a:ext cx="2092641" cy="1248491"/>
                </a:xfrm>
                <a:prstGeom prst="rect">
                  <a:avLst/>
                </a:prstGeom>
              </p:spPr>
            </p:pic>
            <p:sp>
              <p:nvSpPr>
                <p:cNvPr id="50" name="Rectangle 25"/>
                <p:cNvSpPr/>
                <p:nvPr/>
              </p:nvSpPr>
              <p:spPr>
                <a:xfrm>
                  <a:off x="3018116" y="3917577"/>
                  <a:ext cx="2406265" cy="58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sz="16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Risco de Perda de Áreas de </a:t>
                  </a:r>
                  <a:r>
                    <a:rPr lang="pt-BR" sz="1600" b="1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Recarga de </a:t>
                  </a:r>
                  <a:r>
                    <a:rPr lang="pt-BR" sz="1600" b="1" i="1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Aquíferos</a:t>
                  </a:r>
                  <a:endParaRPr lang="pt-B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54" name="Right Arrow 28"/>
              <p:cNvSpPr/>
              <p:nvPr/>
            </p:nvSpPr>
            <p:spPr>
              <a:xfrm rot="2807588">
                <a:off x="395016" y="3690011"/>
                <a:ext cx="439174" cy="353633"/>
              </a:xfrm>
              <a:prstGeom prst="rightArrow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602746" y="5074519"/>
            <a:ext cx="8318968" cy="1577705"/>
            <a:chOff x="602746" y="5074519"/>
            <a:chExt cx="8318968" cy="1577705"/>
          </a:xfrm>
        </p:grpSpPr>
        <p:grpSp>
          <p:nvGrpSpPr>
            <p:cNvPr id="9" name="Grupo 8"/>
            <p:cNvGrpSpPr/>
            <p:nvPr/>
          </p:nvGrpSpPr>
          <p:grpSpPr>
            <a:xfrm>
              <a:off x="602746" y="5074519"/>
              <a:ext cx="8318968" cy="730745"/>
              <a:chOff x="602746" y="4856754"/>
              <a:chExt cx="8318968" cy="730745"/>
            </a:xfrm>
          </p:grpSpPr>
          <p:sp>
            <p:nvSpPr>
              <p:cNvPr id="55" name="Rectangle 17"/>
              <p:cNvSpPr/>
              <p:nvPr/>
            </p:nvSpPr>
            <p:spPr>
              <a:xfrm>
                <a:off x="602746" y="4941168"/>
                <a:ext cx="83189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 smtClean="0"/>
                  <a:t>Incorporar a Gestão de RISCOS é uma </a:t>
                </a:r>
                <a:r>
                  <a:rPr lang="pt-BR" b="1" u="sng" dirty="0" smtClean="0"/>
                  <a:t>inovação</a:t>
                </a:r>
                <a:r>
                  <a:rPr lang="pt-BR" b="1" dirty="0" smtClean="0"/>
                  <a:t> importante no ZEE-DF </a:t>
                </a:r>
                <a:endParaRPr lang="pt-BR" b="1" dirty="0"/>
              </a:p>
              <a:p>
                <a:pPr algn="ctr"/>
                <a:r>
                  <a:rPr lang="pt-BR" b="1" dirty="0" smtClean="0"/>
                  <a:t>Permite esclarecer o gestor, para melhor fundamentar a tomada de decisão.</a:t>
                </a:r>
              </a:p>
            </p:txBody>
          </p:sp>
          <p:sp>
            <p:nvSpPr>
              <p:cNvPr id="56" name="Right Arrow 28"/>
              <p:cNvSpPr/>
              <p:nvPr/>
            </p:nvSpPr>
            <p:spPr>
              <a:xfrm rot="8207588">
                <a:off x="8315588" y="4856754"/>
                <a:ext cx="439174" cy="353633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2945357" y="6042773"/>
              <a:ext cx="4010537" cy="609451"/>
              <a:chOff x="2945357" y="6042773"/>
              <a:chExt cx="4010537" cy="609451"/>
            </a:xfrm>
          </p:grpSpPr>
          <p:sp>
            <p:nvSpPr>
              <p:cNvPr id="57" name="Retângulo 56"/>
              <p:cNvSpPr/>
              <p:nvPr/>
            </p:nvSpPr>
            <p:spPr>
              <a:xfrm>
                <a:off x="3347864" y="6186790"/>
                <a:ext cx="308538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b="1" i="1" dirty="0"/>
                  <a:t>Não é o </a:t>
                </a:r>
                <a:r>
                  <a:rPr lang="pt-BR" sz="1600" b="1" i="1" dirty="0" smtClean="0"/>
                  <a:t>Mapa </a:t>
                </a:r>
                <a:r>
                  <a:rPr lang="pt-BR" sz="1600" b="1" i="1" dirty="0"/>
                  <a:t>do “Não Pode” </a:t>
                </a:r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2945357" y="6042773"/>
                <a:ext cx="4010537" cy="60945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/>
          <p:cNvSpPr/>
          <p:nvPr/>
        </p:nvSpPr>
        <p:spPr>
          <a:xfrm>
            <a:off x="4185772" y="3244334"/>
            <a:ext cx="77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/>
              <a:t>Polític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4185772" y="3244334"/>
            <a:ext cx="77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/>
              <a:t>Polític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30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2925607" y="11873"/>
            <a:ext cx="6210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O RISCO de Perda de Recarga, Produção Hídrica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</a:t>
            </a:r>
            <a:r>
              <a:rPr lang="pt-BR" sz="1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março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5"/>
          <p:cNvGrpSpPr/>
          <p:nvPr/>
        </p:nvGrpSpPr>
        <p:grpSpPr>
          <a:xfrm>
            <a:off x="8420425" y="827171"/>
            <a:ext cx="501289" cy="398379"/>
            <a:chOff x="997046" y="1353204"/>
            <a:chExt cx="3715163" cy="4263278"/>
          </a:xfrm>
        </p:grpSpPr>
        <p:sp>
          <p:nvSpPr>
            <p:cNvPr id="26" name="Rounded Rectangle 6"/>
            <p:cNvSpPr/>
            <p:nvPr/>
          </p:nvSpPr>
          <p:spPr>
            <a:xfrm>
              <a:off x="997046" y="4014013"/>
              <a:ext cx="3715163" cy="1602469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ounded Rectangle 7"/>
            <p:cNvSpPr/>
            <p:nvPr/>
          </p:nvSpPr>
          <p:spPr>
            <a:xfrm>
              <a:off x="997046" y="1353204"/>
              <a:ext cx="3715163" cy="1602469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Up Arrow 8"/>
            <p:cNvSpPr/>
            <p:nvPr/>
          </p:nvSpPr>
          <p:spPr>
            <a:xfrm>
              <a:off x="1103864" y="3133731"/>
              <a:ext cx="273000" cy="735934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Up Arrow 9"/>
            <p:cNvSpPr/>
            <p:nvPr/>
          </p:nvSpPr>
          <p:spPr>
            <a:xfrm>
              <a:off x="1910993" y="3133731"/>
              <a:ext cx="273000" cy="735934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Up Arrow 10"/>
            <p:cNvSpPr/>
            <p:nvPr/>
          </p:nvSpPr>
          <p:spPr>
            <a:xfrm>
              <a:off x="2718122" y="3133731"/>
              <a:ext cx="273000" cy="735934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Up Arrow 11"/>
            <p:cNvSpPr/>
            <p:nvPr/>
          </p:nvSpPr>
          <p:spPr>
            <a:xfrm>
              <a:off x="3525251" y="3133731"/>
              <a:ext cx="273000" cy="735934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Up Arrow 12"/>
            <p:cNvSpPr/>
            <p:nvPr/>
          </p:nvSpPr>
          <p:spPr>
            <a:xfrm>
              <a:off x="4332379" y="3133731"/>
              <a:ext cx="273000" cy="735934"/>
            </a:xfrm>
            <a:prstGeom prst="upArrow">
              <a:avLst/>
            </a:prstGeom>
            <a:solidFill>
              <a:srgbClr val="CCC1DA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3" y="821441"/>
            <a:ext cx="8019991" cy="56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723150" y="2348880"/>
            <a:ext cx="3947919" cy="2314421"/>
            <a:chOff x="4339408" y="4437112"/>
            <a:chExt cx="3947919" cy="1810365"/>
          </a:xfrm>
        </p:grpSpPr>
        <p:sp>
          <p:nvSpPr>
            <p:cNvPr id="41" name="Elipse 40"/>
            <p:cNvSpPr/>
            <p:nvPr/>
          </p:nvSpPr>
          <p:spPr>
            <a:xfrm>
              <a:off x="4339408" y="4437112"/>
              <a:ext cx="3947919" cy="181036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ctangle 26"/>
            <p:cNvSpPr/>
            <p:nvPr/>
          </p:nvSpPr>
          <p:spPr>
            <a:xfrm>
              <a:off x="4788024" y="4831390"/>
              <a:ext cx="3168352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700" b="1" i="1" dirty="0" smtClean="0"/>
                <a:t>Os núcleos urbanos populosos estão sobre áreas de maiores riscos para recarga </a:t>
              </a:r>
            </a:p>
            <a:p>
              <a:pPr algn="ctr"/>
              <a:r>
                <a:rPr lang="pt-BR" sz="1700" b="1" i="1" dirty="0" smtClean="0"/>
                <a:t>A estratégia de expansão urbana aprofunda o mesmo caminho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4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5673667" y="11873"/>
            <a:ext cx="3462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A Matriz Sócio Econômica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0" y="715339"/>
            <a:ext cx="9036496" cy="6098037"/>
            <a:chOff x="-108520" y="424409"/>
            <a:chExt cx="9308795" cy="6244951"/>
          </a:xfrm>
        </p:grpSpPr>
        <p:graphicFrame>
          <p:nvGraphicFramePr>
            <p:cNvPr id="9" name="Gráfico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5025569"/>
                </p:ext>
              </p:extLst>
            </p:nvPr>
          </p:nvGraphicFramePr>
          <p:xfrm>
            <a:off x="451811" y="836712"/>
            <a:ext cx="8748464" cy="5832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Retângulo 9"/>
            <p:cNvSpPr/>
            <p:nvPr/>
          </p:nvSpPr>
          <p:spPr>
            <a:xfrm>
              <a:off x="307795" y="856457"/>
              <a:ext cx="1512168" cy="578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7796627" y="712441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6.000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817319" y="712441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.000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838010" y="712441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4.000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858701" y="712441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.000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879392" y="712441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2.000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900083" y="712441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.000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76256" y="424409"/>
              <a:ext cx="22322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1400" i="1" dirty="0" smtClean="0"/>
                <a:t>Em valores absolutos (R$)</a:t>
              </a:r>
              <a:endParaRPr lang="pt-BR" sz="1400" i="1" dirty="0"/>
            </a:p>
          </p:txBody>
        </p:sp>
        <p:cxnSp>
          <p:nvCxnSpPr>
            <p:cNvPr id="19" name="Conector de seta reta 18"/>
            <p:cNvCxnSpPr/>
            <p:nvPr/>
          </p:nvCxnSpPr>
          <p:spPr>
            <a:xfrm flipH="1">
              <a:off x="5996427" y="1854789"/>
              <a:ext cx="2376264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 flipH="1">
              <a:off x="4228205" y="2517769"/>
              <a:ext cx="414448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 flipH="1">
              <a:off x="3597710" y="3055149"/>
              <a:ext cx="4774981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H="1">
              <a:off x="3168837" y="3741854"/>
              <a:ext cx="5203853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flipH="1">
              <a:off x="2900084" y="4433763"/>
              <a:ext cx="547260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H="1">
              <a:off x="2576679" y="5990733"/>
              <a:ext cx="5796012" cy="16937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/>
            <p:nvPr/>
          </p:nvCxnSpPr>
          <p:spPr>
            <a:xfrm flipH="1" flipV="1">
              <a:off x="7107355" y="1267842"/>
              <a:ext cx="1265336" cy="6558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8287473" y="1360513"/>
              <a:ext cx="8611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>
                  <a:solidFill>
                    <a:srgbClr val="C00000"/>
                  </a:solidFill>
                </a:rPr>
                <a:t>Grupo 1</a:t>
              </a:r>
              <a:endParaRPr lang="pt-BR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8287473" y="1988053"/>
              <a:ext cx="8611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>
                  <a:solidFill>
                    <a:srgbClr val="C00000"/>
                  </a:solidFill>
                </a:rPr>
                <a:t>Grupo 2</a:t>
              </a:r>
              <a:endParaRPr lang="pt-BR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8295487" y="2599473"/>
              <a:ext cx="8531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>
                  <a:solidFill>
                    <a:srgbClr val="C00000"/>
                  </a:solidFill>
                </a:rPr>
                <a:t>Grupo 3</a:t>
              </a:r>
              <a:endParaRPr lang="pt-BR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8295487" y="3232721"/>
              <a:ext cx="8531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>
                  <a:solidFill>
                    <a:srgbClr val="C00000"/>
                  </a:solidFill>
                </a:rPr>
                <a:t>Grupo 4</a:t>
              </a:r>
              <a:endParaRPr lang="pt-BR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295487" y="3880793"/>
              <a:ext cx="8531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>
                  <a:solidFill>
                    <a:srgbClr val="C00000"/>
                  </a:solidFill>
                </a:rPr>
                <a:t>Grupo 5</a:t>
              </a:r>
              <a:endParaRPr lang="pt-BR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95487" y="4910391"/>
              <a:ext cx="8531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>
                  <a:solidFill>
                    <a:srgbClr val="C00000"/>
                  </a:solidFill>
                </a:rPr>
                <a:t>Grupo 6</a:t>
              </a:r>
              <a:endParaRPr lang="pt-BR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8295487" y="6082263"/>
              <a:ext cx="8531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 smtClean="0">
                  <a:solidFill>
                    <a:srgbClr val="C00000"/>
                  </a:solidFill>
                </a:rPr>
                <a:t>Grupo 7</a:t>
              </a:r>
              <a:endParaRPr lang="pt-BR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576413" y="1268760"/>
              <a:ext cx="696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Lago Sul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401750" y="1412776"/>
              <a:ext cx="8712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Lago Norte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508381" y="1772816"/>
              <a:ext cx="7646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Park Way</a:t>
              </a:r>
              <a:endParaRPr lang="pt-BR" sz="1200" dirty="0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641046" y="1927865"/>
              <a:ext cx="6319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Brasília</a:t>
              </a:r>
              <a:endParaRPr lang="pt-BR" sz="1200" dirty="0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90126" y="2132856"/>
              <a:ext cx="11828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Jardim Botânico</a:t>
              </a:r>
              <a:endParaRPr lang="pt-BR" sz="1200" dirty="0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301210" y="2300340"/>
              <a:ext cx="9718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Águas Claras</a:t>
              </a:r>
              <a:endParaRPr lang="pt-BR" sz="1200" dirty="0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571732" y="2488135"/>
              <a:ext cx="7012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Cruzeiro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639443" y="2641283"/>
              <a:ext cx="633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Guará I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279152" y="2811520"/>
              <a:ext cx="9938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Vicente Pires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265943" y="2985894"/>
              <a:ext cx="10070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Sobradinho I </a:t>
              </a:r>
              <a:endParaRPr lang="pt-BR" sz="1200" dirty="0"/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262737" y="3332863"/>
              <a:ext cx="1010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Sobradinho II</a:t>
              </a:r>
              <a:endParaRPr lang="pt-BR" sz="1200" dirty="0"/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854310" y="4224197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SIA 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339810" y="4398877"/>
              <a:ext cx="9332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Santa Maria</a:t>
              </a:r>
              <a:endParaRPr lang="pt-BR" sz="1200" dirty="0"/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516076" y="4581128"/>
              <a:ext cx="7569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Ceilândia</a:t>
              </a:r>
              <a:endParaRPr lang="pt-BR" sz="1200" dirty="0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442274" y="4748234"/>
              <a:ext cx="8307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err="1" smtClean="0"/>
                <a:t>Brazlândia</a:t>
              </a:r>
              <a:endParaRPr lang="pt-BR" sz="1200" dirty="0"/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469589" y="4916161"/>
              <a:ext cx="8034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Planaltina</a:t>
              </a:r>
              <a:endParaRPr lang="pt-BR" sz="1200" dirty="0"/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360585" y="5096217"/>
              <a:ext cx="9124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Samambaia</a:t>
              </a:r>
              <a:endParaRPr lang="pt-BR" sz="1200" dirty="0"/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128149" y="5240233"/>
              <a:ext cx="11448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Riacho Fundo II</a:t>
              </a:r>
              <a:endParaRPr lang="pt-BR" sz="1200" dirty="0"/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224457" y="5419284"/>
              <a:ext cx="10485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São Sebastião</a:t>
              </a:r>
              <a:endParaRPr lang="pt-BR" sz="1200" dirty="0"/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-36512" y="5600273"/>
              <a:ext cx="13095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Recanto das Emas</a:t>
              </a:r>
              <a:endParaRPr lang="pt-BR" sz="1200" dirty="0"/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78657" y="5785519"/>
              <a:ext cx="6943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Paranoá</a:t>
              </a:r>
              <a:endParaRPr lang="pt-BR" sz="1200" dirty="0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691380" y="5960313"/>
              <a:ext cx="5816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Varjão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691060" y="6113925"/>
              <a:ext cx="5819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err="1" smtClean="0">
                  <a:solidFill>
                    <a:srgbClr val="0070C0"/>
                  </a:solidFill>
                </a:rPr>
                <a:t>Itapoã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81726" y="6289575"/>
              <a:ext cx="11912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Estrutural - SCIA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417010" y="3521333"/>
              <a:ext cx="8560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Taguatinga</a:t>
              </a:r>
              <a:endParaRPr lang="pt-BR" sz="1200" dirty="0"/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87497" y="3684610"/>
              <a:ext cx="1185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err="1" smtClean="0">
                  <a:solidFill>
                    <a:srgbClr val="0070C0"/>
                  </a:solidFill>
                </a:rPr>
                <a:t>Candangolândia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719657" y="3872081"/>
              <a:ext cx="5533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Gama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131355" y="4047345"/>
              <a:ext cx="11416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Riacho Fundo I 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131932" y="909510"/>
              <a:ext cx="11410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FF0000"/>
                  </a:solidFill>
                </a:rPr>
                <a:t>Distrito Federal</a:t>
              </a:r>
              <a:endParaRPr lang="pt-BR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1209984" y="1268760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5.756</a:t>
              </a:r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1209984" y="1412776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4.865</a:t>
              </a:r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1327003" y="6289575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306</a:t>
              </a: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1220849" y="1567825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4.727</a:t>
              </a: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1327003" y="6113925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344</a:t>
              </a: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1327003" y="5960313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425</a:t>
              </a:r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1327003" y="5785519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488</a:t>
              </a: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1327003" y="5600273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491</a:t>
              </a:r>
            </a:p>
          </p:txBody>
        </p:sp>
        <p:sp>
          <p:nvSpPr>
            <p:cNvPr id="73" name="Retângulo 72"/>
            <p:cNvSpPr/>
            <p:nvPr/>
          </p:nvSpPr>
          <p:spPr>
            <a:xfrm>
              <a:off x="1327003" y="5419284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501</a:t>
              </a:r>
            </a:p>
          </p:txBody>
        </p:sp>
        <p:sp>
          <p:nvSpPr>
            <p:cNvPr id="74" name="Retângulo 73"/>
            <p:cNvSpPr/>
            <p:nvPr/>
          </p:nvSpPr>
          <p:spPr>
            <a:xfrm>
              <a:off x="1327003" y="5240233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563</a:t>
              </a:r>
            </a:p>
          </p:txBody>
        </p:sp>
        <p:sp>
          <p:nvSpPr>
            <p:cNvPr id="75" name="Retângulo 74"/>
            <p:cNvSpPr/>
            <p:nvPr/>
          </p:nvSpPr>
          <p:spPr>
            <a:xfrm>
              <a:off x="1327003" y="5096217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578</a:t>
              </a:r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1327003" y="4916161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634</a:t>
              </a:r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1327003" y="4748234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642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1327003" y="4581128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643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1327003" y="4398877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659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1327003" y="4224197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828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327003" y="4047345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851</a:t>
              </a: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209984" y="3872081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1.016</a:t>
              </a:r>
            </a:p>
          </p:txBody>
        </p:sp>
        <p:sp>
          <p:nvSpPr>
            <p:cNvPr id="83" name="Retângulo 82"/>
            <p:cNvSpPr/>
            <p:nvPr/>
          </p:nvSpPr>
          <p:spPr>
            <a:xfrm>
              <a:off x="1209984" y="3684610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1.064</a:t>
              </a:r>
            </a:p>
          </p:txBody>
        </p:sp>
        <p:sp>
          <p:nvSpPr>
            <p:cNvPr id="84" name="Retângulo 83"/>
            <p:cNvSpPr/>
            <p:nvPr/>
          </p:nvSpPr>
          <p:spPr>
            <a:xfrm>
              <a:off x="1209984" y="3521333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1.311</a:t>
              </a:r>
            </a:p>
          </p:txBody>
        </p:sp>
        <p:sp>
          <p:nvSpPr>
            <p:cNvPr id="85" name="Retângulo 84"/>
            <p:cNvSpPr/>
            <p:nvPr/>
          </p:nvSpPr>
          <p:spPr>
            <a:xfrm>
              <a:off x="1209984" y="3332863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1.330</a:t>
              </a:r>
            </a:p>
          </p:txBody>
        </p:sp>
        <p:sp>
          <p:nvSpPr>
            <p:cNvPr id="86" name="Retângulo 85"/>
            <p:cNvSpPr/>
            <p:nvPr/>
          </p:nvSpPr>
          <p:spPr>
            <a:xfrm>
              <a:off x="1209984" y="3187610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1.388</a:t>
              </a:r>
            </a:p>
          </p:txBody>
        </p:sp>
        <p:sp>
          <p:nvSpPr>
            <p:cNvPr id="87" name="Retângulo 86"/>
            <p:cNvSpPr/>
            <p:nvPr/>
          </p:nvSpPr>
          <p:spPr>
            <a:xfrm>
              <a:off x="1209984" y="2985894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1.455</a:t>
              </a:r>
            </a:p>
          </p:txBody>
        </p:sp>
        <p:sp>
          <p:nvSpPr>
            <p:cNvPr id="88" name="Retângulo 87"/>
            <p:cNvSpPr/>
            <p:nvPr/>
          </p:nvSpPr>
          <p:spPr>
            <a:xfrm>
              <a:off x="1209984" y="2811520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1.708</a:t>
              </a:r>
            </a:p>
          </p:txBody>
        </p:sp>
        <p:sp>
          <p:nvSpPr>
            <p:cNvPr id="89" name="Retângulo 88"/>
            <p:cNvSpPr/>
            <p:nvPr/>
          </p:nvSpPr>
          <p:spPr>
            <a:xfrm>
              <a:off x="1209984" y="2641283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1.850</a:t>
              </a:r>
            </a:p>
          </p:txBody>
        </p:sp>
        <p:sp>
          <p:nvSpPr>
            <p:cNvPr id="90" name="Retângulo 89"/>
            <p:cNvSpPr/>
            <p:nvPr/>
          </p:nvSpPr>
          <p:spPr>
            <a:xfrm>
              <a:off x="1209984" y="2488135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rgbClr val="0070C0"/>
                  </a:solidFill>
                </a:rPr>
                <a:t>2.021</a:t>
              </a:r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209984" y="2300340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2.376</a:t>
              </a:r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1209984" y="2132856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3.450</a:t>
              </a:r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1209984" y="1927865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3.649</a:t>
              </a:r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209984" y="1772816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3.656</a:t>
              </a:r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1209984" y="919753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1.319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083588" y="692696"/>
              <a:ext cx="83708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 dirty="0" smtClean="0"/>
                <a:t>RDMM (R$) </a:t>
              </a:r>
              <a:endParaRPr lang="pt-BR" sz="1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97" name="Conector reto 96"/>
            <p:cNvCxnSpPr/>
            <p:nvPr/>
          </p:nvCxnSpPr>
          <p:spPr>
            <a:xfrm>
              <a:off x="1224652" y="919753"/>
              <a:ext cx="5373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tângulo 97"/>
            <p:cNvSpPr/>
            <p:nvPr/>
          </p:nvSpPr>
          <p:spPr>
            <a:xfrm>
              <a:off x="-108520" y="1565176"/>
              <a:ext cx="14611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>
                  <a:solidFill>
                    <a:srgbClr val="0070C0"/>
                  </a:solidFill>
                </a:rPr>
                <a:t>Sudoeste/Octogonal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99" name="Retângulo 98"/>
            <p:cNvSpPr/>
            <p:nvPr/>
          </p:nvSpPr>
          <p:spPr>
            <a:xfrm>
              <a:off x="-36512" y="3187609"/>
              <a:ext cx="14175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Núcleo Bandeirante</a:t>
              </a:r>
              <a:endParaRPr lang="pt-BR" sz="1200" dirty="0"/>
            </a:p>
          </p:txBody>
        </p:sp>
      </p:grp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</a:t>
            </a:r>
            <a:r>
              <a:rPr lang="pt-BR" sz="1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março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3871258" y="3316776"/>
            <a:ext cx="4416069" cy="30747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Rectangle 26"/>
          <p:cNvSpPr/>
          <p:nvPr/>
        </p:nvSpPr>
        <p:spPr>
          <a:xfrm>
            <a:off x="4572000" y="3645024"/>
            <a:ext cx="3168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i="1" dirty="0" smtClean="0"/>
              <a:t>Os demais indicadores seguem o indicador de poder aquisitivo (RDDM per capita), embora não se resumam a ele</a:t>
            </a:r>
            <a:endParaRPr lang="pt-BR" sz="1700" b="1" i="1" dirty="0"/>
          </a:p>
        </p:txBody>
      </p:sp>
      <p:sp>
        <p:nvSpPr>
          <p:cNvPr id="103" name="Rectangle 26"/>
          <p:cNvSpPr/>
          <p:nvPr/>
        </p:nvSpPr>
        <p:spPr>
          <a:xfrm>
            <a:off x="4067944" y="4725144"/>
            <a:ext cx="41651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i="1" dirty="0" smtClean="0"/>
              <a:t>Os indicadores demográficos apontam claramente as populações vulneráveis</a:t>
            </a:r>
            <a:endParaRPr lang="pt-BR" sz="1700" b="1" i="1" dirty="0"/>
          </a:p>
        </p:txBody>
      </p:sp>
      <p:sp>
        <p:nvSpPr>
          <p:cNvPr id="104" name="Rectangle 26"/>
          <p:cNvSpPr/>
          <p:nvPr/>
        </p:nvSpPr>
        <p:spPr>
          <a:xfrm>
            <a:off x="4358797" y="5373216"/>
            <a:ext cx="34535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i="1" dirty="0" smtClean="0"/>
              <a:t>Os indicadores de cobertura de infraestrutura mostram prioridades de investimentos</a:t>
            </a:r>
            <a:endParaRPr lang="pt-BR" sz="1700" b="1" i="1" dirty="0"/>
          </a:p>
        </p:txBody>
      </p:sp>
    </p:spTree>
    <p:extLst>
      <p:ext uri="{BB962C8B-B14F-4D97-AF65-F5344CB8AC3E}">
        <p14:creationId xmlns:p14="http://schemas.microsoft.com/office/powerpoint/2010/main" val="29961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5673667" y="11873"/>
            <a:ext cx="3462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A Matriz Sócio Econômica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</a:t>
            </a:r>
            <a:r>
              <a:rPr lang="pt-BR" sz="1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março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2774"/>
            <a:ext cx="8463434" cy="58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5364089" y="2204864"/>
            <a:ext cx="3312368" cy="2952328"/>
            <a:chOff x="5364089" y="2204864"/>
            <a:chExt cx="3312368" cy="2952328"/>
          </a:xfrm>
        </p:grpSpPr>
        <p:sp>
          <p:nvSpPr>
            <p:cNvPr id="2" name="Elipse 1"/>
            <p:cNvSpPr/>
            <p:nvPr/>
          </p:nvSpPr>
          <p:spPr>
            <a:xfrm>
              <a:off x="5364089" y="2204864"/>
              <a:ext cx="3312368" cy="295232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ctangle 26"/>
            <p:cNvSpPr/>
            <p:nvPr/>
          </p:nvSpPr>
          <p:spPr>
            <a:xfrm>
              <a:off x="5724128" y="2623845"/>
              <a:ext cx="2664296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700" b="1" i="1" dirty="0" smtClean="0"/>
                <a:t>Diferença de Poder Aquisitivo = 18x (2x &gt; que a diferença nacional)</a:t>
              </a:r>
              <a:endParaRPr lang="pt-BR" sz="1700" b="1" i="1" dirty="0"/>
            </a:p>
          </p:txBody>
        </p:sp>
        <p:sp>
          <p:nvSpPr>
            <p:cNvPr id="10" name="Rectangle 26"/>
            <p:cNvSpPr/>
            <p:nvPr/>
          </p:nvSpPr>
          <p:spPr>
            <a:xfrm>
              <a:off x="5580112" y="3717032"/>
              <a:ext cx="2858773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700" b="1" i="1" dirty="0" smtClean="0"/>
                <a:t>ZEE-DF faz o mapeamento das demandas por intervenções do Estado no território </a:t>
              </a:r>
              <a:endParaRPr lang="pt-BR" sz="17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855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68201" y="11873"/>
            <a:ext cx="656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DIRETRIZES para Unidades de Intervenção e Zonas</a:t>
            </a:r>
            <a:endParaRPr lang="pt-BR" sz="2400" dirty="0"/>
          </a:p>
        </p:txBody>
      </p:sp>
      <p:sp>
        <p:nvSpPr>
          <p:cNvPr id="18" name="Rectangle 17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166668" y="1969676"/>
            <a:ext cx="2716707" cy="2191815"/>
            <a:chOff x="1268922" y="1531918"/>
            <a:chExt cx="3884967" cy="3667260"/>
          </a:xfrm>
        </p:grpSpPr>
        <p:grpSp>
          <p:nvGrpSpPr>
            <p:cNvPr id="30" name="Grupo 29"/>
            <p:cNvGrpSpPr/>
            <p:nvPr/>
          </p:nvGrpSpPr>
          <p:grpSpPr>
            <a:xfrm>
              <a:off x="1268922" y="2469266"/>
              <a:ext cx="3884967" cy="2729912"/>
              <a:chOff x="1268922" y="2469266"/>
              <a:chExt cx="3884967" cy="2729912"/>
            </a:xfrm>
          </p:grpSpPr>
          <p:sp>
            <p:nvSpPr>
              <p:cNvPr id="33" name="Retângulo de cantos arredondados 32"/>
              <p:cNvSpPr/>
              <p:nvPr/>
            </p:nvSpPr>
            <p:spPr bwMode="auto">
              <a:xfrm rot="16200000">
                <a:off x="2936981" y="2982269"/>
                <a:ext cx="548850" cy="3884967"/>
              </a:xfrm>
              <a:prstGeom prst="roundRect">
                <a:avLst/>
              </a:prstGeom>
              <a:solidFill>
                <a:srgbClr val="CCFF66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  <p:sp>
            <p:nvSpPr>
              <p:cNvPr id="34" name="Retângulo 33"/>
              <p:cNvSpPr/>
              <p:nvPr/>
            </p:nvSpPr>
            <p:spPr bwMode="auto">
              <a:xfrm>
                <a:off x="1394736" y="4784607"/>
                <a:ext cx="3660993" cy="3148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1000" b="1" dirty="0">
                    <a:solidFill>
                      <a:schemeClr val="tx2">
                        <a:tint val="100000"/>
                        <a:shade val="90000"/>
                        <a:satMod val="250000"/>
                        <a:alpha val="10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PRINCIPIOS</a:t>
                </a:r>
                <a:endParaRPr lang="pt-BR" sz="1000" b="1" dirty="0"/>
              </a:p>
            </p:txBody>
          </p:sp>
          <p:sp>
            <p:nvSpPr>
              <p:cNvPr id="35" name="Retângulo de cantos arredondados 34"/>
              <p:cNvSpPr/>
              <p:nvPr/>
            </p:nvSpPr>
            <p:spPr bwMode="auto">
              <a:xfrm rot="16200000">
                <a:off x="637981" y="3236686"/>
                <a:ext cx="1994635" cy="47283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  <p:sp>
            <p:nvSpPr>
              <p:cNvPr id="36" name="Retângulo de cantos arredondados 35"/>
              <p:cNvSpPr/>
              <p:nvPr/>
            </p:nvSpPr>
            <p:spPr bwMode="auto">
              <a:xfrm rot="16200000">
                <a:off x="1323035" y="3238681"/>
                <a:ext cx="1994635" cy="47144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  <p:sp>
            <p:nvSpPr>
              <p:cNvPr id="37" name="Retângulo de cantos arredondados 36"/>
              <p:cNvSpPr/>
              <p:nvPr/>
            </p:nvSpPr>
            <p:spPr bwMode="auto">
              <a:xfrm rot="16200000">
                <a:off x="1927901" y="3237989"/>
                <a:ext cx="1994635" cy="47283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  <p:sp>
            <p:nvSpPr>
              <p:cNvPr id="38" name="Retângulo de cantos arredondados 37"/>
              <p:cNvSpPr/>
              <p:nvPr/>
            </p:nvSpPr>
            <p:spPr bwMode="auto">
              <a:xfrm rot="16200000">
                <a:off x="2532766" y="3237377"/>
                <a:ext cx="1994635" cy="47145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  <p:sp>
            <p:nvSpPr>
              <p:cNvPr id="39" name="Retângulo de cantos arredondados 38"/>
              <p:cNvSpPr/>
              <p:nvPr/>
            </p:nvSpPr>
            <p:spPr bwMode="auto">
              <a:xfrm rot="16200000">
                <a:off x="3214364" y="3230859"/>
                <a:ext cx="1994635" cy="47144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  <p:sp>
            <p:nvSpPr>
              <p:cNvPr id="40" name="Retângulo de cantos arredondados 39"/>
              <p:cNvSpPr/>
              <p:nvPr/>
            </p:nvSpPr>
            <p:spPr bwMode="auto">
              <a:xfrm rot="16200000">
                <a:off x="3826834" y="3239985"/>
                <a:ext cx="1994635" cy="47145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  <p:sp>
            <p:nvSpPr>
              <p:cNvPr id="41" name="Retângulo 40"/>
              <p:cNvSpPr/>
              <p:nvPr/>
            </p:nvSpPr>
            <p:spPr bwMode="auto">
              <a:xfrm>
                <a:off x="1394736" y="3306230"/>
                <a:ext cx="3660993" cy="3148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1000" b="1" dirty="0">
                    <a:solidFill>
                      <a:schemeClr val="tx2">
                        <a:tint val="100000"/>
                        <a:shade val="90000"/>
                        <a:satMod val="250000"/>
                        <a:alpha val="10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Diretrizes </a:t>
                </a:r>
                <a:endParaRPr lang="pt-BR" sz="1000" b="1" dirty="0"/>
              </a:p>
            </p:txBody>
          </p:sp>
        </p:grpSp>
        <p:sp>
          <p:nvSpPr>
            <p:cNvPr id="31" name="Triângulo isósceles 30"/>
            <p:cNvSpPr/>
            <p:nvPr/>
          </p:nvSpPr>
          <p:spPr bwMode="auto">
            <a:xfrm>
              <a:off x="1398883" y="1531918"/>
              <a:ext cx="3662376" cy="757439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/>
            </a:p>
          </p:txBody>
        </p:sp>
        <p:sp>
          <p:nvSpPr>
            <p:cNvPr id="32" name="Retângulo 31"/>
            <p:cNvSpPr/>
            <p:nvPr/>
          </p:nvSpPr>
          <p:spPr bwMode="auto">
            <a:xfrm>
              <a:off x="1405796" y="1672863"/>
              <a:ext cx="3662377" cy="669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000" b="1" dirty="0" smtClean="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latin typeface="Arial" pitchFamily="34" charset="0"/>
                  <a:cs typeface="Arial" pitchFamily="34" charset="0"/>
                </a:rPr>
                <a:t>Objetivo</a:t>
              </a:r>
            </a:p>
            <a:p>
              <a:pPr algn="ctr">
                <a:defRPr/>
              </a:pPr>
              <a:r>
                <a:rPr lang="pt-BR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SUSTENTABILIDADE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Seta para a direita 3"/>
          <p:cNvSpPr/>
          <p:nvPr/>
        </p:nvSpPr>
        <p:spPr>
          <a:xfrm>
            <a:off x="2987824" y="3231782"/>
            <a:ext cx="510639" cy="6768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14046" y="1052736"/>
            <a:ext cx="5197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1. Resgatar, priorizar e aprofundar Brasília como Capital Federal – Qualidade de Vida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779915" y="1740294"/>
            <a:ext cx="5058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chemeClr val="bg2">
                    <a:lumMod val="10000"/>
                  </a:schemeClr>
                </a:solidFill>
              </a:rPr>
              <a:t>- Desenvolvimento econômico sustentável coerente com o conceito de Capital Federal, metrópole do Século XXI</a:t>
            </a:r>
            <a:endParaRPr lang="pt-BR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4434106" y="2289444"/>
            <a:ext cx="4583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i="1" dirty="0" smtClean="0">
                <a:solidFill>
                  <a:schemeClr val="bg2">
                    <a:lumMod val="10000"/>
                  </a:schemeClr>
                </a:solidFill>
              </a:rPr>
              <a:t>Diversificação das bases produtivas com base no desenvolvimento de atividades não predatórias ao meio ambiente</a:t>
            </a:r>
            <a:endParaRPr lang="pt-BR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777940" y="5848816"/>
            <a:ext cx="5058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chemeClr val="bg2">
                    <a:lumMod val="10000"/>
                  </a:schemeClr>
                </a:solidFill>
              </a:rPr>
              <a:t>- Posicionamento estratégico da Mobilidade e Acessibilidade</a:t>
            </a:r>
            <a:endParaRPr lang="pt-BR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4432131" y="6433591"/>
            <a:ext cx="4583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i="1" dirty="0" smtClean="0">
                <a:solidFill>
                  <a:schemeClr val="bg2">
                    <a:lumMod val="10000"/>
                  </a:schemeClr>
                </a:solidFill>
              </a:rPr>
              <a:t>Foco no século XXI : Século da Inclusão </a:t>
            </a:r>
            <a:r>
              <a:rPr lang="pt-BR" sz="1400" i="1" dirty="0" err="1" smtClean="0">
                <a:solidFill>
                  <a:schemeClr val="bg2">
                    <a:lumMod val="10000"/>
                  </a:schemeClr>
                </a:solidFill>
              </a:rPr>
              <a:t>sócioprodutiva</a:t>
            </a:r>
            <a:endParaRPr lang="pt-BR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4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ângulo 48"/>
          <p:cNvSpPr/>
          <p:nvPr/>
        </p:nvSpPr>
        <p:spPr>
          <a:xfrm>
            <a:off x="3779915" y="4172041"/>
            <a:ext cx="523806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chemeClr val="bg2">
                    <a:lumMod val="10000"/>
                  </a:schemeClr>
                </a:solidFill>
              </a:rPr>
              <a:t>- Promo</a:t>
            </a:r>
            <a:r>
              <a:rPr lang="pt-BR" sz="1600" b="1" i="1" dirty="0"/>
              <a:t>ção</a:t>
            </a:r>
            <a:r>
              <a:rPr lang="pt-BR" sz="1600" b="1" i="1" dirty="0" smtClean="0">
                <a:solidFill>
                  <a:schemeClr val="bg2">
                    <a:lumMod val="10000"/>
                  </a:schemeClr>
                </a:solidFill>
              </a:rPr>
              <a:t> do “Pertencimento” </a:t>
            </a:r>
            <a:r>
              <a:rPr lang="pt-BR" sz="1600" b="1" i="1" dirty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pt-BR" sz="1600" b="1" i="1" dirty="0" smtClean="0">
                <a:solidFill>
                  <a:schemeClr val="bg2">
                    <a:lumMod val="10000"/>
                  </a:schemeClr>
                </a:solidFill>
              </a:rPr>
              <a:t>a população em relação às áreas “verdes” </a:t>
            </a:r>
            <a:endParaRPr lang="pt-BR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4434106" y="4633659"/>
            <a:ext cx="45838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i="1" dirty="0" smtClean="0">
                <a:solidFill>
                  <a:schemeClr val="bg2">
                    <a:lumMod val="10000"/>
                  </a:schemeClr>
                </a:solidFill>
              </a:rPr>
              <a:t>Superar Áreas verdes como reserva para especulação imobiliária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i="1" dirty="0" smtClean="0">
                <a:solidFill>
                  <a:schemeClr val="bg2">
                    <a:lumMod val="10000"/>
                  </a:schemeClr>
                </a:solidFill>
              </a:rPr>
              <a:t>Programas para Áreas Verdes (meios e boas práticas associados, por exemplo, Compensação Ambiental)</a:t>
            </a:r>
            <a:endParaRPr lang="pt-BR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Seta para a direita 50"/>
          <p:cNvSpPr/>
          <p:nvPr/>
        </p:nvSpPr>
        <p:spPr>
          <a:xfrm>
            <a:off x="3536921" y="1811687"/>
            <a:ext cx="255320" cy="14463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Seta para a direita 51"/>
          <p:cNvSpPr/>
          <p:nvPr/>
        </p:nvSpPr>
        <p:spPr>
          <a:xfrm>
            <a:off x="3524592" y="4290427"/>
            <a:ext cx="255320" cy="14463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Seta para a direita 52"/>
          <p:cNvSpPr/>
          <p:nvPr/>
        </p:nvSpPr>
        <p:spPr>
          <a:xfrm>
            <a:off x="3491880" y="5947226"/>
            <a:ext cx="255320" cy="14463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8"/>
          <p:cNvSpPr/>
          <p:nvPr/>
        </p:nvSpPr>
        <p:spPr>
          <a:xfrm>
            <a:off x="3798430" y="2996952"/>
            <a:ext cx="5238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chemeClr val="bg2">
                    <a:lumMod val="10000"/>
                  </a:schemeClr>
                </a:solidFill>
              </a:rPr>
              <a:t>- Articula</a:t>
            </a:r>
            <a:r>
              <a:rPr lang="pt-BR" sz="1600" b="1" i="1" dirty="0"/>
              <a:t>ção</a:t>
            </a:r>
            <a:r>
              <a:rPr lang="pt-BR" sz="1600" b="1" i="1" dirty="0" smtClean="0">
                <a:solidFill>
                  <a:schemeClr val="bg2">
                    <a:lumMod val="10000"/>
                  </a:schemeClr>
                </a:solidFill>
              </a:rPr>
              <a:t> dos ativos intangíveis pr</a:t>
            </a:r>
            <a:r>
              <a:rPr lang="pt-BR" sz="1600" b="1" i="1" dirty="0">
                <a:solidFill>
                  <a:schemeClr val="bg2">
                    <a:lumMod val="10000"/>
                  </a:schemeClr>
                </a:solidFill>
              </a:rPr>
              <a:t>ó</a:t>
            </a:r>
            <a:r>
              <a:rPr lang="pt-BR" sz="1600" b="1" i="1" dirty="0" smtClean="0">
                <a:solidFill>
                  <a:schemeClr val="bg2">
                    <a:lumMod val="10000"/>
                  </a:schemeClr>
                </a:solidFill>
              </a:rPr>
              <a:t>prios do DF</a:t>
            </a:r>
            <a:endParaRPr lang="pt-BR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Seta para a direita 51"/>
          <p:cNvSpPr/>
          <p:nvPr/>
        </p:nvSpPr>
        <p:spPr>
          <a:xfrm>
            <a:off x="3543107" y="3115338"/>
            <a:ext cx="255320" cy="14463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53"/>
          <p:cNvSpPr/>
          <p:nvPr/>
        </p:nvSpPr>
        <p:spPr>
          <a:xfrm>
            <a:off x="4427984" y="3338408"/>
            <a:ext cx="4583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i="1" dirty="0" smtClean="0">
                <a:solidFill>
                  <a:schemeClr val="bg2">
                    <a:lumMod val="10000"/>
                  </a:schemeClr>
                </a:solidFill>
              </a:rPr>
              <a:t>Patrim</a:t>
            </a:r>
            <a:r>
              <a:rPr lang="pt-BR" sz="1400" i="1" dirty="0">
                <a:solidFill>
                  <a:schemeClr val="bg2">
                    <a:lumMod val="10000"/>
                  </a:schemeClr>
                </a:solidFill>
              </a:rPr>
              <a:t>ô</a:t>
            </a:r>
            <a:r>
              <a:rPr lang="pt-BR" sz="1400" i="1" dirty="0" smtClean="0">
                <a:solidFill>
                  <a:schemeClr val="bg2">
                    <a:lumMod val="10000"/>
                  </a:schemeClr>
                </a:solidFill>
              </a:rPr>
              <a:t>nio da Humanidade (Tombamento)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i="1" dirty="0" smtClean="0">
                <a:solidFill>
                  <a:schemeClr val="bg2">
                    <a:lumMod val="10000"/>
                  </a:schemeClr>
                </a:solidFill>
              </a:rPr>
              <a:t>Reserva da Biosfera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i="1" dirty="0" smtClean="0">
                <a:solidFill>
                  <a:schemeClr val="bg2">
                    <a:lumMod val="10000"/>
                  </a:schemeClr>
                </a:solidFill>
              </a:rPr>
              <a:t>Dentre outros</a:t>
            </a:r>
            <a:endParaRPr lang="pt-BR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fevereiro de 2015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5442" y="4561964"/>
            <a:ext cx="210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 smtClean="0"/>
              <a:t>EXEMPLO </a:t>
            </a:r>
          </a:p>
          <a:p>
            <a:pPr algn="ctr"/>
            <a:r>
              <a:rPr lang="pt-BR" sz="1400" i="1" dirty="0" smtClean="0"/>
              <a:t>de conteúdo já trabalhado</a:t>
            </a:r>
          </a:p>
        </p:txBody>
      </p:sp>
    </p:spTree>
    <p:extLst>
      <p:ext uri="{BB962C8B-B14F-4D97-AF65-F5344CB8AC3E}">
        <p14:creationId xmlns:p14="http://schemas.microsoft.com/office/powerpoint/2010/main" val="41093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"/>
            <a:ext cx="186074" cy="35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pt-BR" sz="1700">
              <a:latin typeface="Rockwell" charset="0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3650869" y="11873"/>
            <a:ext cx="548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/>
              <a:t>Acordo de Coopera</a:t>
            </a:r>
            <a:r>
              <a:rPr lang="pt-BR" sz="2400" b="1" dirty="0"/>
              <a:t>ção</a:t>
            </a:r>
            <a:r>
              <a:rPr lang="pt-BR" sz="2400" b="1" dirty="0" smtClean="0"/>
              <a:t> Técnica GDF-MMA</a:t>
            </a:r>
            <a:endParaRPr lang="pt-BR" sz="2400" dirty="0"/>
          </a:p>
        </p:txBody>
      </p:sp>
      <p:sp>
        <p:nvSpPr>
          <p:cNvPr id="32" name="Rectangle 15"/>
          <p:cNvSpPr/>
          <p:nvPr/>
        </p:nvSpPr>
        <p:spPr>
          <a:xfrm>
            <a:off x="5049866" y="414188"/>
            <a:ext cx="40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Zoneamento Ecológico Econômico do DF</a:t>
            </a:r>
            <a:endParaRPr lang="pt-BR" b="1" i="1" dirty="0">
              <a:solidFill>
                <a:srgbClr val="953735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74"/>
            <a:ext cx="828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entagon 22"/>
          <p:cNvSpPr/>
          <p:nvPr/>
        </p:nvSpPr>
        <p:spPr>
          <a:xfrm>
            <a:off x="2022505" y="1556792"/>
            <a:ext cx="1656184" cy="1872208"/>
          </a:xfrm>
          <a:prstGeom prst="homePlate">
            <a:avLst>
              <a:gd name="adj" fmla="val 20143"/>
            </a:avLst>
          </a:prstGeom>
          <a:solidFill>
            <a:schemeClr val="bg1"/>
          </a:solidFill>
          <a:ln w="285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79712" y="3573016"/>
            <a:ext cx="1512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- 3 Consultas Publicas,</a:t>
            </a:r>
          </a:p>
          <a:p>
            <a:r>
              <a:rPr lang="pt-BR" i="1" dirty="0" smtClean="0"/>
              <a:t>- Consultas Setoriais; e </a:t>
            </a:r>
          </a:p>
          <a:p>
            <a:r>
              <a:rPr lang="pt-BR" i="1" dirty="0" smtClean="0"/>
              <a:t>- 1 Audiência Pública final</a:t>
            </a:r>
            <a:endParaRPr lang="en-US" dirty="0"/>
          </a:p>
        </p:txBody>
      </p:sp>
      <p:sp>
        <p:nvSpPr>
          <p:cNvPr id="34" name="Pentagon 33"/>
          <p:cNvSpPr/>
          <p:nvPr/>
        </p:nvSpPr>
        <p:spPr>
          <a:xfrm>
            <a:off x="395536" y="1556792"/>
            <a:ext cx="1656184" cy="1872208"/>
          </a:xfrm>
          <a:prstGeom prst="homePlate">
            <a:avLst>
              <a:gd name="adj" fmla="val 20143"/>
            </a:avLst>
          </a:prstGeom>
          <a:solidFill>
            <a:schemeClr val="bg1"/>
          </a:solidFill>
          <a:ln w="285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2744" y="1844824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F</a:t>
            </a:r>
            <a:r>
              <a:rPr lang="pt-BR" b="1" i="1" dirty="0" smtClean="0"/>
              <a:t>inalização dos estudos e da Minuta de Projeto de Lei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2744" y="1124744"/>
            <a:ext cx="221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Apoio e suporte para:</a:t>
            </a:r>
            <a:endParaRPr lang="en-US" dirty="0"/>
          </a:p>
        </p:txBody>
      </p:sp>
      <p:sp>
        <p:nvSpPr>
          <p:cNvPr id="36" name="Pentagon 35"/>
          <p:cNvSpPr/>
          <p:nvPr/>
        </p:nvSpPr>
        <p:spPr>
          <a:xfrm>
            <a:off x="3635896" y="1556792"/>
            <a:ext cx="1656184" cy="1872208"/>
          </a:xfrm>
          <a:prstGeom prst="homePlate">
            <a:avLst>
              <a:gd name="adj" fmla="val 20143"/>
            </a:avLst>
          </a:prstGeom>
          <a:solidFill>
            <a:schemeClr val="bg1"/>
          </a:solidFill>
          <a:ln w="285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635896" y="160266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err="1" smtClean="0"/>
              <a:t>Encaminha-mento</a:t>
            </a:r>
            <a:r>
              <a:rPr lang="pt-BR" b="1" i="1" dirty="0" smtClean="0"/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728" y="2134597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Legitima</a:t>
            </a:r>
            <a:r>
              <a:rPr lang="pt-BR" b="1" i="1" dirty="0"/>
              <a:t>ção</a:t>
            </a:r>
            <a:r>
              <a:rPr lang="pt-BR" b="1" i="1" dirty="0" smtClean="0"/>
              <a:t> Social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3635896" y="3573016"/>
            <a:ext cx="15121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Semin</a:t>
            </a:r>
            <a:r>
              <a:rPr lang="pt-BR" b="1" i="1" dirty="0"/>
              <a:t>á</a:t>
            </a:r>
            <a:r>
              <a:rPr lang="pt-BR" b="1" i="1" dirty="0" smtClean="0"/>
              <a:t>rio</a:t>
            </a:r>
            <a:r>
              <a:rPr lang="pt-BR" i="1" dirty="0" smtClean="0"/>
              <a:t> de Entrada</a:t>
            </a:r>
          </a:p>
          <a:p>
            <a:endParaRPr lang="pt-BR" i="1" dirty="0" smtClean="0"/>
          </a:p>
          <a:p>
            <a:r>
              <a:rPr lang="pt-BR" i="1" dirty="0" smtClean="0"/>
              <a:t>Produ</a:t>
            </a:r>
            <a:r>
              <a:rPr lang="pt-BR" i="1" dirty="0"/>
              <a:t>ção</a:t>
            </a:r>
            <a:r>
              <a:rPr lang="pt-BR" i="1" dirty="0" smtClean="0"/>
              <a:t> de Materiais específicos </a:t>
            </a:r>
            <a:endParaRPr lang="en-US" dirty="0"/>
          </a:p>
        </p:txBody>
      </p:sp>
      <p:sp>
        <p:nvSpPr>
          <p:cNvPr id="42" name="Pentagon 41"/>
          <p:cNvSpPr/>
          <p:nvPr/>
        </p:nvSpPr>
        <p:spPr>
          <a:xfrm>
            <a:off x="5220072" y="1556792"/>
            <a:ext cx="1656184" cy="1872208"/>
          </a:xfrm>
          <a:prstGeom prst="homePlate">
            <a:avLst>
              <a:gd name="adj" fmla="val 20143"/>
            </a:avLst>
          </a:prstGeom>
          <a:solidFill>
            <a:schemeClr val="bg1"/>
          </a:solidFill>
          <a:ln w="285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20072" y="1844824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err="1" smtClean="0"/>
              <a:t>Impleme-menta</a:t>
            </a:r>
            <a:r>
              <a:rPr lang="pt-BR" b="1" i="1" dirty="0" err="1"/>
              <a:t>ção</a:t>
            </a:r>
            <a:r>
              <a:rPr lang="pt-BR" b="1" i="1" dirty="0" smtClean="0"/>
              <a:t> do </a:t>
            </a:r>
            <a:r>
              <a:rPr lang="pt-BR" b="1" i="1" dirty="0"/>
              <a:t>Z</a:t>
            </a:r>
            <a:r>
              <a:rPr lang="pt-BR" b="1" i="1" dirty="0" smtClean="0"/>
              <a:t>EE-DF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5220072" y="3573016"/>
            <a:ext cx="151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Ciclo de </a:t>
            </a:r>
            <a:r>
              <a:rPr lang="pt-BR" b="1" i="1" dirty="0" smtClean="0"/>
              <a:t>Revisão e Qualifica</a:t>
            </a:r>
            <a:r>
              <a:rPr lang="pt-BR" b="1" i="1" dirty="0"/>
              <a:t>ção</a:t>
            </a:r>
            <a:r>
              <a:rPr lang="pt-BR" b="1" i="1" dirty="0" smtClean="0"/>
              <a:t> </a:t>
            </a:r>
            <a:r>
              <a:rPr lang="pt-BR" i="1" dirty="0" smtClean="0"/>
              <a:t>dos Planos Setoriais</a:t>
            </a:r>
            <a:endParaRPr lang="en-US" dirty="0"/>
          </a:p>
        </p:txBody>
      </p:sp>
      <p:sp>
        <p:nvSpPr>
          <p:cNvPr id="46" name="Pentagon 45"/>
          <p:cNvSpPr/>
          <p:nvPr/>
        </p:nvSpPr>
        <p:spPr>
          <a:xfrm>
            <a:off x="6804248" y="1556792"/>
            <a:ext cx="1656184" cy="1872208"/>
          </a:xfrm>
          <a:prstGeom prst="homePlate">
            <a:avLst>
              <a:gd name="adj" fmla="val 20143"/>
            </a:avLst>
          </a:prstGeom>
          <a:solidFill>
            <a:schemeClr val="bg1"/>
          </a:solidFill>
          <a:ln w="285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04248" y="1844824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Avalia</a:t>
            </a:r>
            <a:r>
              <a:rPr lang="pt-BR" b="1" i="1" dirty="0"/>
              <a:t>ção</a:t>
            </a:r>
            <a:r>
              <a:rPr lang="pt-BR" b="1" i="1" dirty="0" smtClean="0"/>
              <a:t> e </a:t>
            </a:r>
            <a:r>
              <a:rPr lang="pt-BR" b="1" i="1" dirty="0" err="1" smtClean="0"/>
              <a:t>Monitora-mento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6804248" y="3573016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Apresenta</a:t>
            </a:r>
            <a:r>
              <a:rPr lang="pt-BR" i="1" dirty="0"/>
              <a:t>ção</a:t>
            </a:r>
            <a:r>
              <a:rPr lang="pt-BR" i="1" dirty="0" smtClean="0"/>
              <a:t> dos Resultados no </a:t>
            </a:r>
            <a:r>
              <a:rPr lang="pt-BR" b="1" i="1" dirty="0" smtClean="0"/>
              <a:t>Fórum Mundial das </a:t>
            </a:r>
            <a:r>
              <a:rPr lang="pt-BR" b="1" i="1" dirty="0">
                <a:solidFill>
                  <a:schemeClr val="bg2">
                    <a:lumMod val="10000"/>
                  </a:schemeClr>
                </a:solidFill>
              </a:rPr>
              <a:t>Á</a:t>
            </a:r>
            <a:r>
              <a:rPr lang="pt-BR" b="1" i="1" dirty="0" smtClean="0"/>
              <a:t>guas 2018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0" y="6629400"/>
            <a:ext cx="678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</a:rPr>
              <a:t>Fonte: ZEE/DF, dezembro de 2014</a:t>
            </a:r>
            <a:endParaRPr lang="pt-BR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139952" y="2708920"/>
            <a:ext cx="252028" cy="27699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37"/>
          <p:cNvSpPr/>
          <p:nvPr/>
        </p:nvSpPr>
        <p:spPr>
          <a:xfrm>
            <a:off x="3707904" y="2348880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Executivo </a:t>
            </a:r>
          </a:p>
          <a:p>
            <a:endParaRPr lang="pt-BR" b="1" i="1" dirty="0"/>
          </a:p>
          <a:p>
            <a:r>
              <a:rPr lang="pt-BR" b="1" i="1" dirty="0" smtClean="0"/>
              <a:t>Legislativo</a:t>
            </a:r>
            <a:endParaRPr lang="en-US" b="1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2051720" y="5805264"/>
            <a:ext cx="299814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220072" y="5805264"/>
            <a:ext cx="309634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555776" y="5661248"/>
            <a:ext cx="183973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600" b="1" i="1" dirty="0" smtClean="0"/>
              <a:t>2º semestre / 2015 </a:t>
            </a:r>
            <a:endParaRPr lang="pt-BR" sz="1600" b="1" dirty="0"/>
          </a:p>
        </p:txBody>
      </p:sp>
      <p:sp>
        <p:nvSpPr>
          <p:cNvPr id="29" name="Retângulo 28"/>
          <p:cNvSpPr/>
          <p:nvPr/>
        </p:nvSpPr>
        <p:spPr>
          <a:xfrm>
            <a:off x="6044817" y="5661248"/>
            <a:ext cx="126348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600" b="1" i="1" dirty="0" smtClean="0"/>
              <a:t>2016 a 2018 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5358507" y="5999802"/>
            <a:ext cx="263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/>
              <a:t>“O Estudo de Caso do DF”</a:t>
            </a:r>
            <a:endParaRPr lang="en-US" b="1" dirty="0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352744" y="4170943"/>
            <a:ext cx="162696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605168" y="3933056"/>
            <a:ext cx="112212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i="1" dirty="0"/>
              <a:t>1</a:t>
            </a:r>
            <a:r>
              <a:rPr lang="pt-BR" sz="1600" b="1" i="1" dirty="0" smtClean="0"/>
              <a:t>º sem. 2015 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4002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956</Words>
  <Application>Microsoft Office PowerPoint</Application>
  <PresentationFormat>Apresentação na tela (4:3)</PresentationFormat>
  <Paragraphs>248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Zoneamento Ecológico Econômico do DF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Silvia Rossi</dc:creator>
  <cp:lastModifiedBy>Maricleide Maia Said</cp:lastModifiedBy>
  <cp:revision>68</cp:revision>
  <cp:lastPrinted>2015-03-18T19:40:50Z</cp:lastPrinted>
  <dcterms:created xsi:type="dcterms:W3CDTF">2015-02-06T13:16:09Z</dcterms:created>
  <dcterms:modified xsi:type="dcterms:W3CDTF">2015-03-24T11:44:34Z</dcterms:modified>
</cp:coreProperties>
</file>