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COMPENSAÇÃO FLORESTAL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Regulamentação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407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CÁLCULO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786467" y="2181743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Fitofisionomias do Grupo 2</a:t>
            </a:r>
            <a:endParaRPr lang="pt-B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328508"/>
              </p:ext>
            </p:extLst>
          </p:nvPr>
        </p:nvGraphicFramePr>
        <p:xfrm>
          <a:off x="1786467" y="2714574"/>
          <a:ext cx="3014133" cy="1512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005">
                  <a:extLst>
                    <a:ext uri="{9D8B030D-6E8A-4147-A177-3AD203B41FA5}">
                      <a16:colId xmlns:a16="http://schemas.microsoft.com/office/drawing/2014/main" xmlns="" val="993872560"/>
                    </a:ext>
                  </a:extLst>
                </a:gridCol>
                <a:gridCol w="435632">
                  <a:extLst>
                    <a:ext uri="{9D8B030D-6E8A-4147-A177-3AD203B41FA5}">
                      <a16:colId xmlns:a16="http://schemas.microsoft.com/office/drawing/2014/main" xmlns="" val="3205002600"/>
                    </a:ext>
                  </a:extLst>
                </a:gridCol>
                <a:gridCol w="717415">
                  <a:extLst>
                    <a:ext uri="{9D8B030D-6E8A-4147-A177-3AD203B41FA5}">
                      <a16:colId xmlns:a16="http://schemas.microsoft.com/office/drawing/2014/main" xmlns="" val="1488231808"/>
                    </a:ext>
                  </a:extLst>
                </a:gridCol>
                <a:gridCol w="435081">
                  <a:extLst>
                    <a:ext uri="{9D8B030D-6E8A-4147-A177-3AD203B41FA5}">
                      <a16:colId xmlns:a16="http://schemas.microsoft.com/office/drawing/2014/main" xmlns="" val="3544839937"/>
                    </a:ext>
                  </a:extLst>
                </a:gridCol>
              </a:tblGrid>
              <a:tr h="339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Volume por hectare (m³/há)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4149368"/>
                  </a:ext>
                </a:extLst>
              </a:tr>
              <a:tr h="176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&lt; 20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20 a 40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&gt; 40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56078298"/>
                  </a:ext>
                </a:extLst>
              </a:tr>
              <a:tr h="232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Baixa priopridade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43240186"/>
                  </a:ext>
                </a:extLst>
              </a:tr>
              <a:tr h="176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81367527"/>
                  </a:ext>
                </a:extLst>
              </a:tr>
              <a:tr h="176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Alta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1055353"/>
                  </a:ext>
                </a:extLst>
              </a:tr>
              <a:tr h="339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Muito alta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801447940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64038" y="34877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35957"/>
              </p:ext>
            </p:extLst>
          </p:nvPr>
        </p:nvGraphicFramePr>
        <p:xfrm>
          <a:off x="6438898" y="2694940"/>
          <a:ext cx="3581401" cy="1585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333">
                  <a:extLst>
                    <a:ext uri="{9D8B030D-6E8A-4147-A177-3AD203B41FA5}">
                      <a16:colId xmlns:a16="http://schemas.microsoft.com/office/drawing/2014/main" xmlns="" val="935246843"/>
                    </a:ext>
                  </a:extLst>
                </a:gridCol>
                <a:gridCol w="770404">
                  <a:extLst>
                    <a:ext uri="{9D8B030D-6E8A-4147-A177-3AD203B41FA5}">
                      <a16:colId xmlns:a16="http://schemas.microsoft.com/office/drawing/2014/main" xmlns="" val="162713855"/>
                    </a:ext>
                  </a:extLst>
                </a:gridCol>
                <a:gridCol w="770404">
                  <a:extLst>
                    <a:ext uri="{9D8B030D-6E8A-4147-A177-3AD203B41FA5}">
                      <a16:colId xmlns:a16="http://schemas.microsoft.com/office/drawing/2014/main" xmlns="" val="934295631"/>
                    </a:ext>
                  </a:extLst>
                </a:gridCol>
                <a:gridCol w="509260">
                  <a:extLst>
                    <a:ext uri="{9D8B030D-6E8A-4147-A177-3AD203B41FA5}">
                      <a16:colId xmlns:a16="http://schemas.microsoft.com/office/drawing/2014/main" xmlns="" val="809296354"/>
                    </a:ext>
                  </a:extLst>
                </a:gridCol>
              </a:tblGrid>
              <a:tr h="45783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 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Volume por hectare (m³/há)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518165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&lt; 80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80 a 200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&gt; 200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4872807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Baixa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6708965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Média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2,5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3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726228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Alta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3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31805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Muito alta prioridade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4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6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91048257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238038" y="3488056"/>
            <a:ext cx="124187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58070" y="2123926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Fitofisionomias do Grupo 3</a:t>
            </a:r>
            <a:endParaRPr lang="pt-B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74729" y="5228469"/>
            <a:ext cx="8805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Grupo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Vereda, Palmeiral, Parque Cerrado (Campos de Murundus), Campo Sujo, Campo Rupestre e Campo Limpo;</a:t>
            </a:r>
            <a:endParaRPr lang="pt-B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Grupo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Cerrado em Sentido Restrito, subtipos ralo, típico e denso;</a:t>
            </a:r>
            <a:endParaRPr lang="pt-B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Grupo </a:t>
            </a:r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Mata Ciliar, Mata de Galeria, Mata Seca e o Cerradão;</a:t>
            </a:r>
            <a:endParaRPr lang="pt-BR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98" y="748146"/>
            <a:ext cx="8188037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4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critérios de cálculo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Grupo </a:t>
            </a:r>
            <a:r>
              <a:rPr lang="pt-BR" dirty="0" smtClean="0"/>
              <a:t>1 – deverá ser </a:t>
            </a:r>
            <a:r>
              <a:rPr lang="pt-BR" dirty="0"/>
              <a:t>compensada área equivalente a 3 (três) vezes a área autorizada.</a:t>
            </a:r>
          </a:p>
          <a:p>
            <a:r>
              <a:rPr lang="pt-BR" dirty="0" smtClean="0"/>
              <a:t>Cerradão </a:t>
            </a:r>
            <a:r>
              <a:rPr lang="pt-BR" dirty="0"/>
              <a:t>e Mata </a:t>
            </a:r>
            <a:r>
              <a:rPr lang="pt-BR" dirty="0" smtClean="0"/>
              <a:t>Seca - </a:t>
            </a:r>
            <a:r>
              <a:rPr lang="pt-BR" dirty="0"/>
              <a:t>majoram-se em 30% os índices previstos neste artigo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APP – sempre alta prioridade e no mínimo 2 vezes;</a:t>
            </a:r>
          </a:p>
          <a:p>
            <a:r>
              <a:rPr lang="pt-BR" dirty="0"/>
              <a:t>A compensação deverá ser efetuada em classe de igual ou </a:t>
            </a:r>
            <a:r>
              <a:rPr lang="pt-BR" dirty="0" smtClean="0"/>
              <a:t>maior;</a:t>
            </a:r>
          </a:p>
          <a:p>
            <a:r>
              <a:rPr lang="pt-BR" dirty="0" smtClean="0"/>
              <a:t>Redução:</a:t>
            </a:r>
          </a:p>
          <a:p>
            <a:pPr lvl="1"/>
            <a:r>
              <a:rPr lang="pt-BR" dirty="0" smtClean="0"/>
              <a:t>20% - em classe imediatamente superior;</a:t>
            </a:r>
          </a:p>
          <a:p>
            <a:pPr lvl="1"/>
            <a:r>
              <a:rPr lang="pt-BR" dirty="0" smtClean="0"/>
              <a:t>30% - em classe dois níveis superiores;</a:t>
            </a:r>
          </a:p>
          <a:p>
            <a:pPr lvl="1"/>
            <a:r>
              <a:rPr lang="pt-BR" dirty="0" smtClean="0"/>
              <a:t>50% - em classe três níveis superiores;</a:t>
            </a:r>
          </a:p>
          <a:p>
            <a:pPr lvl="1"/>
            <a:r>
              <a:rPr lang="pt-BR" dirty="0" smtClean="0"/>
              <a:t>50% - se a compensação for em área de cascalheiras, salvo se houver infrator identificado;</a:t>
            </a:r>
          </a:p>
          <a:p>
            <a:pPr lvl="1"/>
            <a:r>
              <a:rPr lang="pt-BR" dirty="0" smtClean="0"/>
              <a:t>75% - se a compensação for em áras de voçorocas, salvo se houver infrator identificado.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4539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OUTROS CRITÉRIOS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Redução: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30% - obras de utilidade pública ou interesse social implementadas por Instituições Públicas;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30% - parcelamentos do solo para atender comunidades de baixa renda;</a:t>
            </a:r>
          </a:p>
          <a:p>
            <a:pPr marL="27432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30% - obras de drenagem de águas pluviais, coleta e tratamento de esgotos e estruturas para coleta e triagem de resíduos sólidos.</a:t>
            </a:r>
          </a:p>
          <a:p>
            <a:pPr marL="27432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95% - conversão para uso agropecuário ou silvicultural por 20 anos em áreas regularizadas.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4892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ÁRVORES ISOLADAS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AUTORIZAÇÃO:</a:t>
            </a:r>
          </a:p>
          <a:p>
            <a:pPr lvl="1"/>
            <a:r>
              <a:rPr lang="pt-BR" dirty="0" smtClean="0"/>
              <a:t>APP e área de uso restrito - COMPENSAÇÃO;</a:t>
            </a:r>
          </a:p>
          <a:p>
            <a:pPr lvl="1"/>
            <a:r>
              <a:rPr lang="pt-BR" dirty="0" smtClean="0"/>
              <a:t>Implantação de empreendimentos - COMPENSAÇÃO;</a:t>
            </a:r>
          </a:p>
          <a:p>
            <a:r>
              <a:rPr lang="pt-BR" dirty="0" smtClean="0"/>
              <a:t>COMUNICAÇÃO:</a:t>
            </a:r>
          </a:p>
          <a:p>
            <a:pPr lvl="1"/>
            <a:r>
              <a:rPr lang="pt-BR" dirty="0" smtClean="0"/>
              <a:t>Em áreas rurais quando efetuada pelo próprio proprietário – DIS. COMP.;</a:t>
            </a:r>
          </a:p>
          <a:p>
            <a:pPr lvl="1"/>
            <a:r>
              <a:rPr lang="pt-BR" dirty="0" smtClean="0"/>
              <a:t>Em lotes públicos ou particulares regularizados, na Macrozona Urbana – DIS. COMP;</a:t>
            </a:r>
          </a:p>
          <a:p>
            <a:pPr lvl="1"/>
            <a:r>
              <a:rPr lang="pt-BR" dirty="0" smtClean="0"/>
              <a:t>Em lotes urbanos particulares, regularizados que não tenha sido efetuado o pagamento da compensação do respectivo lote - COMPENSAÇÃO;</a:t>
            </a:r>
          </a:p>
          <a:p>
            <a:pPr lvl="1"/>
            <a:r>
              <a:rPr lang="pt-BR" dirty="0" smtClean="0"/>
              <a:t>Dispensados de licenciamento - COMPENSAÇÃO;</a:t>
            </a:r>
          </a:p>
          <a:p>
            <a:r>
              <a:rPr lang="pt-BR" dirty="0" smtClean="0"/>
              <a:t>DISPENSA:</a:t>
            </a:r>
          </a:p>
          <a:p>
            <a:pPr lvl="1"/>
            <a:r>
              <a:rPr lang="pt-BR" dirty="0" smtClean="0"/>
              <a:t>Manejo de áreas verdes quando realizado pela NOVACAP – DISP. DE COMPENSAÇÃO;</a:t>
            </a:r>
          </a:p>
          <a:p>
            <a:pPr lvl="1"/>
            <a:r>
              <a:rPr lang="pt-BR" dirty="0" smtClean="0"/>
              <a:t>Manuteção de redes de distribuição de energia e comunicação – DISP. DE COMP.;</a:t>
            </a:r>
          </a:p>
          <a:p>
            <a:pPr lvl="1"/>
            <a:r>
              <a:rPr lang="pt-BR" dirty="0" smtClean="0"/>
              <a:t>5 indivíduos – DISP. DE COMP.;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3083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COMPENSAÇÃO FLORESTAL DE ÁRVORES ISOLADAS</a:t>
            </a:r>
            <a:endParaRPr lang="pt-BR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0041738"/>
              </p:ext>
            </p:extLst>
          </p:nvPr>
        </p:nvGraphicFramePr>
        <p:xfrm>
          <a:off x="2028304" y="2878669"/>
          <a:ext cx="7318895" cy="2226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4344">
                  <a:extLst>
                    <a:ext uri="{9D8B030D-6E8A-4147-A177-3AD203B41FA5}">
                      <a16:colId xmlns:a16="http://schemas.microsoft.com/office/drawing/2014/main" xmlns="" val="3330608424"/>
                    </a:ext>
                  </a:extLst>
                </a:gridCol>
                <a:gridCol w="1757030">
                  <a:extLst>
                    <a:ext uri="{9D8B030D-6E8A-4147-A177-3AD203B41FA5}">
                      <a16:colId xmlns:a16="http://schemas.microsoft.com/office/drawing/2014/main" xmlns="" val="486926808"/>
                    </a:ext>
                  </a:extLst>
                </a:gridCol>
                <a:gridCol w="1638904">
                  <a:extLst>
                    <a:ext uri="{9D8B030D-6E8A-4147-A177-3AD203B41FA5}">
                      <a16:colId xmlns:a16="http://schemas.microsoft.com/office/drawing/2014/main" xmlns="" val="3277017514"/>
                    </a:ext>
                  </a:extLst>
                </a:gridCol>
                <a:gridCol w="2428617">
                  <a:extLst>
                    <a:ext uri="{9D8B030D-6E8A-4147-A177-3AD203B41FA5}">
                      <a16:colId xmlns:a16="http://schemas.microsoft.com/office/drawing/2014/main" xmlns="" val="368864065"/>
                    </a:ext>
                  </a:extLst>
                </a:gridCol>
              </a:tblGrid>
              <a:tr h="278341">
                <a:tc gridSpan="2"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Espécies nativas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Espécies exóticas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5849785"/>
                  </a:ext>
                </a:extLst>
              </a:tr>
              <a:tr h="556684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(cm)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Nº de mudas / árvore suprimida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(cm)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Nº de mudas / árvore suprimida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2377949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≥ 5 ≤ 10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5/1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≤ 10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1/1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0443660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10 ≤ 15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10/1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10 ≤ 30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3/1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62222474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15 ≤ 30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15/1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30 ≤ 45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5/1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75223019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30 ≤ 50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20/1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45 ≤ 60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8/1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2059679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marR="46355" algn="just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50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30/1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>
                          <a:effectLst/>
                        </a:rPr>
                        <a:t>DAB ˃ 60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46355" algn="ctr">
                        <a:spcAft>
                          <a:spcPts val="600"/>
                        </a:spcAft>
                        <a:tabLst>
                          <a:tab pos="6210935" algn="l"/>
                          <a:tab pos="6570980" algn="l"/>
                        </a:tabLst>
                      </a:pPr>
                      <a:r>
                        <a:rPr lang="en-US" sz="1200" dirty="0">
                          <a:effectLst/>
                        </a:rPr>
                        <a:t>10/1</a:t>
                      </a:r>
                      <a:endParaRPr lang="pt-BR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448667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25751" y="0"/>
            <a:ext cx="1586035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779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MANEJO DA ARBORIZAÇÃO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Sem autorização para supressão ou compensação;</a:t>
            </a:r>
          </a:p>
          <a:p>
            <a:endParaRPr lang="pt-BR" dirty="0" smtClean="0"/>
          </a:p>
          <a:p>
            <a:r>
              <a:rPr lang="pt-BR" dirty="0" smtClean="0"/>
              <a:t>Será feito pela NOVACAP;</a:t>
            </a:r>
          </a:p>
          <a:p>
            <a:endParaRPr lang="pt-BR" dirty="0" smtClean="0"/>
          </a:p>
          <a:p>
            <a:r>
              <a:rPr lang="pt-BR" dirty="0" smtClean="0"/>
              <a:t>Plano Diretor de Arborização Urbana – PDAU a ser elaborado pela SEGUTH, SEMA, NOVACAP e IBRAM;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6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TOMBAMENTO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Tombamento do conjunto de espécimes das espécies tombadas;</a:t>
            </a:r>
          </a:p>
          <a:p>
            <a:r>
              <a:rPr lang="pt-BR" dirty="0" smtClean="0"/>
              <a:t>Espécies – sucupira, pequi, cagaita, buriti, gomeira, pau-doce, aroeira, embiricu, perobas, jacarandás, ipês;</a:t>
            </a:r>
          </a:p>
          <a:p>
            <a:r>
              <a:rPr lang="pt-BR" dirty="0" smtClean="0"/>
              <a:t>Supressão será autorizada:</a:t>
            </a:r>
          </a:p>
          <a:p>
            <a:pPr lvl="1"/>
            <a:r>
              <a:rPr lang="pt-BR" dirty="0" smtClean="0"/>
              <a:t>Obras de utilidade pública ou interesse social;</a:t>
            </a:r>
          </a:p>
          <a:p>
            <a:pPr lvl="1"/>
            <a:r>
              <a:rPr lang="pt-BR" dirty="0" smtClean="0"/>
              <a:t>Morte ou senscência avançada;</a:t>
            </a:r>
          </a:p>
          <a:p>
            <a:pPr lvl="1"/>
            <a:r>
              <a:rPr lang="pt-BR" dirty="0" smtClean="0"/>
              <a:t>Risco de queda;</a:t>
            </a:r>
          </a:p>
          <a:p>
            <a:pPr lvl="1"/>
            <a:r>
              <a:rPr lang="pt-BR" dirty="0" smtClean="0"/>
              <a:t>Inviabilização do lote;</a:t>
            </a:r>
          </a:p>
          <a:p>
            <a:r>
              <a:rPr lang="pt-BR" dirty="0" smtClean="0"/>
              <a:t>Plantio, transplantio e poda são livres, respeitados os critérios técnicos adequados;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5177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IMUNIDADE DE CORTE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Declaração de imunidade de corte de indivíduos;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Ato do Governador</a:t>
            </a:r>
          </a:p>
          <a:p>
            <a:pPr lvl="1"/>
            <a:r>
              <a:rPr lang="pt-BR" dirty="0" smtClean="0"/>
              <a:t>CONAM</a:t>
            </a:r>
          </a:p>
          <a:p>
            <a:pPr lvl="2"/>
            <a:r>
              <a:rPr lang="pt-BR" dirty="0" smtClean="0"/>
              <a:t>Podem requerer: qualquer órgão público, 200 cidadãos para árvores em áreas públicas ou 400 cidadãos para árvores em terrenos particulares;</a:t>
            </a:r>
          </a:p>
          <a:p>
            <a:pPr lvl="2"/>
            <a:r>
              <a:rPr lang="pt-BR" dirty="0" smtClean="0"/>
              <a:t>Prazo de 30 dias para manifestação da NOVACAP ou do interessado;</a:t>
            </a:r>
          </a:p>
          <a:p>
            <a:pPr lvl="2"/>
            <a:r>
              <a:rPr lang="pt-BR" dirty="0" smtClean="0"/>
              <a:t>Reunião do CONAM pública para debater ae decidir sobre a proposta;</a:t>
            </a:r>
          </a:p>
          <a:p>
            <a:pPr marL="548640" lvl="2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Supressão: as mesmas hipóteses das tombadas;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594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REGRAS DE TRANSIÇÃO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aplica a nova regra para quem não obteve ASV, LI ou Licença Ambiental Corretiva - LAC;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Os que já tem ASV, LI ou LAC mas não pagaram poderão optar pelas novas regras:</a:t>
            </a:r>
          </a:p>
          <a:p>
            <a:pPr lvl="1"/>
            <a:r>
              <a:rPr lang="pt-BR" dirty="0"/>
              <a:t>será calculada dividindo-se o número de mudas devidas por 8.000 (oito mil), definida por meio da área de ocupação de cada indivíduo: 1,25 m</a:t>
            </a:r>
            <a:r>
              <a:rPr lang="pt-BR" baseline="30000" dirty="0"/>
              <a:t>2</a:t>
            </a:r>
            <a:r>
              <a:rPr lang="pt-BR"/>
              <a:t>. </a:t>
            </a:r>
            <a:endParaRPr lang="pt-BR" smtClean="0"/>
          </a:p>
          <a:p>
            <a:pPr marL="274320" lvl="1" indent="0">
              <a:buNone/>
            </a:pPr>
            <a:endParaRPr lang="pt-BR" dirty="0"/>
          </a:p>
          <a:p>
            <a:r>
              <a:rPr lang="pt-BR" dirty="0" smtClean="0"/>
              <a:t>TCCF firmados até 31/12/2016 terão quitação:</a:t>
            </a:r>
          </a:p>
          <a:p>
            <a:pPr lvl="1"/>
            <a:r>
              <a:rPr lang="pt-BR" dirty="0" smtClean="0"/>
              <a:t>Comprovação de plantio e manutenção por dois anos;</a:t>
            </a:r>
          </a:p>
          <a:p>
            <a:pPr lvl="1"/>
            <a:r>
              <a:rPr lang="pt-BR" dirty="0" smtClean="0"/>
              <a:t>Implantação, acompanhado da adesão ao Programa Recupera Cerrado:</a:t>
            </a:r>
          </a:p>
          <a:p>
            <a:pPr lvl="2"/>
            <a:r>
              <a:rPr lang="pt-BR" dirty="0" smtClean="0"/>
              <a:t>50% depositado do valor das mudas correspondentes;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92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53223"/>
          </a:xfrm>
        </p:spPr>
        <p:txBody>
          <a:bodyPr/>
          <a:lstStyle/>
          <a:p>
            <a:r>
              <a:rPr lang="pt-BR" dirty="0" smtClean="0"/>
              <a:t>ESTRUTURA DA PROPOSTA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471353"/>
            <a:ext cx="10058400" cy="4700847"/>
          </a:xfrm>
        </p:spPr>
        <p:txBody>
          <a:bodyPr/>
          <a:lstStyle/>
          <a:p>
            <a:pPr lvl="1"/>
            <a:r>
              <a:rPr lang="pt-BR" dirty="0" smtClean="0"/>
              <a:t>Cap</a:t>
            </a:r>
            <a:r>
              <a:rPr lang="pt-BR" dirty="0"/>
              <a:t>. I - Disposições preliminares: conceitos</a:t>
            </a:r>
            <a:r>
              <a:rPr lang="pt-BR" dirty="0" smtClean="0"/>
              <a:t>;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Cap.II – Da Supressão de remanscentes de vegetação nativa;</a:t>
            </a:r>
          </a:p>
          <a:p>
            <a:pPr lvl="3"/>
            <a:r>
              <a:rPr lang="pt-BR" dirty="0"/>
              <a:t>Autorizações para supressão;</a:t>
            </a:r>
          </a:p>
          <a:p>
            <a:pPr lvl="3"/>
            <a:r>
              <a:rPr lang="pt-BR" dirty="0"/>
              <a:t>Dispensas de autorização</a:t>
            </a:r>
            <a:r>
              <a:rPr lang="pt-BR" dirty="0" smtClean="0"/>
              <a:t>;</a:t>
            </a:r>
          </a:p>
          <a:p>
            <a:pPr marL="822960" lvl="3" indent="0">
              <a:buNone/>
            </a:pPr>
            <a:endParaRPr lang="pt-BR" dirty="0"/>
          </a:p>
          <a:p>
            <a:pPr lvl="1"/>
            <a:r>
              <a:rPr lang="pt-BR" dirty="0"/>
              <a:t>Cap.II – Exploração de nativas plantadas</a:t>
            </a:r>
            <a:r>
              <a:rPr lang="pt-BR" dirty="0" smtClean="0"/>
              <a:t>;</a:t>
            </a:r>
          </a:p>
          <a:p>
            <a:pPr marL="274320" lvl="1" indent="0">
              <a:buNone/>
            </a:pPr>
            <a:endParaRPr lang="pt-BR" dirty="0"/>
          </a:p>
          <a:p>
            <a:pPr lvl="1"/>
            <a:r>
              <a:rPr lang="pt-BR" dirty="0"/>
              <a:t>Cap.III – Compensação </a:t>
            </a:r>
            <a:r>
              <a:rPr lang="pt-BR" dirty="0" smtClean="0"/>
              <a:t>Florestal;</a:t>
            </a:r>
            <a:endParaRPr lang="pt-BR" dirty="0"/>
          </a:p>
          <a:p>
            <a:pPr lvl="3"/>
            <a:r>
              <a:rPr lang="pt-BR" dirty="0"/>
              <a:t>Da obrigação de promover a compensação;</a:t>
            </a:r>
          </a:p>
          <a:p>
            <a:pPr lvl="3"/>
            <a:r>
              <a:rPr lang="pt-BR" dirty="0"/>
              <a:t>Atividades dispensadas de promover a compensação; </a:t>
            </a:r>
          </a:p>
          <a:p>
            <a:pPr lvl="3"/>
            <a:r>
              <a:rPr lang="pt-BR" dirty="0"/>
              <a:t>Critérios gerais para aplicação da compensação;</a:t>
            </a:r>
          </a:p>
          <a:p>
            <a:pPr lvl="3"/>
            <a:r>
              <a:rPr lang="pt-BR" dirty="0"/>
              <a:t>Metodologia de cálculo</a:t>
            </a:r>
            <a:r>
              <a:rPr lang="pt-BR" dirty="0" smtClean="0"/>
              <a:t>;</a:t>
            </a:r>
          </a:p>
          <a:p>
            <a:pPr lvl="3"/>
            <a:r>
              <a:rPr lang="pt-BR" dirty="0" smtClean="0"/>
              <a:t>Procedimentos;</a:t>
            </a:r>
          </a:p>
          <a:p>
            <a:pPr marL="822960" lvl="3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38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DA PROPOSTA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Cap. IV – Árvores Isoladas</a:t>
            </a:r>
          </a:p>
          <a:p>
            <a:pPr lvl="3"/>
            <a:r>
              <a:rPr lang="pt-BR" dirty="0"/>
              <a:t>Supressão de árvores isoladas;</a:t>
            </a:r>
          </a:p>
          <a:p>
            <a:pPr lvl="3"/>
            <a:r>
              <a:rPr lang="pt-BR" dirty="0"/>
              <a:t>Compensação de árvores isoladas</a:t>
            </a:r>
            <a:r>
              <a:rPr lang="pt-BR" dirty="0" smtClean="0"/>
              <a:t>;</a:t>
            </a:r>
          </a:p>
          <a:p>
            <a:pPr marL="822960" lvl="3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Cap. V – Manejo da Arborização em Áreas Verdes Urbanas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Cap. VI – Tombamento de Conjunto de Indíviduos Arbóreos e Declaração de Imunidade de Corte</a:t>
            </a:r>
          </a:p>
          <a:p>
            <a:pPr marL="27432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Cap. VII – Disposições finais e transitórias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3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DAS AUTORIZAÇÕES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DEPENDE DE AUTORIZAÇÃO: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supressão de remanescentes de vegetação nativa localizados em propriedades ou posses, particulares ou públicas, em áreas urbanas ou rurais, para quaisquer </a:t>
            </a:r>
            <a:r>
              <a:rPr lang="pt-BR" dirty="0" smtClean="0"/>
              <a:t>fins;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supressão de remanescente de vegetação nativa em área de preservação permanente e  unidades de conservação, em áreas urbanas ou rurais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exploração florestal mediante manejo </a:t>
            </a:r>
            <a:r>
              <a:rPr lang="pt-BR" dirty="0" smtClean="0"/>
              <a:t>sustentável.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CRITÉRIOS DE ANÁLISE</a:t>
            </a:r>
          </a:p>
          <a:p>
            <a:endParaRPr lang="pt-BR" dirty="0" smtClean="0"/>
          </a:p>
          <a:p>
            <a:r>
              <a:rPr lang="pt-BR" dirty="0" smtClean="0"/>
              <a:t>CONTEÚDO DO REQUERIMENTO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9890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Dispensa de autorização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ESTÃO DISPENSADOS DE AUTORIZAÇÃO: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O </a:t>
            </a:r>
            <a:r>
              <a:rPr lang="pt-BR" dirty="0"/>
              <a:t>corte ou a exploração de espécies nativas </a:t>
            </a:r>
            <a:r>
              <a:rPr lang="pt-BR" dirty="0" smtClean="0"/>
              <a:t>plantadas, mediante registro prévio;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O </a:t>
            </a:r>
            <a:r>
              <a:rPr lang="pt-BR" dirty="0"/>
              <a:t>manejo da rebrota de espécies nativas</a:t>
            </a:r>
            <a:r>
              <a:rPr lang="pt-BR" dirty="0" smtClean="0"/>
              <a:t>;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A </a:t>
            </a:r>
            <a:r>
              <a:rPr lang="pt-BR" dirty="0"/>
              <a:t>supressão de vegetação nativa em lotes de parcelamentos urbanos já licenciados e que tenham realizado a compensação florestal para toda a gleba, inclusive para instalação de infraestrutura e ocupação das unidades imobiliárias.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975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compensação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Toda conversão de remanescentes para quaisquer usos;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São considerados remanescentes: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Os maciços florestais de qualquer fitofisionomia;</a:t>
            </a:r>
          </a:p>
          <a:p>
            <a:pPr marL="27432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Áreas </a:t>
            </a:r>
            <a:r>
              <a:rPr lang="pt-BR" dirty="0"/>
              <a:t>que em 08 de agosto de 2002 estavam cobertas por vegetação nativa e que foram posteriormente desmatadas sem licença ou autorização </a:t>
            </a:r>
            <a:r>
              <a:rPr lang="pt-BR" dirty="0" smtClean="0"/>
              <a:t>válida;</a:t>
            </a:r>
          </a:p>
          <a:p>
            <a:pPr marL="274320" lvl="1" indent="0">
              <a:buNone/>
            </a:pPr>
            <a:endParaRPr lang="pt-BR" sz="1400" dirty="0"/>
          </a:p>
          <a:p>
            <a:pPr lvl="1"/>
            <a:r>
              <a:rPr lang="pt-BR" sz="1400" dirty="0" smtClean="0"/>
              <a:t>Á</a:t>
            </a:r>
            <a:r>
              <a:rPr lang="pt-BR" dirty="0" smtClean="0"/>
              <a:t>reas </a:t>
            </a:r>
            <a:r>
              <a:rPr lang="pt-BR" dirty="0"/>
              <a:t>que estejam há mais de 5 (cinco) anos em processo de regeneração da vegetação nativa;</a:t>
            </a:r>
            <a:endParaRPr lang="pt-BR" sz="1400" dirty="0"/>
          </a:p>
          <a:p>
            <a:pPr marL="0" indent="0">
              <a:buNone/>
            </a:pPr>
            <a:endParaRPr lang="pt-BR" sz="140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18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DISPENSA DE COMPENSAÇÃO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</a:t>
            </a:r>
            <a:r>
              <a:rPr lang="pt-BR" dirty="0" smtClean="0"/>
              <a:t>supressão em lotes </a:t>
            </a:r>
            <a:r>
              <a:rPr lang="pt-BR" dirty="0"/>
              <a:t>ou glebas situados em loteamento ou desmembramento que já  tenha realizado a compensação florestal quando de sua aprovação e implantação;</a:t>
            </a:r>
          </a:p>
          <a:p>
            <a:r>
              <a:rPr lang="pt-BR" dirty="0" smtClean="0"/>
              <a:t>a </a:t>
            </a:r>
            <a:r>
              <a:rPr lang="pt-BR" dirty="0"/>
              <a:t>supressão de vegetação nativa, em áreas rurais, quando a impermeabilização do solo for de, no máximo, 1000 m</a:t>
            </a:r>
            <a:r>
              <a:rPr lang="pt-BR" baseline="30000" dirty="0"/>
              <a:t>2</a:t>
            </a:r>
            <a:r>
              <a:rPr lang="pt-BR" dirty="0"/>
              <a:t>(mil metros quadrados;</a:t>
            </a:r>
          </a:p>
          <a:p>
            <a:r>
              <a:rPr lang="pt-BR" dirty="0" smtClean="0"/>
              <a:t>a </a:t>
            </a:r>
            <a:r>
              <a:rPr lang="pt-BR" dirty="0"/>
              <a:t>regularização de parcelamentos </a:t>
            </a:r>
            <a:r>
              <a:rPr lang="pt-BR" dirty="0" smtClean="0"/>
              <a:t>da REURB-s, </a:t>
            </a:r>
            <a:r>
              <a:rPr lang="pt-BR" dirty="0"/>
              <a:t>inclusive os equipamentos públicos necessários a sua </a:t>
            </a:r>
            <a:r>
              <a:rPr lang="pt-BR" dirty="0" smtClean="0"/>
              <a:t>implantação, salvo ocupação de APP;</a:t>
            </a:r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pequeno proprietário rural ou </a:t>
            </a:r>
            <a:r>
              <a:rPr lang="pt-BR" dirty="0" smtClean="0"/>
              <a:t>possuidor que utilizar para o próprio consumo;</a:t>
            </a:r>
            <a:endParaRPr lang="pt-BR" dirty="0"/>
          </a:p>
          <a:p>
            <a:r>
              <a:rPr lang="pt-BR" dirty="0" smtClean="0"/>
              <a:t>supressão </a:t>
            </a:r>
            <a:r>
              <a:rPr lang="pt-BR" dirty="0"/>
              <a:t>de vegetação para a implantação de empreendimentos ou atividades destinados a proteção, combate a incêndios florestais e restauração florestal;</a:t>
            </a:r>
          </a:p>
          <a:p>
            <a:r>
              <a:rPr lang="pt-BR" dirty="0" smtClean="0"/>
              <a:t>supressão </a:t>
            </a:r>
            <a:r>
              <a:rPr lang="pt-BR" dirty="0"/>
              <a:t>de vegetação em áreas urbanas ou rurais, para fins de manutenção de redes de distribuição de energia e comunicação, ou outras que impliquem no manejo periódico da vegetação </a:t>
            </a:r>
            <a:r>
              <a:rPr lang="pt-BR" dirty="0" smtClean="0"/>
              <a:t>situada </a:t>
            </a:r>
            <a:r>
              <a:rPr lang="pt-BR" dirty="0"/>
              <a:t>em sua faixa de passagem, desde que a supressão para implantação da rede tenha sido previamente autorizada e compensada.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84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GERAIS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SE DARÁ A COMPENSAÇAO, A CRITÉRIO DO INTERESSADO:</a:t>
            </a:r>
          </a:p>
          <a:p>
            <a:pPr lvl="1"/>
            <a:r>
              <a:rPr lang="pt-BR" dirty="0" smtClean="0"/>
              <a:t>Recomposição </a:t>
            </a:r>
            <a:r>
              <a:rPr lang="pt-BR" dirty="0"/>
              <a:t>de APP ou RL de imóveis rurais de até 4 (quatro) módulos fiscais que tenham sido desmatadas até 22 de julho de 2008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Recomposição </a:t>
            </a:r>
            <a:r>
              <a:rPr lang="pt-BR" dirty="0"/>
              <a:t>da vegetação nativa em imóvel rural, em área protegida por meio de Servidão Ambiental, Reserva Legal Adicional, Reserva Particular do Patrimônio Natural – RPPN,  Unidade de Conservação de domínio público bem como em Parques de Uso Múltiplo;</a:t>
            </a:r>
          </a:p>
          <a:p>
            <a:pPr lvl="1"/>
            <a:r>
              <a:rPr lang="pt-BR" dirty="0" smtClean="0"/>
              <a:t>Preservação </a:t>
            </a:r>
            <a:r>
              <a:rPr lang="pt-BR" dirty="0"/>
              <a:t>voluntária de remanescentes de vegetação nativa em imóvel rural, desde que protegida por meio de Servidão Ambiental, Reserva Legal Adicional ou RPPN;</a:t>
            </a:r>
          </a:p>
          <a:p>
            <a:pPr lvl="1"/>
            <a:r>
              <a:rPr lang="pt-BR" dirty="0" smtClean="0"/>
              <a:t>Conversão </a:t>
            </a:r>
            <a:r>
              <a:rPr lang="pt-BR" dirty="0"/>
              <a:t>em recursos financeiros, a critério do interessado, com recolhimento de valor equivalente ao Fundo Único de Meio Ambiente do Distrito Federal – FUNAM ou para execução direta em projetos específicos a serem definidos em Câmara de Compensação Florestal, a critério do interessado;</a:t>
            </a:r>
          </a:p>
          <a:p>
            <a:pPr lvl="1"/>
            <a:r>
              <a:rPr lang="pt-BR" dirty="0" smtClean="0"/>
              <a:t>Doação </a:t>
            </a:r>
            <a:r>
              <a:rPr lang="pt-BR" dirty="0"/>
              <a:t>de área para fins de criação de Unidade de Conservação de Proteção Integral.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3058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GERAIS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interessado ficará responsável até que a área seja considerada recuperada;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Compensação em recursos financeiros poderá ocorrer para até 50% do valor.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A critério do interessado: poderá ser depositado no FUNAM ou realizada a execução direta pelo empreendedor, conforme decisão de Câmara de Compensação Florestal;</a:t>
            </a:r>
          </a:p>
          <a:p>
            <a:pPr lvl="1"/>
            <a:r>
              <a:rPr lang="pt-BR" dirty="0" smtClean="0"/>
              <a:t>A taxa de conversão será definida em Portaria Conjunta SEMA/IBRAM;</a:t>
            </a:r>
          </a:p>
          <a:p>
            <a:pPr lvl="1"/>
            <a:r>
              <a:rPr lang="pt-BR" dirty="0" smtClean="0"/>
              <a:t>Valores depositados no FUNAM tem natureza vinculada e não poderão ser utilizados para outros fins;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8301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TM03090434[[fn=Madeira]]</Template>
  <TotalTime>125</TotalTime>
  <Words>1543</Words>
  <Application>Microsoft Office PowerPoint</Application>
  <PresentationFormat>Personalizar</PresentationFormat>
  <Paragraphs>223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Tipo de Madeira</vt:lpstr>
      <vt:lpstr>COMPENSAÇÃO FLORESTAL</vt:lpstr>
      <vt:lpstr>ESTRUTURA DA PROPOSTA</vt:lpstr>
      <vt:lpstr>ESTRUTURA DA PROPOSTA</vt:lpstr>
      <vt:lpstr>DAS AUTORIZAÇÕES</vt:lpstr>
      <vt:lpstr>Dispensa de autorização</vt:lpstr>
      <vt:lpstr>compensação</vt:lpstr>
      <vt:lpstr>DISPENSA DE COMPENSAÇÃO</vt:lpstr>
      <vt:lpstr>CRITÉRIOS GERAIS</vt:lpstr>
      <vt:lpstr>CRITÉRIOS GERAIS</vt:lpstr>
      <vt:lpstr>CÁLCULO</vt:lpstr>
      <vt:lpstr>Apresentação do PowerPoint</vt:lpstr>
      <vt:lpstr>Outros critérios de cálculo</vt:lpstr>
      <vt:lpstr>OUTROS CRITÉRIOS</vt:lpstr>
      <vt:lpstr>ÁRVORES ISOLADAS</vt:lpstr>
      <vt:lpstr>COMPENSAÇÃO FLORESTAL DE ÁRVORES ISOLADAS</vt:lpstr>
      <vt:lpstr>MANEJO DA ARBORIZAÇÃO</vt:lpstr>
      <vt:lpstr>TOMBAMENTO</vt:lpstr>
      <vt:lpstr>IMUNIDADE DE CORTE</vt:lpstr>
      <vt:lpstr>REGRAS DE TRANSIÇÃO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COMPENSAÇÃO FLORESTAL</dc:title>
  <dc:creator>Usuário do Windows</dc:creator>
  <cp:lastModifiedBy>KAMILLA CAETANO TOBIAS</cp:lastModifiedBy>
  <cp:revision>18</cp:revision>
  <dcterms:created xsi:type="dcterms:W3CDTF">2018-03-22T14:00:58Z</dcterms:created>
  <dcterms:modified xsi:type="dcterms:W3CDTF">2018-03-27T11:38:47Z</dcterms:modified>
</cp:coreProperties>
</file>