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4" r:id="rId2"/>
    <p:sldId id="321" r:id="rId3"/>
    <p:sldId id="316" r:id="rId4"/>
    <p:sldId id="317" r:id="rId5"/>
    <p:sldId id="315" r:id="rId6"/>
    <p:sldId id="295" r:id="rId7"/>
    <p:sldId id="318" r:id="rId8"/>
    <p:sldId id="284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CF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43" autoAdjust="0"/>
    <p:restoredTop sz="94660"/>
  </p:normalViewPr>
  <p:slideViewPr>
    <p:cSldViewPr snapToGrid="0">
      <p:cViewPr varScale="1">
        <p:scale>
          <a:sx n="64" d="100"/>
          <a:sy n="64" d="100"/>
        </p:scale>
        <p:origin x="-114" y="-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736FC-AC3D-4A82-B597-D1BBC26218F7}" type="datetimeFigureOut">
              <a:rPr lang="pt-BR" smtClean="0"/>
              <a:t>20/06/2018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60A3D-C3C1-4DAE-BD94-58BB0787B44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5604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736FC-AC3D-4A82-B597-D1BBC26218F7}" type="datetimeFigureOut">
              <a:rPr lang="pt-BR" smtClean="0"/>
              <a:t>20/06/2018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60A3D-C3C1-4DAE-BD94-58BB0787B44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0995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736FC-AC3D-4A82-B597-D1BBC26218F7}" type="datetimeFigureOut">
              <a:rPr lang="pt-BR" smtClean="0"/>
              <a:t>20/06/2018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60A3D-C3C1-4DAE-BD94-58BB0787B44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7637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736FC-AC3D-4A82-B597-D1BBC26218F7}" type="datetimeFigureOut">
              <a:rPr lang="pt-BR" smtClean="0"/>
              <a:t>20/06/2018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60A3D-C3C1-4DAE-BD94-58BB0787B44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4359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736FC-AC3D-4A82-B597-D1BBC26218F7}" type="datetimeFigureOut">
              <a:rPr lang="pt-BR" smtClean="0"/>
              <a:t>20/06/2018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60A3D-C3C1-4DAE-BD94-58BB0787B44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424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736FC-AC3D-4A82-B597-D1BBC26218F7}" type="datetimeFigureOut">
              <a:rPr lang="pt-BR" smtClean="0"/>
              <a:t>20/06/2018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60A3D-C3C1-4DAE-BD94-58BB0787B44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0810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736FC-AC3D-4A82-B597-D1BBC26218F7}" type="datetimeFigureOut">
              <a:rPr lang="pt-BR" smtClean="0"/>
              <a:t>20/06/2018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60A3D-C3C1-4DAE-BD94-58BB0787B44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3756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736FC-AC3D-4A82-B597-D1BBC26218F7}" type="datetimeFigureOut">
              <a:rPr lang="pt-BR" smtClean="0"/>
              <a:t>20/06/2018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60A3D-C3C1-4DAE-BD94-58BB0787B44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3895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736FC-AC3D-4A82-B597-D1BBC26218F7}" type="datetimeFigureOut">
              <a:rPr lang="pt-BR" smtClean="0"/>
              <a:t>20/06/2018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60A3D-C3C1-4DAE-BD94-58BB0787B44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0274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736FC-AC3D-4A82-B597-D1BBC26218F7}" type="datetimeFigureOut">
              <a:rPr lang="pt-BR" smtClean="0"/>
              <a:t>20/06/2018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60A3D-C3C1-4DAE-BD94-58BB0787B44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5141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736FC-AC3D-4A82-B597-D1BBC26218F7}" type="datetimeFigureOut">
              <a:rPr lang="pt-BR" smtClean="0"/>
              <a:t>20/06/2018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60A3D-C3C1-4DAE-BD94-58BB0787B44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3951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736FC-AC3D-4A82-B597-D1BBC26218F7}" type="datetimeFigureOut">
              <a:rPr lang="pt-BR" smtClean="0"/>
              <a:t>20/06/2018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60A3D-C3C1-4DAE-BD94-58BB0787B44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2156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EA6A559-851E-4D5B-BE8A-059C81DE77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6840" y="1296062"/>
            <a:ext cx="9144000" cy="978749"/>
          </a:xfrm>
        </p:spPr>
        <p:txBody>
          <a:bodyPr>
            <a:normAutofit/>
          </a:bodyPr>
          <a:lstStyle/>
          <a:p>
            <a:r>
              <a:rPr lang="pt-BR" b="1" dirty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Reunião – CRH</a:t>
            </a:r>
            <a:endParaRPr lang="pt-B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56C4D808-9DF3-4C9F-8DF4-2A88D4345F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9501" y="5880682"/>
            <a:ext cx="9144000" cy="694189"/>
          </a:xfrm>
        </p:spPr>
        <p:txBody>
          <a:bodyPr>
            <a:normAutofit/>
          </a:bodyPr>
          <a:lstStyle/>
          <a:p>
            <a:r>
              <a:rPr lang="pt-BR" sz="2000" b="1" dirty="0">
                <a:ln w="11430"/>
                <a:solidFill>
                  <a:srgbClr val="002060"/>
                </a:solidFill>
                <a:latin typeface="Arial" charset="0"/>
                <a:ea typeface="+mj-ea"/>
                <a:cs typeface="Arial" charset="0"/>
              </a:rPr>
              <a:t>Brasília/2018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199CFBF4-CEF9-487B-B99A-CFCC6B0004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600" y="3152706"/>
            <a:ext cx="4064001" cy="1327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998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B1D8A7C-3F29-4040-8051-009D3BB2E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9116"/>
            <a:ext cx="10515600" cy="1146117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600" b="1" dirty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Comparativo da Precipitação no Ano Hidrológico 2017/2018 com a Média Histórica (1979 – 2017) – Acumulado de Setembro a Abril</a:t>
            </a:r>
            <a:endParaRPr lang="pt-BR" dirty="0"/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xmlns="" id="{F8BD583E-2A09-4E36-8B46-610C7B870D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1053" y="1708726"/>
            <a:ext cx="9571447" cy="47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479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85FD2064-3BD9-4783-8A06-35DE0E66AF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530" y="621548"/>
            <a:ext cx="10290940" cy="5614903"/>
          </a:xfrm>
          <a:prstGeom prst="rect">
            <a:avLst/>
          </a:prstGeom>
        </p:spPr>
      </p:pic>
      <p:grpSp>
        <p:nvGrpSpPr>
          <p:cNvPr id="8" name="Grupo 7"/>
          <p:cNvGrpSpPr/>
          <p:nvPr/>
        </p:nvGrpSpPr>
        <p:grpSpPr>
          <a:xfrm>
            <a:off x="7982902" y="1379705"/>
            <a:ext cx="1159176" cy="893712"/>
            <a:chOff x="6777287" y="2249717"/>
            <a:chExt cx="1159176" cy="833201"/>
          </a:xfrm>
        </p:grpSpPr>
        <p:sp>
          <p:nvSpPr>
            <p:cNvPr id="2" name="Seta para cima e para baixo 1"/>
            <p:cNvSpPr/>
            <p:nvPr/>
          </p:nvSpPr>
          <p:spPr>
            <a:xfrm>
              <a:off x="6777287" y="2249717"/>
              <a:ext cx="132471" cy="833201"/>
            </a:xfrm>
            <a:prstGeom prst="upDownArrow">
              <a:avLst>
                <a:gd name="adj1" fmla="val 21428"/>
                <a:gd name="adj2" fmla="val 50000"/>
              </a:avLst>
            </a:prstGeom>
            <a:solidFill>
              <a:srgbClr val="FF0000"/>
            </a:soli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7" name="CaixaDeTexto 6"/>
            <p:cNvSpPr txBox="1"/>
            <p:nvPr/>
          </p:nvSpPr>
          <p:spPr>
            <a:xfrm>
              <a:off x="6961516" y="2343151"/>
              <a:ext cx="97494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-325mm</a:t>
              </a:r>
            </a:p>
            <a:p>
              <a:r>
                <a:rPr lang="pt-BR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-23%</a:t>
              </a:r>
              <a:endPara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2" name="Grupo 11"/>
          <p:cNvGrpSpPr/>
          <p:nvPr/>
        </p:nvGrpSpPr>
        <p:grpSpPr>
          <a:xfrm>
            <a:off x="7982902" y="2333925"/>
            <a:ext cx="894988" cy="491689"/>
            <a:chOff x="8288160" y="3098740"/>
            <a:chExt cx="894988" cy="360000"/>
          </a:xfrm>
        </p:grpSpPr>
        <p:sp>
          <p:nvSpPr>
            <p:cNvPr id="10" name="Seta para cima e para baixo 9"/>
            <p:cNvSpPr/>
            <p:nvPr/>
          </p:nvSpPr>
          <p:spPr>
            <a:xfrm>
              <a:off x="8288160" y="3098740"/>
              <a:ext cx="144000" cy="360000"/>
            </a:xfrm>
            <a:prstGeom prst="upDownArrow">
              <a:avLst>
                <a:gd name="adj1" fmla="val 21428"/>
                <a:gd name="adj2" fmla="val 50000"/>
              </a:avLst>
            </a:prstGeom>
            <a:solidFill>
              <a:schemeClr val="accent1"/>
            </a:soli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1" name="CaixaDeTexto 10"/>
            <p:cNvSpPr txBox="1"/>
            <p:nvPr/>
          </p:nvSpPr>
          <p:spPr>
            <a:xfrm>
              <a:off x="8483918" y="3106911"/>
              <a:ext cx="699230" cy="2704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+17%</a:t>
              </a:r>
              <a:endPara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4" name="CaixaDeTexto 13"/>
          <p:cNvSpPr txBox="1"/>
          <p:nvPr/>
        </p:nvSpPr>
        <p:spPr>
          <a:xfrm>
            <a:off x="986696" y="6474349"/>
            <a:ext cx="56964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(Código ANA: 60435500</a:t>
            </a:r>
            <a:r>
              <a:rPr lang="en-US" sz="1200" dirty="0"/>
              <a:t>)</a:t>
            </a:r>
            <a:endParaRPr lang="pt-BR" sz="1200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D61CEEE5-C009-4586-98BA-564B8BF92FD4}"/>
              </a:ext>
            </a:extLst>
          </p:cNvPr>
          <p:cNvSpPr/>
          <p:nvPr/>
        </p:nvSpPr>
        <p:spPr>
          <a:xfrm>
            <a:off x="1607682" y="64676"/>
            <a:ext cx="91721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b="1" dirty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Chuva na Estação Descoberto-Barragem</a:t>
            </a:r>
          </a:p>
          <a:p>
            <a:pPr algn="ctr"/>
            <a:r>
              <a:rPr lang="pt-BR" b="1" dirty="0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2016/17</a:t>
            </a:r>
            <a:r>
              <a:rPr lang="pt-BR" b="1" dirty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, </a:t>
            </a:r>
            <a:r>
              <a:rPr lang="pt-BR" b="1" dirty="0">
                <a:ln w="11430"/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2017/18 e </a:t>
            </a:r>
            <a:r>
              <a:rPr lang="pt-BR" b="1" dirty="0">
                <a:ln w="11430"/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Média histórica</a:t>
            </a:r>
          </a:p>
        </p:txBody>
      </p:sp>
    </p:spTree>
    <p:extLst>
      <p:ext uri="{BB962C8B-B14F-4D97-AF65-F5344CB8AC3E}">
        <p14:creationId xmlns:p14="http://schemas.microsoft.com/office/powerpoint/2010/main" val="3665147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4C4BFDBC-CC0B-4F78-8BCC-285EDA3E5E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344" b="351"/>
          <a:stretch/>
        </p:blipFill>
        <p:spPr>
          <a:xfrm>
            <a:off x="530101" y="142276"/>
            <a:ext cx="10844039" cy="6568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277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8" t="15211" r="58622" b="28263"/>
          <a:stretch/>
        </p:blipFill>
        <p:spPr>
          <a:xfrm>
            <a:off x="193181" y="1937201"/>
            <a:ext cx="3894632" cy="4400398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EE06D7C6-643A-4680-BC57-5C7FDC112C92}"/>
              </a:ext>
            </a:extLst>
          </p:cNvPr>
          <p:cNvSpPr txBox="1"/>
          <p:nvPr/>
        </p:nvSpPr>
        <p:spPr>
          <a:xfrm>
            <a:off x="941463" y="6337599"/>
            <a:ext cx="3146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Pontos de Monitoramento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43DE8332-1D80-4D65-84E2-5D3492E8B0F6}"/>
              </a:ext>
            </a:extLst>
          </p:cNvPr>
          <p:cNvSpPr/>
          <p:nvPr/>
        </p:nvSpPr>
        <p:spPr>
          <a:xfrm>
            <a:off x="349857" y="457023"/>
            <a:ext cx="11052313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400" b="1" dirty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Vazões afluentes ao Reservatório do Descoberto</a:t>
            </a:r>
          </a:p>
          <a:p>
            <a:pPr algn="ctr"/>
            <a:r>
              <a:rPr lang="pt-BR" sz="3400" b="1" dirty="0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Média</a:t>
            </a:r>
            <a:r>
              <a:rPr lang="pt-BR" sz="3400" b="1" dirty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, </a:t>
            </a:r>
            <a:r>
              <a:rPr lang="pt-BR" sz="3400" b="1" dirty="0">
                <a:ln w="11430"/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2016</a:t>
            </a:r>
            <a:r>
              <a:rPr lang="pt-BR" sz="3400" b="1" dirty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, </a:t>
            </a:r>
            <a:r>
              <a:rPr lang="pt-BR" sz="3400" b="1" dirty="0">
                <a:ln w="11430"/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2017</a:t>
            </a:r>
            <a:r>
              <a:rPr lang="pt-BR" sz="3400" b="1" dirty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e </a:t>
            </a:r>
            <a:r>
              <a:rPr lang="pt-BR" sz="3400" b="1" dirty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2018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A138F28B-004F-47E0-BE03-91A9E68BEB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7167" y="1937201"/>
            <a:ext cx="7677861" cy="440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936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DA0FD4EB-992D-4A59-9DE5-71775C7B15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99" y="678659"/>
            <a:ext cx="10487395" cy="5504940"/>
          </a:xfrm>
          <a:prstGeom prst="rect">
            <a:avLst/>
          </a:prstGeom>
        </p:spPr>
      </p:pic>
      <p:grpSp>
        <p:nvGrpSpPr>
          <p:cNvPr id="4" name="Grupo 7">
            <a:extLst>
              <a:ext uri="{FF2B5EF4-FFF2-40B4-BE49-F238E27FC236}">
                <a16:creationId xmlns:a16="http://schemas.microsoft.com/office/drawing/2014/main" xmlns="" id="{74D0E345-860B-48BF-B567-426226628910}"/>
              </a:ext>
            </a:extLst>
          </p:cNvPr>
          <p:cNvGrpSpPr/>
          <p:nvPr/>
        </p:nvGrpSpPr>
        <p:grpSpPr>
          <a:xfrm>
            <a:off x="8025430" y="1889780"/>
            <a:ext cx="1240495" cy="602456"/>
            <a:chOff x="6777287" y="2156867"/>
            <a:chExt cx="1240495" cy="926051"/>
          </a:xfrm>
        </p:grpSpPr>
        <p:sp>
          <p:nvSpPr>
            <p:cNvPr id="5" name="Seta para cima e para baixo 1">
              <a:extLst>
                <a:ext uri="{FF2B5EF4-FFF2-40B4-BE49-F238E27FC236}">
                  <a16:creationId xmlns:a16="http://schemas.microsoft.com/office/drawing/2014/main" xmlns="" id="{97BA4ECC-4A73-431B-9272-7AE33841DB16}"/>
                </a:ext>
              </a:extLst>
            </p:cNvPr>
            <p:cNvSpPr/>
            <p:nvPr/>
          </p:nvSpPr>
          <p:spPr>
            <a:xfrm>
              <a:off x="6777287" y="2249717"/>
              <a:ext cx="132471" cy="833201"/>
            </a:xfrm>
            <a:prstGeom prst="upDownArrow">
              <a:avLst>
                <a:gd name="adj1" fmla="val 21428"/>
                <a:gd name="adj2" fmla="val 50000"/>
              </a:avLst>
            </a:prstGeom>
            <a:solidFill>
              <a:srgbClr val="FF0000"/>
            </a:soli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xmlns="" id="{8DD187A7-23D8-4D9A-8F63-1C429BC712D2}"/>
                </a:ext>
              </a:extLst>
            </p:cNvPr>
            <p:cNvSpPr txBox="1"/>
            <p:nvPr/>
          </p:nvSpPr>
          <p:spPr>
            <a:xfrm>
              <a:off x="6989937" y="2156867"/>
              <a:ext cx="1027845" cy="8805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-185 mm</a:t>
              </a:r>
            </a:p>
            <a:p>
              <a:r>
                <a:rPr lang="pt-BR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-15%</a:t>
              </a:r>
              <a:endPara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0A64A3AE-27AD-444B-85C5-914466F38E0E}"/>
              </a:ext>
            </a:extLst>
          </p:cNvPr>
          <p:cNvSpPr/>
          <p:nvPr/>
        </p:nvSpPr>
        <p:spPr>
          <a:xfrm>
            <a:off x="1616278" y="94187"/>
            <a:ext cx="895944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400" b="1" dirty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Chuva na Estação Descoberto-Barragem</a:t>
            </a:r>
          </a:p>
          <a:p>
            <a:pPr algn="ctr"/>
            <a:r>
              <a:rPr lang="pt-BR" sz="3400" b="1" dirty="0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2016/17</a:t>
            </a:r>
            <a:r>
              <a:rPr lang="pt-BR" sz="3400" b="1" dirty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, </a:t>
            </a:r>
            <a:r>
              <a:rPr lang="pt-BR" sz="3400" b="1" dirty="0">
                <a:ln w="11430"/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2017/18 e </a:t>
            </a:r>
            <a:r>
              <a:rPr lang="pt-BR" sz="3400" b="1" dirty="0">
                <a:ln w="11430"/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Média histórica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2A8AD0E1-04C6-4238-BD59-D062006D7EBE}"/>
              </a:ext>
            </a:extLst>
          </p:cNvPr>
          <p:cNvSpPr txBox="1"/>
          <p:nvPr/>
        </p:nvSpPr>
        <p:spPr>
          <a:xfrm>
            <a:off x="914399" y="6289682"/>
            <a:ext cx="25586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(Código ANA: 60477100) </a:t>
            </a:r>
          </a:p>
        </p:txBody>
      </p:sp>
    </p:spTree>
    <p:extLst>
      <p:ext uri="{BB962C8B-B14F-4D97-AF65-F5344CB8AC3E}">
        <p14:creationId xmlns:p14="http://schemas.microsoft.com/office/powerpoint/2010/main" val="2402154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7ED1A0B-F4AA-40F9-BCE5-22BEE1178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625" y="66242"/>
            <a:ext cx="10515600" cy="1217613"/>
          </a:xfrm>
        </p:spPr>
        <p:txBody>
          <a:bodyPr>
            <a:normAutofit/>
          </a:bodyPr>
          <a:lstStyle/>
          <a:p>
            <a:pPr algn="ctr"/>
            <a:r>
              <a:rPr lang="pt-BR" sz="3400" b="1" dirty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Curva de referência para o acompanhamento do volume útil (%) do Reservatório Santa Maria</a:t>
            </a:r>
            <a:endParaRPr lang="pt-BR" sz="3400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5F466E30-2BE6-43E7-99CF-7F0842E84010}"/>
              </a:ext>
            </a:extLst>
          </p:cNvPr>
          <p:cNvSpPr/>
          <p:nvPr/>
        </p:nvSpPr>
        <p:spPr>
          <a:xfrm>
            <a:off x="10252364" y="6428509"/>
            <a:ext cx="397163" cy="1754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E563FF9E-615F-4B9F-BD34-437B4CBB40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865" y="1164798"/>
            <a:ext cx="8961120" cy="538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415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 bwMode="auto">
          <a:xfrm>
            <a:off x="623392" y="359223"/>
            <a:ext cx="10849205" cy="1044573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/>
            <a:r>
              <a:rPr lang="pt-BR" sz="3600" b="1" dirty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Vazões </a:t>
            </a:r>
            <a:r>
              <a:rPr lang="pt-BR" sz="3600" b="1" dirty="0">
                <a:ln w="11430"/>
                <a:solidFill>
                  <a:srgbClr val="002060"/>
                </a:solidFill>
                <a:latin typeface="Arial" charset="0"/>
                <a:cs typeface="Arial" charset="0"/>
              </a:rPr>
              <a:t>afluentes</a:t>
            </a:r>
            <a:r>
              <a:rPr lang="pt-BR" sz="3600" b="1" dirty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ao Reservatório Santa Maria</a:t>
            </a:r>
          </a:p>
          <a:p>
            <a:pPr algn="ctr"/>
            <a:r>
              <a:rPr lang="pt-BR" sz="2800" b="1" dirty="0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Média</a:t>
            </a:r>
            <a:r>
              <a:rPr lang="pt-BR" sz="2800" b="1" dirty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, </a:t>
            </a:r>
            <a:r>
              <a:rPr lang="pt-BR" sz="2800" b="1" dirty="0">
                <a:ln w="11430"/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2016</a:t>
            </a:r>
            <a:r>
              <a:rPr lang="pt-BR" sz="2800" b="1" dirty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, </a:t>
            </a:r>
            <a:r>
              <a:rPr lang="pt-BR" sz="2800" b="1" dirty="0">
                <a:ln w="11430"/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2017</a:t>
            </a:r>
            <a:r>
              <a:rPr lang="pt-BR" sz="2800" b="1" dirty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e </a:t>
            </a:r>
            <a:r>
              <a:rPr lang="pt-BR" sz="2800" b="1" dirty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2018</a:t>
            </a:r>
            <a:endParaRPr lang="pt-BR" b="1" dirty="0">
              <a:ln w="1143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EE06D7C6-643A-4680-BC57-5C7FDC112C92}"/>
              </a:ext>
            </a:extLst>
          </p:cNvPr>
          <p:cNvSpPr txBox="1"/>
          <p:nvPr/>
        </p:nvSpPr>
        <p:spPr>
          <a:xfrm>
            <a:off x="941463" y="6337599"/>
            <a:ext cx="3146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Pontos de Monitoramento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004F9B81-4891-4419-B690-E406A4E76C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50"/>
          <a:stretch/>
        </p:blipFill>
        <p:spPr>
          <a:xfrm>
            <a:off x="67113" y="2279230"/>
            <a:ext cx="4387442" cy="3316227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896D821F-EA0C-4C00-9467-6A83DD1072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482" y="1780353"/>
            <a:ext cx="7235630" cy="4313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862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4430</TotalTime>
  <Words>120</Words>
  <Application>Microsoft Office PowerPoint</Application>
  <PresentationFormat>Personalizar</PresentationFormat>
  <Paragraphs>21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9" baseType="lpstr">
      <vt:lpstr>Tema do Office</vt:lpstr>
      <vt:lpstr>Reunião – CRH</vt:lpstr>
      <vt:lpstr>Comparativo da Precipitação no Ano Hidrológico 2017/2018 com a Média Histórica (1979 – 2017) – Acumulado de Setembro a Abril</vt:lpstr>
      <vt:lpstr>Apresentação do PowerPoint</vt:lpstr>
      <vt:lpstr>Apresentação do PowerPoint</vt:lpstr>
      <vt:lpstr>Apresentação do PowerPoint</vt:lpstr>
      <vt:lpstr>Apresentação do PowerPoint</vt:lpstr>
      <vt:lpstr>Curva de referência para o acompanhamento do volume útil (%) do Reservatório Santa Maria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Samuel Almeida Fonseca</dc:creator>
  <cp:lastModifiedBy>SALA DE REUNIAO</cp:lastModifiedBy>
  <cp:revision>139</cp:revision>
  <dcterms:created xsi:type="dcterms:W3CDTF">2017-06-29T12:54:44Z</dcterms:created>
  <dcterms:modified xsi:type="dcterms:W3CDTF">2018-06-20T12:00:30Z</dcterms:modified>
</cp:coreProperties>
</file>