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668" r:id="rId1"/>
  </p:sldMasterIdLst>
  <p:notesMasterIdLst>
    <p:notesMasterId r:id="rId14"/>
  </p:notesMasterIdLst>
  <p:handoutMasterIdLst>
    <p:handoutMasterId r:id="rId15"/>
  </p:handoutMasterIdLst>
  <p:sldIdLst>
    <p:sldId id="390" r:id="rId2"/>
    <p:sldId id="431" r:id="rId3"/>
    <p:sldId id="396" r:id="rId4"/>
    <p:sldId id="397" r:id="rId5"/>
    <p:sldId id="401" r:id="rId6"/>
    <p:sldId id="424" r:id="rId7"/>
    <p:sldId id="425" r:id="rId8"/>
    <p:sldId id="432" r:id="rId9"/>
    <p:sldId id="395" r:id="rId10"/>
    <p:sldId id="430" r:id="rId11"/>
    <p:sldId id="402" r:id="rId12"/>
    <p:sldId id="403" r:id="rId13"/>
  </p:sldIdLst>
  <p:sldSz cx="9144000" cy="6858000" type="screen4x3"/>
  <p:notesSz cx="6669088" cy="97536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4587" autoAdjust="0"/>
  </p:normalViewPr>
  <p:slideViewPr>
    <p:cSldViewPr>
      <p:cViewPr>
        <p:scale>
          <a:sx n="100" d="100"/>
          <a:sy n="100" d="100"/>
        </p:scale>
        <p:origin x="-464" y="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88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24" tIns="45713" rIns="91424" bIns="45713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lIns="91424" tIns="45713" rIns="91424" bIns="45713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0001851-0D9F-40AE-BF61-7C4BFAA6D8D6}" type="datetimeFigureOut">
              <a:rPr lang="pt-BR"/>
              <a:pPr>
                <a:defRPr/>
              </a:pPr>
              <a:t>04/12/18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63063"/>
            <a:ext cx="2889250" cy="488950"/>
          </a:xfrm>
          <a:prstGeom prst="rect">
            <a:avLst/>
          </a:prstGeom>
        </p:spPr>
        <p:txBody>
          <a:bodyPr vert="horz" lIns="91424" tIns="45713" rIns="91424" bIns="45713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8250" y="9263063"/>
            <a:ext cx="2889250" cy="488950"/>
          </a:xfrm>
          <a:prstGeom prst="rect">
            <a:avLst/>
          </a:prstGeom>
        </p:spPr>
        <p:txBody>
          <a:bodyPr vert="horz" wrap="square" lIns="91424" tIns="45713" rIns="91424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C3CC8E-093B-4BAC-8EFF-1F305992554E}" type="slidenum">
              <a:rPr lang="pt-BR" altLang="pt-BR"/>
              <a:pPr/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2938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3D2D9A7-B5A3-4C26-B76D-C95C90252002}" type="datetimeFigureOut">
              <a:rPr lang="pt-BR"/>
              <a:pPr>
                <a:defRPr/>
              </a:pPr>
              <a:t>04/12/18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632325"/>
            <a:ext cx="5335588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8250" y="9264650"/>
            <a:ext cx="2889250" cy="4873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157953-AC7F-4AC4-9817-BA2BAD26EAFA}" type="slidenum">
              <a:rPr lang="pt-BR" altLang="pt-BR"/>
              <a:pPr/>
              <a:t>‹#›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81142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57953-AC7F-4AC4-9817-BA2BAD26EAFA}" type="slidenum">
              <a:rPr lang="pt-BR" altLang="pt-BR" smtClean="0"/>
              <a:pPr/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69476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48A94C4-464E-4920-804A-1419ADEEEE13}" type="datetimeFigureOut">
              <a:rPr lang="pt-BR" smtClean="0"/>
              <a:pPr>
                <a:defRPr/>
              </a:pPr>
              <a:t>04/12/18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BD03E4C-F0C0-4EB9-B99A-6D0FF2F66C5E}" type="slidenum">
              <a:rPr lang="pt-BR" altLang="pt-BR" smtClean="0"/>
              <a:pPr/>
              <a:t>‹#›</a:t>
            </a:fld>
            <a:endParaRPr lang="pt-BR" alt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69" r:id="rId1"/>
    <p:sldLayoutId id="2147485670" r:id="rId2"/>
    <p:sldLayoutId id="2147485671" r:id="rId3"/>
    <p:sldLayoutId id="2147485672" r:id="rId4"/>
    <p:sldLayoutId id="2147485673" r:id="rId5"/>
    <p:sldLayoutId id="2147485674" r:id="rId6"/>
    <p:sldLayoutId id="2147485675" r:id="rId7"/>
    <p:sldLayoutId id="2147485676" r:id="rId8"/>
    <p:sldLayoutId id="2147485677" r:id="rId9"/>
    <p:sldLayoutId id="2147485678" r:id="rId10"/>
    <p:sldLayoutId id="2147485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OTO-2018-10-05-14-55-42.jpg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475" y="3212976"/>
            <a:ext cx="3346069" cy="473510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88640"/>
            <a:ext cx="914400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Secretaria de Estado do Meio Ambiente</a:t>
            </a:r>
          </a:p>
          <a:p>
            <a:pPr algn="ctr"/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CONSELHO </a:t>
            </a:r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RECURSOS HÍDRICOS DO DISTRITO </a:t>
            </a:r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FEDERAL </a:t>
            </a:r>
            <a:r>
              <a:rPr lang="mr-I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</a:t>
            </a:r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CRH </a:t>
            </a:r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DF</a:t>
            </a:r>
          </a:p>
          <a:p>
            <a:pPr algn="ctr"/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6443" y="6162352"/>
            <a:ext cx="88924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00090"/>
                </a:solidFill>
              </a:rPr>
              <a:t>34º Reunião </a:t>
            </a:r>
            <a:r>
              <a:rPr lang="pt-BR" sz="2000" b="1" dirty="0" smtClean="0">
                <a:solidFill>
                  <a:srgbClr val="000090"/>
                </a:solidFill>
              </a:rPr>
              <a:t>Ordinária do CRH DF </a:t>
            </a:r>
            <a:r>
              <a:rPr lang="pt-BR" sz="2000" b="1" dirty="0" smtClean="0">
                <a:solidFill>
                  <a:srgbClr val="000090"/>
                </a:solidFill>
              </a:rPr>
              <a:t>05/12/</a:t>
            </a:r>
            <a:r>
              <a:rPr lang="pt-BR" sz="2000" b="1" dirty="0" smtClean="0">
                <a:solidFill>
                  <a:srgbClr val="000090"/>
                </a:solidFill>
              </a:rPr>
              <a:t>2018 </a:t>
            </a:r>
            <a:endParaRPr lang="pt-BR" sz="2000" b="1" dirty="0">
              <a:solidFill>
                <a:srgbClr val="000090"/>
              </a:solidFill>
            </a:endParaRPr>
          </a:p>
          <a:p>
            <a:pPr algn="ctr"/>
            <a:endParaRPr lang="pt-BR" dirty="0">
              <a:solidFill>
                <a:srgbClr val="00009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5483" y="6093296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solidFill>
                  <a:srgbClr val="000090"/>
                </a:solidFill>
              </a:rPr>
              <a:t>.</a:t>
            </a:r>
            <a:endParaRPr lang="pt-BR" sz="2000" dirty="0">
              <a:solidFill>
                <a:srgbClr val="00009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5616" y="1340768"/>
            <a:ext cx="4713726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pt-PT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GT ENQUADRAMENTO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2" name="Picture 2" descr="C:\Users\cristina\Documents\ABES\WORKSHOP\figuras\agua_falta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381" y="2060848"/>
            <a:ext cx="5527819" cy="40988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3527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DF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1025441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/>
              <a:t>Art. </a:t>
            </a:r>
            <a:r>
              <a:rPr lang="en-US" sz="2000" b="1" dirty="0" smtClean="0"/>
              <a:t>6º </a:t>
            </a:r>
            <a:r>
              <a:rPr lang="en-US" sz="2000" dirty="0" err="1"/>
              <a:t>Fica</a:t>
            </a:r>
            <a:r>
              <a:rPr lang="en-US" sz="2000" dirty="0"/>
              <a:t> </a:t>
            </a:r>
            <a:r>
              <a:rPr lang="en-US" sz="2000" dirty="0" err="1"/>
              <a:t>criado</a:t>
            </a:r>
            <a:r>
              <a:rPr lang="en-US" sz="2000" dirty="0"/>
              <a:t> </a:t>
            </a:r>
            <a:r>
              <a:rPr lang="en-US" sz="2000" b="1" dirty="0" err="1"/>
              <a:t>Grupo</a:t>
            </a:r>
            <a:r>
              <a:rPr lang="en-US" sz="2000" b="1" dirty="0"/>
              <a:t> de </a:t>
            </a:r>
            <a:r>
              <a:rPr lang="en-US" sz="2000" b="1" dirty="0" err="1"/>
              <a:t>Trabalho</a:t>
            </a:r>
            <a:r>
              <a:rPr lang="en-US" sz="2000" b="1" dirty="0"/>
              <a:t> </a:t>
            </a:r>
            <a:r>
              <a:rPr lang="en-US" sz="2000" dirty="0"/>
              <a:t>da </a:t>
            </a:r>
            <a:r>
              <a:rPr lang="en-US" sz="2000" dirty="0" err="1"/>
              <a:t>Câmara</a:t>
            </a:r>
            <a:r>
              <a:rPr lang="en-US" sz="2000" dirty="0"/>
              <a:t> </a:t>
            </a:r>
            <a:r>
              <a:rPr lang="en-US" sz="2000" dirty="0" err="1"/>
              <a:t>Técnica</a:t>
            </a:r>
            <a:r>
              <a:rPr lang="en-US" sz="2000" dirty="0"/>
              <a:t> </a:t>
            </a:r>
            <a:r>
              <a:rPr lang="en-US" sz="2000" dirty="0" err="1"/>
              <a:t>responsável</a:t>
            </a:r>
            <a:r>
              <a:rPr lang="en-US" sz="2000" dirty="0"/>
              <a:t> </a:t>
            </a:r>
            <a:r>
              <a:rPr lang="en-US" sz="2000" dirty="0" err="1"/>
              <a:t>pelo</a:t>
            </a:r>
            <a:r>
              <a:rPr lang="en-US" sz="2000" dirty="0"/>
              <a:t> </a:t>
            </a:r>
            <a:r>
              <a:rPr lang="en-US" sz="2000" dirty="0" err="1"/>
              <a:t>acompanhamento</a:t>
            </a:r>
            <a:r>
              <a:rPr lang="en-US" sz="2000" dirty="0"/>
              <a:t> das </a:t>
            </a:r>
            <a:r>
              <a:rPr lang="en-US" sz="2000" dirty="0" err="1"/>
              <a:t>atividades</a:t>
            </a:r>
            <a:r>
              <a:rPr lang="en-US" sz="2000" dirty="0"/>
              <a:t> de </a:t>
            </a:r>
            <a:r>
              <a:rPr lang="en-US" sz="2000" dirty="0" err="1"/>
              <a:t>enquadramento</a:t>
            </a:r>
            <a:r>
              <a:rPr lang="en-US" sz="2000" dirty="0"/>
              <a:t>, </a:t>
            </a:r>
            <a:r>
              <a:rPr lang="en-US" sz="2000" dirty="0" err="1"/>
              <a:t>composto</a:t>
            </a:r>
            <a:r>
              <a:rPr lang="en-US" sz="2000" dirty="0"/>
              <a:t> das </a:t>
            </a:r>
            <a:r>
              <a:rPr lang="en-US" sz="2000" dirty="0" err="1"/>
              <a:t>instituições</a:t>
            </a:r>
            <a:r>
              <a:rPr lang="en-US" sz="2000" dirty="0"/>
              <a:t> </a:t>
            </a:r>
            <a:r>
              <a:rPr lang="en-US" sz="2000" dirty="0" err="1"/>
              <a:t>elencadas</a:t>
            </a:r>
            <a:r>
              <a:rPr lang="en-US" sz="2000" dirty="0"/>
              <a:t> </a:t>
            </a:r>
            <a:r>
              <a:rPr lang="en-US" sz="2000" dirty="0" err="1"/>
              <a:t>abaixo</a:t>
            </a:r>
            <a:r>
              <a:rPr lang="en-US" sz="2000" dirty="0"/>
              <a:t>, com </a:t>
            </a:r>
            <a:r>
              <a:rPr lang="en-US" sz="2000" dirty="0" err="1"/>
              <a:t>prazo</a:t>
            </a:r>
            <a:r>
              <a:rPr lang="en-US" sz="2000" dirty="0"/>
              <a:t> de </a:t>
            </a:r>
            <a:r>
              <a:rPr lang="en-US" sz="2000" dirty="0" err="1"/>
              <a:t>funcionamento</a:t>
            </a:r>
            <a:r>
              <a:rPr lang="en-US" sz="2000" dirty="0"/>
              <a:t> </a:t>
            </a:r>
            <a:r>
              <a:rPr lang="en-US" sz="2000" dirty="0" err="1"/>
              <a:t>até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30/11/2018</a:t>
            </a:r>
            <a:r>
              <a:rPr lang="en-US" sz="2000" dirty="0"/>
              <a:t>, e </a:t>
            </a:r>
            <a:r>
              <a:rPr lang="en-US" sz="2000" dirty="0" err="1"/>
              <a:t>coordenado</a:t>
            </a:r>
            <a:r>
              <a:rPr lang="en-US" sz="2000" dirty="0"/>
              <a:t> </a:t>
            </a:r>
            <a:r>
              <a:rPr lang="en-US" sz="2000" dirty="0" err="1"/>
              <a:t>pelo</a:t>
            </a:r>
            <a:r>
              <a:rPr lang="en-US" sz="2000" dirty="0"/>
              <a:t> </a:t>
            </a:r>
            <a:r>
              <a:rPr lang="en-US" sz="2000" dirty="0" err="1"/>
              <a:t>representante</a:t>
            </a:r>
            <a:r>
              <a:rPr lang="en-US" sz="2000" dirty="0"/>
              <a:t> titular da SEMARH: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2489696"/>
            <a:ext cx="8568952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700" dirty="0"/>
              <a:t>I. </a:t>
            </a:r>
            <a:r>
              <a:rPr lang="en-US" sz="1700" dirty="0" err="1"/>
              <a:t>Secretaria</a:t>
            </a:r>
            <a:r>
              <a:rPr lang="en-US" sz="1700" dirty="0"/>
              <a:t> de Estado de </a:t>
            </a:r>
            <a:r>
              <a:rPr lang="en-US" sz="1700" dirty="0" err="1"/>
              <a:t>Meio</a:t>
            </a:r>
            <a:r>
              <a:rPr lang="en-US" sz="1700" dirty="0"/>
              <a:t> </a:t>
            </a:r>
            <a:r>
              <a:rPr lang="en-US" sz="1700" dirty="0" err="1"/>
              <a:t>Ambiente</a:t>
            </a:r>
            <a:r>
              <a:rPr lang="en-US" sz="1700" dirty="0"/>
              <a:t> e </a:t>
            </a:r>
            <a:r>
              <a:rPr lang="en-US" sz="1700" dirty="0" err="1"/>
              <a:t>Recursos</a:t>
            </a:r>
            <a:r>
              <a:rPr lang="en-US" sz="1700" dirty="0"/>
              <a:t> </a:t>
            </a:r>
            <a:r>
              <a:rPr lang="en-US" sz="1700" dirty="0" err="1"/>
              <a:t>Hídricos</a:t>
            </a:r>
            <a:r>
              <a:rPr lang="en-US" sz="1700" dirty="0"/>
              <a:t> - </a:t>
            </a:r>
            <a:r>
              <a:rPr lang="en-US" sz="1700" b="1" dirty="0"/>
              <a:t>SEMARH;</a:t>
            </a:r>
          </a:p>
          <a:p>
            <a:pPr algn="just"/>
            <a:r>
              <a:rPr lang="en-US" sz="1700" dirty="0"/>
              <a:t>II. </a:t>
            </a:r>
            <a:r>
              <a:rPr lang="en-US" sz="1700" dirty="0" err="1"/>
              <a:t>Secretaria</a:t>
            </a:r>
            <a:r>
              <a:rPr lang="en-US" sz="1700" dirty="0"/>
              <a:t> de Estado de </a:t>
            </a:r>
            <a:r>
              <a:rPr lang="en-US" sz="1700" dirty="0" err="1"/>
              <a:t>Agricultura</a:t>
            </a:r>
            <a:r>
              <a:rPr lang="en-US" sz="1700" dirty="0"/>
              <a:t> e </a:t>
            </a:r>
            <a:r>
              <a:rPr lang="en-US" sz="1700" dirty="0" err="1"/>
              <a:t>Desenvolvimento</a:t>
            </a:r>
            <a:r>
              <a:rPr lang="en-US" sz="1700" dirty="0"/>
              <a:t> Rural - </a:t>
            </a:r>
            <a:r>
              <a:rPr lang="en-US" sz="1700" b="1" dirty="0"/>
              <a:t>SEAGRI;</a:t>
            </a:r>
          </a:p>
          <a:p>
            <a:pPr algn="just"/>
            <a:r>
              <a:rPr lang="en-US" sz="1700" dirty="0"/>
              <a:t>III. </a:t>
            </a:r>
            <a:r>
              <a:rPr lang="en-US" sz="1700" dirty="0" err="1"/>
              <a:t>Secretaria</a:t>
            </a:r>
            <a:r>
              <a:rPr lang="en-US" sz="1700" dirty="0"/>
              <a:t> de Estado de </a:t>
            </a:r>
            <a:r>
              <a:rPr lang="en-US" sz="1700" dirty="0" err="1"/>
              <a:t>Habitação</a:t>
            </a:r>
            <a:r>
              <a:rPr lang="en-US" sz="1700" dirty="0"/>
              <a:t>, </a:t>
            </a:r>
            <a:r>
              <a:rPr lang="en-US" sz="1700" dirty="0" err="1"/>
              <a:t>Regularização</a:t>
            </a:r>
            <a:r>
              <a:rPr lang="en-US" sz="1700" dirty="0"/>
              <a:t> e </a:t>
            </a:r>
            <a:r>
              <a:rPr lang="en-US" sz="1700" dirty="0" err="1"/>
              <a:t>Desenvolvimento</a:t>
            </a:r>
            <a:r>
              <a:rPr lang="en-US" sz="1700" dirty="0"/>
              <a:t> </a:t>
            </a:r>
            <a:r>
              <a:rPr lang="en-US" sz="1700" dirty="0" err="1"/>
              <a:t>Urbano</a:t>
            </a:r>
            <a:r>
              <a:rPr lang="en-US" sz="1700" dirty="0"/>
              <a:t> - </a:t>
            </a:r>
            <a:r>
              <a:rPr lang="en-US" sz="1700" b="1" dirty="0"/>
              <a:t>SEDHAB;</a:t>
            </a:r>
          </a:p>
          <a:p>
            <a:pPr algn="just"/>
            <a:r>
              <a:rPr lang="en-US" sz="1700" dirty="0"/>
              <a:t>IV. </a:t>
            </a:r>
            <a:r>
              <a:rPr lang="en-US" sz="1700" dirty="0" err="1"/>
              <a:t>Agência</a:t>
            </a:r>
            <a:r>
              <a:rPr lang="en-US" sz="1700" dirty="0"/>
              <a:t> </a:t>
            </a:r>
            <a:r>
              <a:rPr lang="en-US" sz="1700" dirty="0" err="1"/>
              <a:t>Reguladora</a:t>
            </a:r>
            <a:r>
              <a:rPr lang="en-US" sz="1700" dirty="0"/>
              <a:t> de </a:t>
            </a:r>
            <a:r>
              <a:rPr lang="en-US" sz="1700" dirty="0" err="1"/>
              <a:t>Águas</a:t>
            </a:r>
            <a:r>
              <a:rPr lang="en-US" sz="1700" dirty="0"/>
              <a:t>, </a:t>
            </a:r>
            <a:r>
              <a:rPr lang="en-US" sz="1700" dirty="0" err="1"/>
              <a:t>Energia</a:t>
            </a:r>
            <a:r>
              <a:rPr lang="en-US" sz="1700" dirty="0"/>
              <a:t> e </a:t>
            </a:r>
            <a:r>
              <a:rPr lang="en-US" sz="1700" dirty="0" err="1"/>
              <a:t>Saneamento</a:t>
            </a:r>
            <a:r>
              <a:rPr lang="en-US" sz="1700" dirty="0"/>
              <a:t> </a:t>
            </a:r>
            <a:r>
              <a:rPr lang="en-US" sz="1700" dirty="0" err="1"/>
              <a:t>Básico</a:t>
            </a:r>
            <a:r>
              <a:rPr lang="en-US" sz="1700" dirty="0"/>
              <a:t> do Distrito Federal - </a:t>
            </a:r>
            <a:r>
              <a:rPr lang="en-US" sz="1700" b="1" dirty="0"/>
              <a:t>ADASA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V. </a:t>
            </a:r>
            <a:r>
              <a:rPr lang="en-US" sz="1700" dirty="0" err="1"/>
              <a:t>Instituto</a:t>
            </a:r>
            <a:r>
              <a:rPr lang="en-US" sz="1700" dirty="0"/>
              <a:t> do </a:t>
            </a:r>
            <a:r>
              <a:rPr lang="en-US" sz="1700" dirty="0" err="1"/>
              <a:t>Meio</a:t>
            </a:r>
            <a:r>
              <a:rPr lang="en-US" sz="1700" dirty="0"/>
              <a:t> </a:t>
            </a:r>
            <a:r>
              <a:rPr lang="en-US" sz="1700" dirty="0" err="1"/>
              <a:t>Ambiente</a:t>
            </a:r>
            <a:r>
              <a:rPr lang="en-US" sz="1700" dirty="0"/>
              <a:t> e dos </a:t>
            </a:r>
            <a:r>
              <a:rPr lang="en-US" sz="1700" dirty="0" err="1"/>
              <a:t>Recursos</a:t>
            </a:r>
            <a:r>
              <a:rPr lang="en-US" sz="1700" dirty="0"/>
              <a:t> </a:t>
            </a:r>
            <a:r>
              <a:rPr lang="en-US" sz="1700" dirty="0" err="1"/>
              <a:t>Hídricos</a:t>
            </a:r>
            <a:r>
              <a:rPr lang="en-US" sz="1700" dirty="0"/>
              <a:t> do Distrito Federal - Brasília </a:t>
            </a:r>
            <a:r>
              <a:rPr lang="en-US" sz="1700" dirty="0" err="1"/>
              <a:t>Ambiental</a:t>
            </a:r>
            <a:r>
              <a:rPr lang="en-US" sz="1700" dirty="0"/>
              <a:t> -</a:t>
            </a:r>
            <a:r>
              <a:rPr lang="en-US" sz="1700" b="1" dirty="0"/>
              <a:t> IBRAM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VI. </a:t>
            </a:r>
            <a:r>
              <a:rPr lang="en-US" sz="1700" dirty="0" err="1"/>
              <a:t>Comitê</a:t>
            </a:r>
            <a:r>
              <a:rPr lang="en-US" sz="1700" dirty="0"/>
              <a:t> da </a:t>
            </a:r>
            <a:r>
              <a:rPr lang="en-US" sz="1700" dirty="0" err="1"/>
              <a:t>Bacia</a:t>
            </a:r>
            <a:r>
              <a:rPr lang="en-US" sz="1700" dirty="0"/>
              <a:t> </a:t>
            </a:r>
            <a:r>
              <a:rPr lang="en-US" sz="1700" dirty="0" err="1"/>
              <a:t>Hidrográfica</a:t>
            </a:r>
            <a:r>
              <a:rPr lang="en-US" sz="1700" dirty="0"/>
              <a:t> dos </a:t>
            </a:r>
            <a:r>
              <a:rPr lang="en-US" sz="1700" dirty="0" err="1"/>
              <a:t>Afluentes</a:t>
            </a:r>
            <a:r>
              <a:rPr lang="en-US" sz="1700" dirty="0"/>
              <a:t> do Rio </a:t>
            </a:r>
            <a:r>
              <a:rPr lang="en-US" sz="1700" dirty="0" err="1"/>
              <a:t>Preto</a:t>
            </a:r>
            <a:r>
              <a:rPr lang="en-US" sz="1700" dirty="0"/>
              <a:t> - </a:t>
            </a:r>
            <a:r>
              <a:rPr lang="en-US" sz="1700" b="1" dirty="0"/>
              <a:t>CBH/AP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VII. </a:t>
            </a:r>
            <a:r>
              <a:rPr lang="en-US" sz="1700" dirty="0" err="1"/>
              <a:t>Comitê</a:t>
            </a:r>
            <a:r>
              <a:rPr lang="en-US" sz="1700" dirty="0"/>
              <a:t> da </a:t>
            </a:r>
            <a:r>
              <a:rPr lang="en-US" sz="1700" dirty="0" err="1"/>
              <a:t>Bacia</a:t>
            </a:r>
            <a:r>
              <a:rPr lang="en-US" sz="1700" dirty="0"/>
              <a:t> </a:t>
            </a:r>
            <a:r>
              <a:rPr lang="en-US" sz="1700" dirty="0" err="1"/>
              <a:t>Hidrográfica</a:t>
            </a:r>
            <a:r>
              <a:rPr lang="en-US" sz="1700" dirty="0"/>
              <a:t> dos </a:t>
            </a:r>
            <a:r>
              <a:rPr lang="en-US" sz="1700" dirty="0" err="1"/>
              <a:t>Afluentes</a:t>
            </a:r>
            <a:r>
              <a:rPr lang="en-US" sz="1700" dirty="0"/>
              <a:t> do Rio </a:t>
            </a:r>
            <a:r>
              <a:rPr lang="en-US" sz="1700" dirty="0" err="1"/>
              <a:t>Maranhão</a:t>
            </a:r>
            <a:r>
              <a:rPr lang="en-US" sz="1700" dirty="0"/>
              <a:t> - </a:t>
            </a:r>
            <a:r>
              <a:rPr lang="en-US" sz="1700" b="1" dirty="0"/>
              <a:t>CBH </a:t>
            </a:r>
            <a:r>
              <a:rPr lang="en-US" sz="1700" b="1" dirty="0" err="1"/>
              <a:t>Maranhão</a:t>
            </a:r>
            <a:r>
              <a:rPr lang="en-US" sz="1700" b="1" dirty="0"/>
              <a:t>;</a:t>
            </a:r>
          </a:p>
          <a:p>
            <a:pPr algn="just"/>
            <a:r>
              <a:rPr lang="en-US" sz="1700" dirty="0"/>
              <a:t>VIII. </a:t>
            </a:r>
            <a:r>
              <a:rPr lang="en-US" sz="1700" dirty="0" err="1"/>
              <a:t>Comitê</a:t>
            </a:r>
            <a:r>
              <a:rPr lang="en-US" sz="1700" dirty="0"/>
              <a:t> da </a:t>
            </a:r>
            <a:r>
              <a:rPr lang="en-US" sz="1700" dirty="0" err="1"/>
              <a:t>Bacia</a:t>
            </a:r>
            <a:r>
              <a:rPr lang="en-US" sz="1700" dirty="0"/>
              <a:t> </a:t>
            </a:r>
            <a:r>
              <a:rPr lang="en-US" sz="1700" dirty="0" err="1"/>
              <a:t>Hidrográfica</a:t>
            </a:r>
            <a:r>
              <a:rPr lang="en-US" sz="1700" dirty="0"/>
              <a:t> do Rio </a:t>
            </a:r>
            <a:r>
              <a:rPr lang="en-US" sz="1700" dirty="0" err="1"/>
              <a:t>Paranoá</a:t>
            </a:r>
            <a:r>
              <a:rPr lang="en-US" sz="1700" dirty="0"/>
              <a:t> - </a:t>
            </a:r>
            <a:r>
              <a:rPr lang="en-US" sz="1700" b="1" dirty="0"/>
              <a:t>CBHRP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IX. </a:t>
            </a:r>
            <a:r>
              <a:rPr lang="en-US" sz="1700" dirty="0" err="1"/>
              <a:t>Companhia</a:t>
            </a:r>
            <a:r>
              <a:rPr lang="en-US" sz="1700" dirty="0"/>
              <a:t> de </a:t>
            </a:r>
            <a:r>
              <a:rPr lang="en-US" sz="1700" dirty="0" err="1"/>
              <a:t>Saneamento</a:t>
            </a:r>
            <a:r>
              <a:rPr lang="en-US" sz="1700" dirty="0"/>
              <a:t> </a:t>
            </a:r>
            <a:r>
              <a:rPr lang="en-US" sz="1700" dirty="0" err="1"/>
              <a:t>Ambiental</a:t>
            </a:r>
            <a:r>
              <a:rPr lang="en-US" sz="1700" dirty="0"/>
              <a:t> do Distrito Federal - </a:t>
            </a:r>
            <a:r>
              <a:rPr lang="en-US" sz="1700" b="1" dirty="0"/>
              <a:t>CAESB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X. </a:t>
            </a:r>
            <a:r>
              <a:rPr lang="en-US" sz="1700" dirty="0" err="1"/>
              <a:t>Universidade</a:t>
            </a:r>
            <a:r>
              <a:rPr lang="en-US" sz="1700" dirty="0"/>
              <a:t> de Brasília </a:t>
            </a:r>
            <a:r>
              <a:rPr lang="en-US" sz="1700" b="1" dirty="0"/>
              <a:t>- </a:t>
            </a:r>
            <a:r>
              <a:rPr lang="en-US" sz="1700" b="1" dirty="0" err="1"/>
              <a:t>UnB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XI. </a:t>
            </a:r>
            <a:r>
              <a:rPr lang="en-US" sz="1700" dirty="0" err="1"/>
              <a:t>Associação</a:t>
            </a:r>
            <a:r>
              <a:rPr lang="en-US" sz="1700" dirty="0"/>
              <a:t> </a:t>
            </a:r>
            <a:r>
              <a:rPr lang="en-US" sz="1700" dirty="0" err="1"/>
              <a:t>Brasileira</a:t>
            </a:r>
            <a:r>
              <a:rPr lang="en-US" sz="1700" dirty="0"/>
              <a:t> de </a:t>
            </a:r>
            <a:r>
              <a:rPr lang="en-US" sz="1700" dirty="0" err="1"/>
              <a:t>Engenharia</a:t>
            </a:r>
            <a:r>
              <a:rPr lang="en-US" sz="1700" dirty="0"/>
              <a:t> </a:t>
            </a:r>
            <a:r>
              <a:rPr lang="en-US" sz="1700" dirty="0" err="1"/>
              <a:t>Sanitária</a:t>
            </a:r>
            <a:r>
              <a:rPr lang="en-US" sz="1700" dirty="0"/>
              <a:t> e </a:t>
            </a:r>
            <a:r>
              <a:rPr lang="en-US" sz="1700" dirty="0" err="1"/>
              <a:t>Ambiental</a:t>
            </a:r>
            <a:r>
              <a:rPr lang="en-US" sz="1700" dirty="0"/>
              <a:t> – </a:t>
            </a:r>
            <a:r>
              <a:rPr lang="en-US" sz="1700" dirty="0" err="1"/>
              <a:t>Seção</a:t>
            </a:r>
            <a:r>
              <a:rPr lang="en-US" sz="1700" dirty="0"/>
              <a:t> Distrito Federal </a:t>
            </a:r>
            <a:r>
              <a:rPr lang="en-US" sz="1700" b="1" dirty="0"/>
              <a:t>-ABES- DF</a:t>
            </a:r>
            <a:r>
              <a:rPr lang="en-US" sz="1700" dirty="0"/>
              <a:t>;</a:t>
            </a:r>
          </a:p>
          <a:p>
            <a:pPr algn="just"/>
            <a:r>
              <a:rPr lang="en-US" sz="1700" dirty="0"/>
              <a:t>XII. </a:t>
            </a:r>
            <a:r>
              <a:rPr lang="en-US" sz="1700" dirty="0" err="1"/>
              <a:t>Associação</a:t>
            </a:r>
            <a:r>
              <a:rPr lang="en-US" sz="1700" dirty="0"/>
              <a:t> </a:t>
            </a:r>
            <a:r>
              <a:rPr lang="en-US" sz="1700" dirty="0" err="1"/>
              <a:t>Brasileira</a:t>
            </a:r>
            <a:r>
              <a:rPr lang="en-US" sz="1700" dirty="0"/>
              <a:t> de </a:t>
            </a:r>
            <a:r>
              <a:rPr lang="en-US" sz="1700" dirty="0" err="1"/>
              <a:t>Recursos</a:t>
            </a:r>
            <a:r>
              <a:rPr lang="en-US" sz="1700" dirty="0"/>
              <a:t> </a:t>
            </a:r>
            <a:r>
              <a:rPr lang="en-US" sz="1700" dirty="0" err="1" smtClean="0"/>
              <a:t>HídIr</a:t>
            </a:r>
            <a:r>
              <a:rPr lang="en-US" sz="1700" dirty="0" err="1"/>
              <a:t>icos</a:t>
            </a:r>
            <a:r>
              <a:rPr lang="en-US" sz="1700" dirty="0"/>
              <a:t> – </a:t>
            </a:r>
            <a:r>
              <a:rPr lang="en-US" sz="1700" dirty="0" err="1"/>
              <a:t>Seção</a:t>
            </a:r>
            <a:r>
              <a:rPr lang="en-US" sz="1700" dirty="0"/>
              <a:t> Distrito Federal </a:t>
            </a:r>
            <a:r>
              <a:rPr lang="en-US" sz="1700" b="1" dirty="0"/>
              <a:t>- ABRH-DF. </a:t>
            </a:r>
          </a:p>
          <a:p>
            <a:pPr algn="just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759321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616989"/>
            <a:ext cx="8712968" cy="2062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aseline="30000" dirty="0"/>
              <a:t>§</a:t>
            </a:r>
            <a:r>
              <a:rPr lang="en-US" sz="3200" baseline="30000" dirty="0" smtClean="0"/>
              <a:t>1º. </a:t>
            </a:r>
            <a:r>
              <a:rPr lang="en-US" sz="3200" baseline="30000" dirty="0"/>
              <a:t>As </a:t>
            </a:r>
            <a:r>
              <a:rPr lang="en-US" sz="3200" baseline="30000" dirty="0" err="1"/>
              <a:t>instituições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citadas</a:t>
            </a:r>
            <a:r>
              <a:rPr lang="en-US" sz="3200" baseline="30000" dirty="0"/>
              <a:t> no </a:t>
            </a:r>
            <a:r>
              <a:rPr lang="en-US" sz="3200" baseline="30000" dirty="0" err="1"/>
              <a:t>inciso</a:t>
            </a:r>
            <a:r>
              <a:rPr lang="en-US" sz="3200" baseline="30000" dirty="0"/>
              <a:t> II </a:t>
            </a:r>
            <a:r>
              <a:rPr lang="en-US" sz="3200" baseline="30000" dirty="0" err="1"/>
              <a:t>elaborarão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diagnóstico</a:t>
            </a:r>
            <a:r>
              <a:rPr lang="en-US" sz="3200" baseline="30000" dirty="0"/>
              <a:t> da </a:t>
            </a:r>
            <a:r>
              <a:rPr lang="en-US" sz="3200" baseline="30000" dirty="0" err="1"/>
              <a:t>situação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monitoramento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hidrológico</a:t>
            </a:r>
            <a:r>
              <a:rPr lang="en-US" sz="3200" baseline="30000" dirty="0"/>
              <a:t> e </a:t>
            </a:r>
            <a:r>
              <a:rPr lang="en-US" sz="3200" baseline="30000" dirty="0" err="1"/>
              <a:t>hidrossedimentológico</a:t>
            </a:r>
            <a:r>
              <a:rPr lang="en-US" sz="3200" baseline="30000" dirty="0"/>
              <a:t> no DF, a </a:t>
            </a:r>
            <a:r>
              <a:rPr lang="en-US" sz="3200" baseline="30000" dirty="0" err="1"/>
              <a:t>ser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apresentado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ao</a:t>
            </a:r>
            <a:r>
              <a:rPr lang="en-US" sz="3200" baseline="30000" dirty="0"/>
              <a:t> CRH-DF </a:t>
            </a:r>
            <a:r>
              <a:rPr lang="en-US" sz="3200" baseline="30000" dirty="0" err="1"/>
              <a:t>até</a:t>
            </a:r>
            <a:r>
              <a:rPr lang="en-US" sz="3200" baseline="30000" dirty="0"/>
              <a:t> 31/08/2015 e um Plano de </a:t>
            </a:r>
            <a:r>
              <a:rPr lang="en-US" sz="3200" baseline="30000" dirty="0" err="1"/>
              <a:t>Implementação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Sistema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Monitoramento</a:t>
            </a:r>
            <a:r>
              <a:rPr lang="en-US" sz="3200" baseline="30000" dirty="0"/>
              <a:t> das </a:t>
            </a:r>
            <a:r>
              <a:rPr lang="en-US" sz="3200" baseline="30000" dirty="0" err="1"/>
              <a:t>Chuvas</a:t>
            </a:r>
            <a:r>
              <a:rPr lang="en-US" sz="3200" baseline="30000" dirty="0"/>
              <a:t>, da </a:t>
            </a:r>
            <a:r>
              <a:rPr lang="en-US" sz="3200" baseline="30000" dirty="0" err="1"/>
              <a:t>Qualidade</a:t>
            </a:r>
            <a:r>
              <a:rPr lang="en-US" sz="3200" baseline="30000" dirty="0"/>
              <a:t> e da </a:t>
            </a:r>
            <a:r>
              <a:rPr lang="en-US" sz="3200" baseline="30000" dirty="0" err="1"/>
              <a:t>Quantidade</a:t>
            </a:r>
            <a:r>
              <a:rPr lang="en-US" sz="3200" baseline="30000" dirty="0"/>
              <a:t> das </a:t>
            </a:r>
            <a:r>
              <a:rPr lang="en-US" sz="3200" baseline="30000" dirty="0" err="1"/>
              <a:t>Águas</a:t>
            </a:r>
            <a:r>
              <a:rPr lang="en-US" sz="3200" baseline="30000" dirty="0"/>
              <a:t> do Distrito Federal, </a:t>
            </a:r>
            <a:r>
              <a:rPr lang="en-US" sz="3200" baseline="30000" dirty="0" err="1"/>
              <a:t>até</a:t>
            </a:r>
            <a:r>
              <a:rPr lang="en-US" sz="3200" baseline="30000" dirty="0"/>
              <a:t> 30/11/2015</a:t>
            </a:r>
            <a:r>
              <a:rPr lang="en-US" sz="3200" baseline="30000" dirty="0" smtClean="0"/>
              <a:t>.</a:t>
            </a:r>
            <a:endParaRPr lang="en-US" sz="3200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4149080"/>
            <a:ext cx="8640960" cy="2062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aseline="30000" dirty="0"/>
              <a:t>§2º. </a:t>
            </a:r>
            <a:r>
              <a:rPr lang="en-US" sz="3200" baseline="30000" dirty="0" err="1"/>
              <a:t>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Planos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Recursos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Hídricos</a:t>
            </a:r>
            <a:r>
              <a:rPr lang="en-US" sz="3200" baseline="30000" dirty="0"/>
              <a:t> das </a:t>
            </a:r>
            <a:r>
              <a:rPr lang="en-US" sz="3200" baseline="30000" dirty="0" err="1"/>
              <a:t>Bacias</a:t>
            </a:r>
            <a:r>
              <a:rPr lang="en-US" sz="3200" baseline="30000" dirty="0"/>
              <a:t> do Distrito Federal e </a:t>
            </a:r>
            <a:r>
              <a:rPr lang="en-US" sz="3200" baseline="30000" dirty="0" err="1"/>
              <a:t>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respectivos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Programas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Efetivação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Enquadramento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deverão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incluir</a:t>
            </a:r>
            <a:r>
              <a:rPr lang="en-US" sz="3200" baseline="30000" dirty="0"/>
              <a:t> a </a:t>
            </a:r>
            <a:r>
              <a:rPr lang="en-US" sz="3200" baseline="30000" dirty="0" err="1"/>
              <a:t>revisão</a:t>
            </a:r>
            <a:r>
              <a:rPr lang="en-US" sz="3200" baseline="30000" dirty="0"/>
              <a:t> da </a:t>
            </a:r>
            <a:r>
              <a:rPr lang="en-US" sz="3200" b="1" baseline="30000" dirty="0" err="1"/>
              <a:t>vazão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referência</a:t>
            </a:r>
            <a:r>
              <a:rPr lang="en-US" sz="3200" baseline="30000" dirty="0"/>
              <a:t>, a </a:t>
            </a:r>
            <a:r>
              <a:rPr lang="en-US" sz="3200" baseline="30000" dirty="0" err="1"/>
              <a:t>avaliação</a:t>
            </a:r>
            <a:r>
              <a:rPr lang="en-US" sz="3200" baseline="30000" dirty="0"/>
              <a:t> da </a:t>
            </a:r>
            <a:r>
              <a:rPr lang="en-US" sz="3200" baseline="30000" dirty="0" err="1"/>
              <a:t>adoção</a:t>
            </a:r>
            <a:r>
              <a:rPr lang="en-US" sz="3200" baseline="30000" dirty="0"/>
              <a:t> de </a:t>
            </a:r>
            <a:r>
              <a:rPr lang="en-US" sz="3200" b="1" baseline="30000" dirty="0" err="1"/>
              <a:t>indicadores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biológicos</a:t>
            </a:r>
            <a:r>
              <a:rPr lang="en-US" sz="3200" b="1" baseline="30000" dirty="0"/>
              <a:t> </a:t>
            </a:r>
            <a:r>
              <a:rPr lang="en-US" sz="3200" baseline="30000" dirty="0"/>
              <a:t>e a </a:t>
            </a:r>
            <a:r>
              <a:rPr lang="en-US" sz="3200" baseline="30000" dirty="0" err="1"/>
              <a:t>indicação</a:t>
            </a:r>
            <a:r>
              <a:rPr lang="en-US" sz="3200" baseline="30000" dirty="0"/>
              <a:t> das </a:t>
            </a:r>
            <a:r>
              <a:rPr lang="en-US" sz="3200" b="1" baseline="30000" dirty="0" err="1"/>
              <a:t>metas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intermediárias</a:t>
            </a:r>
            <a:r>
              <a:rPr lang="en-US" sz="3200" b="1" baseline="30000" dirty="0"/>
              <a:t> </a:t>
            </a:r>
            <a:r>
              <a:rPr lang="en-US" sz="3200" baseline="30000" dirty="0" err="1"/>
              <a:t>para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cada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corpo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água</a:t>
            </a:r>
            <a:r>
              <a:rPr lang="en-US" sz="3200" baseline="30000" dirty="0"/>
              <a:t> superficial, </a:t>
            </a:r>
            <a:r>
              <a:rPr lang="en-US" sz="3200" baseline="30000" dirty="0" err="1"/>
              <a:t>nos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termos</a:t>
            </a:r>
            <a:r>
              <a:rPr lang="en-US" sz="3200" baseline="30000" dirty="0"/>
              <a:t> da </a:t>
            </a:r>
            <a:r>
              <a:rPr lang="en-US" sz="3200" baseline="30000" dirty="0" err="1"/>
              <a:t>Resolução</a:t>
            </a:r>
            <a:r>
              <a:rPr lang="en-US" sz="3200" baseline="30000" dirty="0"/>
              <a:t> CNRH no 91/2008 e da </a:t>
            </a:r>
            <a:r>
              <a:rPr lang="en-US" sz="3200" baseline="30000" dirty="0" err="1"/>
              <a:t>Resolução</a:t>
            </a:r>
            <a:r>
              <a:rPr lang="en-US" sz="3200" baseline="30000" dirty="0"/>
              <a:t> CONAMA no 357/2005 e </a:t>
            </a:r>
            <a:r>
              <a:rPr lang="en-US" sz="3200" baseline="30000" dirty="0" err="1"/>
              <a:t>suas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alterações</a:t>
            </a:r>
            <a:r>
              <a:rPr lang="en-US" sz="3200" baseline="30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44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DF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1124744"/>
            <a:ext cx="8568952" cy="3046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baseline="30000" dirty="0"/>
              <a:t>§</a:t>
            </a:r>
            <a:r>
              <a:rPr lang="en-US" sz="3200" b="1" baseline="30000" dirty="0" smtClean="0"/>
              <a:t>3º</a:t>
            </a:r>
            <a:r>
              <a:rPr lang="en-US" sz="3200" baseline="30000" dirty="0" smtClean="0"/>
              <a:t>. </a:t>
            </a:r>
            <a:r>
              <a:rPr lang="en-US" sz="3200" baseline="30000" dirty="0" err="1"/>
              <a:t>Ficará</a:t>
            </a:r>
            <a:r>
              <a:rPr lang="en-US" sz="3200" baseline="30000" dirty="0"/>
              <a:t> sob a </a:t>
            </a:r>
            <a:r>
              <a:rPr lang="en-US" sz="3200" b="1" baseline="30000" dirty="0" err="1"/>
              <a:t>responsabilidade</a:t>
            </a:r>
            <a:r>
              <a:rPr lang="en-US" sz="3200" b="1" baseline="30000" dirty="0"/>
              <a:t> da ADASA</a:t>
            </a:r>
            <a:r>
              <a:rPr lang="en-US" sz="3200" baseline="30000" dirty="0"/>
              <a:t>, com o </a:t>
            </a:r>
            <a:r>
              <a:rPr lang="en-US" sz="3200" baseline="30000" dirty="0" err="1"/>
              <a:t>apoio</a:t>
            </a:r>
            <a:r>
              <a:rPr lang="en-US" sz="3200" baseline="30000" dirty="0"/>
              <a:t> de outros </a:t>
            </a:r>
            <a:r>
              <a:rPr lang="en-US" sz="3200" baseline="30000" dirty="0" err="1"/>
              <a:t>órgãos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quando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couber</a:t>
            </a:r>
            <a:r>
              <a:rPr lang="en-US" sz="3200" baseline="30000" dirty="0"/>
              <a:t>, o </a:t>
            </a:r>
            <a:r>
              <a:rPr lang="en-US" sz="3200" baseline="30000" dirty="0" err="1"/>
              <a:t>monitoramento</a:t>
            </a:r>
            <a:r>
              <a:rPr lang="en-US" sz="3200" baseline="30000" dirty="0"/>
              <a:t> de, </a:t>
            </a:r>
            <a:r>
              <a:rPr lang="en-US" sz="3200" baseline="30000" dirty="0" err="1"/>
              <a:t>pelo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menos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seguintes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parâmetros</a:t>
            </a:r>
            <a:r>
              <a:rPr lang="en-US" sz="3200" baseline="30000" dirty="0"/>
              <a:t> no </a:t>
            </a:r>
            <a:r>
              <a:rPr lang="en-US" sz="3200" b="1" baseline="30000" dirty="0" err="1"/>
              <a:t>exutório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cada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Unidade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Hidrográfica</a:t>
            </a:r>
            <a:r>
              <a:rPr lang="en-US" sz="3200" baseline="30000" dirty="0"/>
              <a:t> e, a </a:t>
            </a:r>
            <a:r>
              <a:rPr lang="en-US" sz="3200" b="1" baseline="30000" dirty="0" err="1"/>
              <a:t>montante</a:t>
            </a:r>
            <a:r>
              <a:rPr lang="en-US" sz="3200" baseline="30000" dirty="0"/>
              <a:t> e a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jusante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do </a:t>
            </a:r>
            <a:r>
              <a:rPr lang="en-US" sz="3200" baseline="30000" dirty="0" err="1"/>
              <a:t>lançamento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cada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Estação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Tratamento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Esgoto</a:t>
            </a:r>
            <a:r>
              <a:rPr lang="en-US" sz="3200" baseline="30000" dirty="0"/>
              <a:t> -</a:t>
            </a:r>
            <a:r>
              <a:rPr lang="en-US" sz="3200" b="1" baseline="30000" dirty="0"/>
              <a:t> ETE</a:t>
            </a:r>
            <a:r>
              <a:rPr lang="en-US" sz="3200" baseline="30000" dirty="0"/>
              <a:t>: </a:t>
            </a:r>
            <a:r>
              <a:rPr lang="en-US" sz="3200" baseline="30000" dirty="0" err="1">
                <a:solidFill>
                  <a:schemeClr val="tx2"/>
                </a:solidFill>
              </a:rPr>
              <a:t>vazão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>
                <a:solidFill>
                  <a:srgbClr val="FF0000"/>
                </a:solidFill>
              </a:rPr>
              <a:t>pH,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turbidez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Oxigênio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Dissolvido</a:t>
            </a:r>
            <a:r>
              <a:rPr lang="en-US" sz="3200" baseline="30000" dirty="0">
                <a:solidFill>
                  <a:srgbClr val="FF0000"/>
                </a:solidFill>
              </a:rPr>
              <a:t> - OD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Demanda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Bioquímica</a:t>
            </a:r>
            <a:r>
              <a:rPr lang="en-US" sz="3200" baseline="30000" dirty="0">
                <a:solidFill>
                  <a:schemeClr val="tx2"/>
                </a:solidFill>
              </a:rPr>
              <a:t> de </a:t>
            </a:r>
            <a:r>
              <a:rPr lang="en-US" sz="3200" baseline="30000" dirty="0" err="1">
                <a:solidFill>
                  <a:schemeClr val="tx2"/>
                </a:solidFill>
              </a:rPr>
              <a:t>Oxigênio</a:t>
            </a:r>
            <a:r>
              <a:rPr lang="en-US" sz="3200" baseline="30000" dirty="0">
                <a:solidFill>
                  <a:schemeClr val="tx2"/>
                </a:solidFill>
              </a:rPr>
              <a:t> - DBO, </a:t>
            </a:r>
            <a:r>
              <a:rPr lang="en-US" sz="3200" baseline="30000" dirty="0" err="1">
                <a:solidFill>
                  <a:srgbClr val="FF0000"/>
                </a:solidFill>
              </a:rPr>
              <a:t>Demanda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Química</a:t>
            </a:r>
            <a:r>
              <a:rPr lang="en-US" sz="3200" baseline="30000" dirty="0">
                <a:solidFill>
                  <a:srgbClr val="FF0000"/>
                </a:solidFill>
              </a:rPr>
              <a:t> de </a:t>
            </a:r>
            <a:r>
              <a:rPr lang="en-US" sz="3200" baseline="30000" dirty="0" err="1">
                <a:solidFill>
                  <a:srgbClr val="FF0000"/>
                </a:solidFill>
              </a:rPr>
              <a:t>Oxigênio</a:t>
            </a:r>
            <a:r>
              <a:rPr lang="en-US" sz="3200" baseline="30000" dirty="0">
                <a:solidFill>
                  <a:srgbClr val="FF0000"/>
                </a:solidFill>
              </a:rPr>
              <a:t> - DQO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Fósforo</a:t>
            </a:r>
            <a:r>
              <a:rPr lang="en-US" sz="3200" baseline="30000" dirty="0">
                <a:solidFill>
                  <a:schemeClr val="tx2"/>
                </a:solidFill>
              </a:rPr>
              <a:t> Total - </a:t>
            </a:r>
            <a:r>
              <a:rPr lang="en-US" sz="3200" baseline="30000" dirty="0" err="1">
                <a:solidFill>
                  <a:schemeClr val="tx2"/>
                </a:solidFill>
              </a:rPr>
              <a:t>Pt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Nitrito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Nitrato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Nitrogênio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Amoniacal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sólidos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totais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sólidos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dissolvidos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sólidos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em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suspensão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condutividade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elétrica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>
                <a:solidFill>
                  <a:schemeClr val="tx2"/>
                </a:solidFill>
              </a:rPr>
              <a:t>e </a:t>
            </a:r>
            <a:r>
              <a:rPr lang="en-US" sz="3200" baseline="30000" dirty="0" err="1">
                <a:solidFill>
                  <a:schemeClr val="tx2"/>
                </a:solidFill>
              </a:rPr>
              <a:t>coliformes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termotolerantes</a:t>
            </a:r>
            <a:r>
              <a:rPr lang="en-US" sz="3200" baseline="30000" dirty="0" smtClean="0"/>
              <a:t>.</a:t>
            </a:r>
            <a:endParaRPr lang="en-US" sz="3200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4221088"/>
            <a:ext cx="8640960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baseline="30000" dirty="0"/>
              <a:t>§4º</a:t>
            </a:r>
            <a:r>
              <a:rPr lang="en-US" sz="3200" baseline="30000" dirty="0"/>
              <a:t>. </a:t>
            </a:r>
            <a:r>
              <a:rPr lang="en-US" sz="3200" baseline="30000" dirty="0" err="1"/>
              <a:t>Ficará</a:t>
            </a:r>
            <a:r>
              <a:rPr lang="en-US" sz="3200" baseline="30000" dirty="0"/>
              <a:t> sob a </a:t>
            </a:r>
            <a:r>
              <a:rPr lang="en-US" sz="3200" b="1" baseline="30000" dirty="0" err="1"/>
              <a:t>responsabilidade</a:t>
            </a:r>
            <a:r>
              <a:rPr lang="en-US" sz="3200" b="1" baseline="30000" dirty="0"/>
              <a:t> da CAESB </a:t>
            </a:r>
            <a:r>
              <a:rPr lang="en-US" sz="3200" baseline="30000" dirty="0"/>
              <a:t>o </a:t>
            </a:r>
            <a:r>
              <a:rPr lang="en-US" sz="3200" baseline="30000" dirty="0" err="1"/>
              <a:t>monitoramento</a:t>
            </a:r>
            <a:r>
              <a:rPr lang="en-US" sz="3200" baseline="30000" dirty="0"/>
              <a:t> de, </a:t>
            </a:r>
            <a:r>
              <a:rPr lang="en-US" sz="3200" baseline="30000" dirty="0" err="1"/>
              <a:t>pelo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menos</a:t>
            </a:r>
            <a:r>
              <a:rPr lang="en-US" sz="3200" baseline="30000" dirty="0"/>
              <a:t>, as </a:t>
            </a:r>
            <a:r>
              <a:rPr lang="en-US" sz="3200" b="1" baseline="30000" dirty="0" err="1"/>
              <a:t>vazões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lançamento</a:t>
            </a:r>
            <a:r>
              <a:rPr lang="en-US" sz="3200" b="1" baseline="30000" dirty="0"/>
              <a:t> </a:t>
            </a:r>
            <a:r>
              <a:rPr lang="en-US" sz="3200" baseline="30000" dirty="0"/>
              <a:t>e </a:t>
            </a:r>
            <a:r>
              <a:rPr lang="en-US" sz="3200" baseline="30000" dirty="0" err="1"/>
              <a:t>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seguintes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parâmetros</a:t>
            </a:r>
            <a:r>
              <a:rPr lang="en-US" sz="3200" baseline="30000" dirty="0"/>
              <a:t> a </a:t>
            </a:r>
            <a:r>
              <a:rPr lang="en-US" sz="3200" b="1" baseline="30000" dirty="0" err="1"/>
              <a:t>montante</a:t>
            </a:r>
            <a:r>
              <a:rPr lang="en-US" sz="3200" b="1" baseline="30000" dirty="0"/>
              <a:t> e a </a:t>
            </a:r>
            <a:r>
              <a:rPr lang="en-US" sz="3200" b="1" baseline="30000" dirty="0" err="1"/>
              <a:t>jusante</a:t>
            </a:r>
            <a:r>
              <a:rPr lang="en-US" sz="3200" b="1" baseline="30000" dirty="0"/>
              <a:t> do </a:t>
            </a:r>
            <a:r>
              <a:rPr lang="en-US" sz="3200" b="1" baseline="30000" dirty="0" err="1"/>
              <a:t>lançamento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de </a:t>
            </a:r>
            <a:r>
              <a:rPr lang="en-US" sz="3200" baseline="30000" dirty="0" err="1"/>
              <a:t>cada</a:t>
            </a:r>
            <a:r>
              <a:rPr lang="en-US" sz="3200" baseline="30000" dirty="0"/>
              <a:t> </a:t>
            </a:r>
            <a:r>
              <a:rPr lang="en-US" sz="3200" b="1" baseline="30000" dirty="0"/>
              <a:t>ETE</a:t>
            </a:r>
            <a:r>
              <a:rPr lang="en-US" sz="3200" baseline="30000" dirty="0">
                <a:solidFill>
                  <a:srgbClr val="FF0000"/>
                </a:solidFill>
              </a:rPr>
              <a:t>: </a:t>
            </a:r>
            <a:r>
              <a:rPr lang="en-US" sz="3200" baseline="30000" dirty="0">
                <a:solidFill>
                  <a:schemeClr val="tx2"/>
                </a:solidFill>
              </a:rPr>
              <a:t>OD</a:t>
            </a:r>
            <a:r>
              <a:rPr lang="en-US" sz="3200" baseline="30000" dirty="0"/>
              <a:t>, </a:t>
            </a:r>
            <a:r>
              <a:rPr lang="en-US" sz="3200" baseline="30000" dirty="0">
                <a:solidFill>
                  <a:srgbClr val="FF0000"/>
                </a:solidFill>
              </a:rPr>
              <a:t>DBO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Pt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Nitrito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chemeClr val="tx2"/>
                </a:solidFill>
              </a:rPr>
              <a:t>Nitrato</a:t>
            </a:r>
            <a:r>
              <a:rPr lang="en-US" sz="3200" baseline="30000" dirty="0">
                <a:solidFill>
                  <a:schemeClr val="tx2"/>
                </a:solidFill>
              </a:rPr>
              <a:t>, </a:t>
            </a:r>
            <a:r>
              <a:rPr lang="en-US" sz="3200" baseline="30000" dirty="0" err="1">
                <a:solidFill>
                  <a:srgbClr val="FF0000"/>
                </a:solidFill>
              </a:rPr>
              <a:t>Nitrogênio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 err="1">
                <a:solidFill>
                  <a:srgbClr val="FF0000"/>
                </a:solidFill>
              </a:rPr>
              <a:t>Amoniacal</a:t>
            </a:r>
            <a:r>
              <a:rPr lang="en-US" sz="3200" baseline="30000" dirty="0">
                <a:solidFill>
                  <a:srgbClr val="FF0000"/>
                </a:solidFill>
              </a:rPr>
              <a:t> </a:t>
            </a:r>
            <a:r>
              <a:rPr lang="en-US" sz="3200" baseline="30000" dirty="0">
                <a:solidFill>
                  <a:schemeClr val="tx2"/>
                </a:solidFill>
              </a:rPr>
              <a:t>e </a:t>
            </a:r>
            <a:r>
              <a:rPr lang="en-US" sz="3200" baseline="30000" dirty="0" err="1">
                <a:solidFill>
                  <a:schemeClr val="tx2"/>
                </a:solidFill>
              </a:rPr>
              <a:t>coliformes</a:t>
            </a:r>
            <a:r>
              <a:rPr lang="en-US" sz="3200" baseline="30000" dirty="0">
                <a:solidFill>
                  <a:schemeClr val="tx2"/>
                </a:solidFill>
              </a:rPr>
              <a:t> </a:t>
            </a:r>
            <a:r>
              <a:rPr lang="en-US" sz="3200" baseline="30000" dirty="0" err="1">
                <a:solidFill>
                  <a:schemeClr val="tx2"/>
                </a:solidFill>
              </a:rPr>
              <a:t>termotolerantes</a:t>
            </a:r>
            <a:r>
              <a:rPr lang="en-US" sz="3200" baseline="30000" dirty="0" smtClean="0">
                <a:solidFill>
                  <a:schemeClr val="tx2"/>
                </a:solidFill>
              </a:rPr>
              <a:t>..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5805264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baseline="30000" dirty="0"/>
              <a:t>§5º</a:t>
            </a:r>
            <a:r>
              <a:rPr lang="en-US" sz="3200" baseline="30000" dirty="0"/>
              <a:t>. O </a:t>
            </a:r>
            <a:r>
              <a:rPr lang="en-US" sz="3200" baseline="30000" dirty="0" err="1"/>
              <a:t>relatório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anual</a:t>
            </a:r>
            <a:r>
              <a:rPr lang="en-US" sz="3200" baseline="30000" dirty="0"/>
              <a:t> a </a:t>
            </a:r>
            <a:r>
              <a:rPr lang="en-US" sz="3200" baseline="30000" dirty="0" err="1"/>
              <a:t>que</a:t>
            </a:r>
            <a:r>
              <a:rPr lang="en-US" sz="3200" baseline="30000" dirty="0"/>
              <a:t> se </a:t>
            </a:r>
            <a:r>
              <a:rPr lang="en-US" sz="3200" baseline="30000" dirty="0" err="1"/>
              <a:t>refere</a:t>
            </a:r>
            <a:r>
              <a:rPr lang="en-US" sz="3200" baseline="30000" dirty="0"/>
              <a:t> o </a:t>
            </a:r>
            <a:r>
              <a:rPr lang="en-US" sz="3200" baseline="30000" dirty="0" err="1"/>
              <a:t>inciso</a:t>
            </a:r>
            <a:r>
              <a:rPr lang="en-US" sz="3200" baseline="30000" dirty="0"/>
              <a:t> III do caput </a:t>
            </a:r>
            <a:r>
              <a:rPr lang="en-US" sz="3200" baseline="30000" dirty="0" err="1"/>
              <a:t>avaliará</a:t>
            </a:r>
            <a:r>
              <a:rPr lang="en-US" sz="3200" baseline="30000" dirty="0"/>
              <a:t> a </a:t>
            </a:r>
            <a:r>
              <a:rPr lang="en-US" sz="3200" b="1" baseline="30000" dirty="0" err="1"/>
              <a:t>qualidade</a:t>
            </a:r>
            <a:r>
              <a:rPr lang="en-US" sz="3200" b="1" baseline="30000" dirty="0"/>
              <a:t> da </a:t>
            </a:r>
            <a:r>
              <a:rPr lang="en-US" sz="3200" b="1" baseline="30000" dirty="0" err="1"/>
              <a:t>água</a:t>
            </a:r>
            <a:r>
              <a:rPr lang="en-US" sz="3200" baseline="30000" dirty="0"/>
              <a:t> dos </a:t>
            </a:r>
            <a:r>
              <a:rPr lang="en-US" sz="3200" baseline="30000" dirty="0" err="1"/>
              <a:t>corpos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hídricos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relação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às</a:t>
            </a:r>
            <a:r>
              <a:rPr lang="en-US" sz="3200" baseline="30000" dirty="0"/>
              <a:t> </a:t>
            </a:r>
            <a:r>
              <a:rPr lang="en-US" sz="3200" b="1" baseline="30000" dirty="0" err="1"/>
              <a:t>metas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estabelecidas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pelos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Programas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Efetivação</a:t>
            </a:r>
            <a:r>
              <a:rPr lang="en-US" sz="3200" b="1" baseline="30000" dirty="0"/>
              <a:t> do </a:t>
            </a:r>
            <a:r>
              <a:rPr lang="en-US" sz="3200" b="1" baseline="30000" dirty="0" err="1"/>
              <a:t>Enquadramento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2344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340768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29ª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REUNIÃO ORDINÁRIA DO CRH DF 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14.11.2018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2492896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v"/>
            </a:pPr>
            <a:r>
              <a:rPr lang="en-US" sz="2800" dirty="0" err="1" smtClean="0"/>
              <a:t>Apresentaç</a:t>
            </a:r>
            <a:r>
              <a:rPr lang="en-US" sz="2800" dirty="0" err="1" smtClean="0"/>
              <a:t>ão</a:t>
            </a:r>
            <a:r>
              <a:rPr lang="en-US" sz="2800" dirty="0" smtClean="0"/>
              <a:t> dos </a:t>
            </a:r>
            <a:r>
              <a:rPr lang="en-US" sz="2800" dirty="0" err="1" smtClean="0"/>
              <a:t>trabalhos</a:t>
            </a:r>
            <a:r>
              <a:rPr lang="en-US" sz="2800" dirty="0" smtClean="0"/>
              <a:t> do </a:t>
            </a:r>
            <a:r>
              <a:rPr lang="en-US" sz="2800" dirty="0" smtClean="0"/>
              <a:t>GT </a:t>
            </a:r>
            <a:r>
              <a:rPr lang="en-US" sz="2800" dirty="0" err="1" smtClean="0"/>
              <a:t>Enquadramento</a:t>
            </a:r>
            <a:r>
              <a:rPr lang="en-US" sz="2800" dirty="0" smtClean="0"/>
              <a:t>:  </a:t>
            </a:r>
            <a:r>
              <a:rPr lang="pt-BR" sz="2800" dirty="0" smtClean="0"/>
              <a:t>avaliaç</a:t>
            </a:r>
            <a:r>
              <a:rPr lang="pt-BR" sz="2800" dirty="0" smtClean="0"/>
              <a:t>ão</a:t>
            </a:r>
            <a:r>
              <a:rPr lang="pt-BR" sz="2800" dirty="0" smtClean="0"/>
              <a:t>  das atividades </a:t>
            </a:r>
            <a:r>
              <a:rPr lang="pt-BR" sz="2800" dirty="0" smtClean="0"/>
              <a:t>previstas no art. 4º da </a:t>
            </a:r>
            <a:r>
              <a:rPr lang="pt-BR" sz="2800" dirty="0"/>
              <a:t>Resolução 02/2014 </a:t>
            </a:r>
            <a:r>
              <a:rPr lang="pt-BR" sz="2800" dirty="0" smtClean="0"/>
              <a:t>CRH; </a:t>
            </a:r>
            <a:r>
              <a:rPr lang="pt-BR" sz="2800" dirty="0" smtClean="0"/>
              <a:t> </a:t>
            </a:r>
            <a:endParaRPr lang="pt-BR" sz="2800" dirty="0" smtClean="0"/>
          </a:p>
          <a:p>
            <a:endParaRPr lang="en-US" sz="2800" dirty="0"/>
          </a:p>
        </p:txBody>
      </p:sp>
      <p:pic>
        <p:nvPicPr>
          <p:cNvPr id="5" name="Picture 2" descr="http://www.supergama.com.br/setas/gifs-seta-1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669856">
            <a:off x="8168040" y="3910989"/>
            <a:ext cx="680339" cy="611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www.supergama.com.br/setas/gifs-seta-1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669856">
            <a:off x="8168040" y="1750750"/>
            <a:ext cx="680339" cy="611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188640"/>
            <a:ext cx="914400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Secretaria de Estado do Meio Ambiente</a:t>
            </a:r>
          </a:p>
          <a:p>
            <a:pPr algn="ctr"/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CONSELHO </a:t>
            </a:r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RECURSOS HÍDRICOS DO DISTRITO </a:t>
            </a:r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FEDERAL </a:t>
            </a:r>
            <a:r>
              <a:rPr lang="mr-I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–</a:t>
            </a:r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CRH </a:t>
            </a:r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DF</a:t>
            </a:r>
          </a:p>
          <a:p>
            <a:pPr algn="ctr"/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4365104"/>
            <a:ext cx="828092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v"/>
            </a:pPr>
            <a:endParaRPr lang="pt-BR" dirty="0" smtClean="0"/>
          </a:p>
          <a:p>
            <a:pPr marL="457200" indent="-457200">
              <a:buFont typeface="Wingdings" charset="2"/>
              <a:buChar char="v"/>
            </a:pPr>
            <a:r>
              <a:rPr lang="en-US" sz="2800" dirty="0" err="1" smtClean="0"/>
              <a:t>B</a:t>
            </a:r>
            <a:r>
              <a:rPr lang="en-US" sz="2800" dirty="0" err="1" smtClean="0"/>
              <a:t>alanço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o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foi</a:t>
            </a:r>
            <a:r>
              <a:rPr lang="en-US" sz="2800" dirty="0" smtClean="0"/>
              <a:t> </a:t>
            </a:r>
            <a:r>
              <a:rPr lang="en-US" sz="2800" dirty="0" err="1" smtClean="0"/>
              <a:t>feito</a:t>
            </a:r>
            <a:r>
              <a:rPr lang="en-US" sz="2800" dirty="0" smtClean="0"/>
              <a:t>,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avanços</a:t>
            </a:r>
            <a:r>
              <a:rPr lang="en-US" sz="2800" dirty="0" smtClean="0"/>
              <a:t> e o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necessitava</a:t>
            </a:r>
            <a:r>
              <a:rPr lang="en-US" sz="2800" dirty="0" smtClean="0"/>
              <a:t> </a:t>
            </a:r>
            <a:r>
              <a:rPr lang="en-US" sz="2800" dirty="0" err="1" smtClean="0"/>
              <a:t>melhorias</a:t>
            </a:r>
            <a:r>
              <a:rPr lang="en-US" sz="2800" dirty="0" smtClean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272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2577094"/>
            <a:ext cx="8640960" cy="4524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sz="3200" b="1" baseline="30000" dirty="0" smtClean="0"/>
              <a:t>…</a:t>
            </a:r>
            <a:r>
              <a:rPr lang="en-US" sz="3200" b="1" baseline="30000" dirty="0" smtClean="0"/>
              <a:t>Art</a:t>
            </a:r>
            <a:r>
              <a:rPr lang="en-US" sz="3200" b="1" baseline="30000" dirty="0"/>
              <a:t>. </a:t>
            </a:r>
            <a:r>
              <a:rPr lang="en-US" sz="3200" b="1" baseline="30000" dirty="0" smtClean="0"/>
              <a:t>4º </a:t>
            </a:r>
            <a:r>
              <a:rPr lang="en-US" sz="3200" baseline="30000" dirty="0"/>
              <a:t>O </a:t>
            </a:r>
            <a:r>
              <a:rPr lang="en-US" sz="3200" baseline="30000" dirty="0" err="1"/>
              <a:t>enquadramento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será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implementado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por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das </a:t>
            </a:r>
            <a:r>
              <a:rPr lang="en-US" sz="3200" baseline="30000" dirty="0" err="1"/>
              <a:t>seguintes</a:t>
            </a:r>
            <a:r>
              <a:rPr lang="en-US" sz="3200" baseline="30000" dirty="0"/>
              <a:t> </a:t>
            </a:r>
            <a:r>
              <a:rPr lang="en-US" sz="3200" b="1" baseline="30000" dirty="0" err="1"/>
              <a:t>atividades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observados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respectivos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prazos</a:t>
            </a:r>
            <a:r>
              <a:rPr lang="en-US" sz="3200" baseline="30000" dirty="0" smtClean="0"/>
              <a:t>:</a:t>
            </a:r>
          </a:p>
          <a:p>
            <a:pPr algn="just"/>
            <a:endParaRPr lang="en-US" sz="3200" baseline="30000" dirty="0"/>
          </a:p>
          <a:p>
            <a:pPr algn="just"/>
            <a:r>
              <a:rPr lang="en-US" sz="3200" i="1" baseline="30000" dirty="0"/>
              <a:t>I. </a:t>
            </a:r>
            <a:r>
              <a:rPr lang="en-US" sz="3200" baseline="30000" dirty="0" err="1"/>
              <a:t>Adoção</a:t>
            </a:r>
            <a:r>
              <a:rPr lang="en-US" sz="3200" baseline="30000" dirty="0"/>
              <a:t> </a:t>
            </a:r>
            <a:r>
              <a:rPr lang="en-US" sz="3200" b="1" baseline="30000" dirty="0"/>
              <a:t>de base </a:t>
            </a:r>
            <a:r>
              <a:rPr lang="en-US" sz="3200" b="1" baseline="30000" dirty="0" err="1"/>
              <a:t>hidrográfica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comum</a:t>
            </a:r>
            <a:r>
              <a:rPr lang="en-US" sz="3200" b="1" baseline="30000" dirty="0"/>
              <a:t>, </a:t>
            </a:r>
            <a:r>
              <a:rPr lang="en-US" sz="3200" baseline="30000" dirty="0"/>
              <a:t>a </a:t>
            </a:r>
            <a:r>
              <a:rPr lang="en-US" sz="3200" baseline="30000" dirty="0" err="1" smtClean="0"/>
              <a:t>ser</a:t>
            </a:r>
            <a:r>
              <a:rPr lang="en-US" sz="3200" baseline="30000" dirty="0" smtClean="0"/>
              <a:t> </a:t>
            </a:r>
            <a:r>
              <a:rPr lang="en-US" sz="3200" baseline="30000" dirty="0" err="1"/>
              <a:t>utilizada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por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todas</a:t>
            </a:r>
            <a:r>
              <a:rPr lang="en-US" sz="3200" baseline="30000" dirty="0"/>
              <a:t> as </a:t>
            </a:r>
            <a:r>
              <a:rPr lang="en-US" sz="3200" baseline="30000" dirty="0" err="1"/>
              <a:t>instituições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Governo</a:t>
            </a:r>
            <a:r>
              <a:rPr lang="en-US" sz="3200" baseline="30000" dirty="0"/>
              <a:t> do Distrito Federal - GDF, </a:t>
            </a:r>
            <a:r>
              <a:rPr lang="en-US" sz="3200" baseline="30000" dirty="0" err="1"/>
              <a:t>por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Resolução</a:t>
            </a:r>
            <a:r>
              <a:rPr lang="en-US" sz="3200" baseline="30000" dirty="0"/>
              <a:t> do CRH-DF, com base </a:t>
            </a:r>
            <a:r>
              <a:rPr lang="en-US" sz="3200" baseline="30000" dirty="0" err="1"/>
              <a:t>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proposta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elaborada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conjuntamente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pela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Secretaria</a:t>
            </a:r>
            <a:r>
              <a:rPr lang="en-US" sz="3200" baseline="30000" dirty="0"/>
              <a:t> de Estado de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Ambiente</a:t>
            </a:r>
            <a:r>
              <a:rPr lang="en-US" sz="3200" baseline="30000" dirty="0"/>
              <a:t> e </a:t>
            </a:r>
            <a:r>
              <a:rPr lang="en-US" sz="3200" baseline="30000" dirty="0" err="1"/>
              <a:t>Recursos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Hídricos</a:t>
            </a:r>
            <a:r>
              <a:rPr lang="en-US" sz="3200" baseline="30000" dirty="0"/>
              <a:t> - SEMARH, </a:t>
            </a:r>
            <a:r>
              <a:rPr lang="en-US" sz="3200" baseline="30000" dirty="0" err="1"/>
              <a:t>Agência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Reguladora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Águas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Energia</a:t>
            </a:r>
            <a:r>
              <a:rPr lang="en-US" sz="3200" baseline="30000" dirty="0"/>
              <a:t> e </a:t>
            </a:r>
            <a:r>
              <a:rPr lang="en-US" sz="3200" baseline="30000" dirty="0" err="1"/>
              <a:t>Saneamento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Básico</a:t>
            </a:r>
            <a:r>
              <a:rPr lang="en-US" sz="3200" baseline="30000" dirty="0"/>
              <a:t> do Distrito Federal - ADASA</a:t>
            </a:r>
            <a:r>
              <a:rPr lang="en-US" sz="3200" baseline="30000" dirty="0" smtClean="0"/>
              <a:t>, </a:t>
            </a:r>
            <a:r>
              <a:rPr lang="en-US" sz="3200" baseline="30000" dirty="0" err="1"/>
              <a:t>Instituto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Ambiente</a:t>
            </a:r>
            <a:r>
              <a:rPr lang="en-US" sz="3200" baseline="30000" dirty="0"/>
              <a:t> e dos </a:t>
            </a:r>
            <a:r>
              <a:rPr lang="en-US" sz="3200" baseline="30000" dirty="0" err="1"/>
              <a:t>Recursos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Hídricos</a:t>
            </a:r>
            <a:r>
              <a:rPr lang="en-US" sz="3200" baseline="30000" dirty="0"/>
              <a:t> do Distrito Federal – </a:t>
            </a:r>
            <a:r>
              <a:rPr lang="en-US" sz="3200" baseline="30000" dirty="0" err="1"/>
              <a:t>Brasília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Ambiental</a:t>
            </a:r>
            <a:r>
              <a:rPr lang="en-US" sz="3200" baseline="30000" dirty="0"/>
              <a:t> - IBRAM e </a:t>
            </a:r>
            <a:r>
              <a:rPr lang="en-US" sz="3200" baseline="30000" dirty="0" err="1"/>
              <a:t>Companhia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Saneamento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Ambiental</a:t>
            </a:r>
            <a:r>
              <a:rPr lang="en-US" sz="3200" baseline="30000" dirty="0"/>
              <a:t> do Distrito Federal - CAESB, até 30/09/2015; </a:t>
            </a:r>
          </a:p>
          <a:p>
            <a:pPr algn="just"/>
            <a:endParaRPr lang="en-US" sz="3200" dirty="0"/>
          </a:p>
        </p:txBody>
      </p:sp>
      <p:sp>
        <p:nvSpPr>
          <p:cNvPr id="3" name="Retângulo 2"/>
          <p:cNvSpPr/>
          <p:nvPr/>
        </p:nvSpPr>
        <p:spPr>
          <a:xfrm>
            <a:off x="179512" y="1412776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rgbClr val="FF0000"/>
                </a:solidFill>
              </a:rPr>
              <a:t>Aprova</a:t>
            </a:r>
            <a:r>
              <a:rPr lang="en-US" sz="2000" b="1" dirty="0">
                <a:solidFill>
                  <a:srgbClr val="FF0000"/>
                </a:solidFill>
              </a:rPr>
              <a:t> o </a:t>
            </a:r>
            <a:r>
              <a:rPr lang="en-US" sz="2000" b="1" dirty="0" err="1">
                <a:solidFill>
                  <a:srgbClr val="FF0000"/>
                </a:solidFill>
              </a:rPr>
              <a:t>enquadramento</a:t>
            </a:r>
            <a:r>
              <a:rPr lang="en-US" sz="2000" b="1" dirty="0">
                <a:solidFill>
                  <a:srgbClr val="FF0000"/>
                </a:solidFill>
              </a:rPr>
              <a:t> dos </a:t>
            </a:r>
            <a:r>
              <a:rPr lang="en-US" sz="2000" b="1" dirty="0" err="1">
                <a:solidFill>
                  <a:srgbClr val="FF0000"/>
                </a:solidFill>
              </a:rPr>
              <a:t>corpos</a:t>
            </a:r>
            <a:r>
              <a:rPr lang="en-US" sz="2000" b="1" dirty="0">
                <a:solidFill>
                  <a:srgbClr val="FF0000"/>
                </a:solidFill>
              </a:rPr>
              <a:t> de </a:t>
            </a:r>
            <a:r>
              <a:rPr lang="en-US" sz="2000" b="1" dirty="0" err="1">
                <a:solidFill>
                  <a:srgbClr val="FF0000"/>
                </a:solidFill>
              </a:rPr>
              <a:t>água</a:t>
            </a:r>
            <a:r>
              <a:rPr lang="en-US" sz="2000" b="1" dirty="0">
                <a:solidFill>
                  <a:srgbClr val="FF0000"/>
                </a:solidFill>
              </a:rPr>
              <a:t> superficiais do Distrito Federal </a:t>
            </a:r>
            <a:r>
              <a:rPr lang="en-US" sz="2000" b="1" dirty="0" err="1">
                <a:solidFill>
                  <a:srgbClr val="FF0000"/>
                </a:solidFill>
              </a:rPr>
              <a:t>em</a:t>
            </a:r>
            <a:r>
              <a:rPr lang="en-US" sz="2000" b="1" dirty="0">
                <a:solidFill>
                  <a:srgbClr val="FF0000"/>
                </a:solidFill>
              </a:rPr>
              <a:t> classes, </a:t>
            </a:r>
            <a:r>
              <a:rPr lang="en-US" sz="2000" b="1" dirty="0" err="1">
                <a:solidFill>
                  <a:srgbClr val="FF0000"/>
                </a:solidFill>
              </a:rPr>
              <a:t>segundo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os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usos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preponderantes</a:t>
            </a:r>
            <a:r>
              <a:rPr lang="en-US" sz="2000" b="1" dirty="0">
                <a:solidFill>
                  <a:srgbClr val="FF0000"/>
                </a:solidFill>
              </a:rPr>
              <a:t>, e </a:t>
            </a:r>
            <a:r>
              <a:rPr lang="en-US" sz="2000" b="1" dirty="0" err="1">
                <a:solidFill>
                  <a:srgbClr val="FF0000"/>
                </a:solidFill>
              </a:rPr>
              <a:t>dá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encaminhamentos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6911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1520" y="1844824"/>
            <a:ext cx="8640960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i="1" baseline="30000" dirty="0" smtClean="0"/>
              <a:t>II. </a:t>
            </a:r>
            <a:r>
              <a:rPr lang="en-US" sz="3200" baseline="30000" dirty="0" err="1"/>
              <a:t>Consolidação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Sistema</a:t>
            </a:r>
            <a:r>
              <a:rPr lang="en-US" sz="3200" baseline="30000" dirty="0"/>
              <a:t> de </a:t>
            </a:r>
            <a:r>
              <a:rPr lang="en-US" sz="3200" b="1" baseline="30000" dirty="0" err="1"/>
              <a:t>Monitoramento</a:t>
            </a:r>
            <a:r>
              <a:rPr lang="en-US" sz="3200" b="1" baseline="30000" dirty="0"/>
              <a:t> das </a:t>
            </a:r>
            <a:r>
              <a:rPr lang="en-US" sz="3200" b="1" baseline="30000" dirty="0" err="1"/>
              <a:t>Chuvas</a:t>
            </a:r>
            <a:r>
              <a:rPr lang="en-US" sz="3200" baseline="30000" dirty="0"/>
              <a:t>, da </a:t>
            </a:r>
            <a:r>
              <a:rPr lang="en-US" sz="3200" b="1" baseline="30000" dirty="0" err="1"/>
              <a:t>Qualidade</a:t>
            </a:r>
            <a:r>
              <a:rPr lang="en-US" sz="3200" baseline="30000" dirty="0"/>
              <a:t> e da </a:t>
            </a:r>
            <a:r>
              <a:rPr lang="en-US" sz="3200" b="1" baseline="30000" dirty="0" err="1"/>
              <a:t>Quantidade</a:t>
            </a:r>
            <a:r>
              <a:rPr lang="en-US" sz="3200" baseline="30000" dirty="0"/>
              <a:t> das </a:t>
            </a:r>
            <a:r>
              <a:rPr lang="en-US" sz="3200" baseline="30000" dirty="0" err="1"/>
              <a:t>Águas</a:t>
            </a:r>
            <a:r>
              <a:rPr lang="en-US" sz="3200" baseline="30000" dirty="0"/>
              <a:t> do Distrito Federal, </a:t>
            </a:r>
            <a:r>
              <a:rPr lang="en-US" sz="3200" baseline="30000" dirty="0" err="1"/>
              <a:t>incluindo</a:t>
            </a:r>
            <a:r>
              <a:rPr lang="en-US" sz="3200" baseline="30000" dirty="0"/>
              <a:t> as </a:t>
            </a:r>
            <a:r>
              <a:rPr lang="en-US" sz="3200" baseline="30000" dirty="0" err="1"/>
              <a:t>ações</a:t>
            </a:r>
            <a:r>
              <a:rPr lang="en-US" sz="3200" baseline="30000" dirty="0"/>
              <a:t> da ADASA, IBRAM e CAESB e, </a:t>
            </a:r>
            <a:r>
              <a:rPr lang="en-US" sz="3200" baseline="30000" dirty="0" err="1"/>
              <a:t>eventualmente</a:t>
            </a:r>
            <a:r>
              <a:rPr lang="en-US" sz="3200" baseline="30000" dirty="0"/>
              <a:t>, de outros </a:t>
            </a:r>
            <a:r>
              <a:rPr lang="en-US" sz="3200" baseline="30000" dirty="0" err="1"/>
              <a:t>órgãos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até</a:t>
            </a:r>
            <a:r>
              <a:rPr lang="en-US" sz="3200" baseline="30000" dirty="0"/>
              <a:t> 30/11/2015, </a:t>
            </a:r>
            <a:r>
              <a:rPr lang="en-US" sz="3200" baseline="30000" dirty="0" err="1"/>
              <a:t>por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da </a:t>
            </a:r>
            <a:r>
              <a:rPr lang="en-US" sz="3200" b="1" baseline="30000" dirty="0" err="1"/>
              <a:t>articulação</a:t>
            </a:r>
            <a:r>
              <a:rPr lang="en-US" sz="3200" b="1" baseline="30000" dirty="0"/>
              <a:t> e </a:t>
            </a:r>
            <a:r>
              <a:rPr lang="en-US" sz="3200" b="1" baseline="30000" dirty="0" err="1"/>
              <a:t>integração</a:t>
            </a:r>
            <a:r>
              <a:rPr lang="en-US" sz="3200" b="1" baseline="30000" dirty="0"/>
              <a:t> dos </a:t>
            </a:r>
            <a:r>
              <a:rPr lang="en-US" sz="3200" b="1" baseline="30000" dirty="0" err="1"/>
              <a:t>sistemas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existentes</a:t>
            </a:r>
            <a:r>
              <a:rPr lang="en-US" sz="3200" b="1" baseline="30000" dirty="0"/>
              <a:t> no Distrito Federal;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323528" y="3918923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i="1" baseline="30000" dirty="0" smtClean="0"/>
              <a:t>III. </a:t>
            </a:r>
            <a:r>
              <a:rPr lang="en-US" sz="3200" b="1" baseline="30000" dirty="0" err="1"/>
              <a:t>Publicação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sistemática</a:t>
            </a:r>
            <a:r>
              <a:rPr lang="en-US" sz="3200" b="1" baseline="30000" dirty="0"/>
              <a:t> pela ADASA </a:t>
            </a:r>
            <a:r>
              <a:rPr lang="en-US" sz="3200" baseline="30000" dirty="0"/>
              <a:t>dos </a:t>
            </a:r>
            <a:r>
              <a:rPr lang="en-US" sz="3200" baseline="30000" dirty="0" err="1"/>
              <a:t>resultados</a:t>
            </a:r>
            <a:r>
              <a:rPr lang="en-US" sz="3200" baseline="30000" dirty="0"/>
              <a:t> do Sistema de </a:t>
            </a:r>
            <a:r>
              <a:rPr lang="en-US" sz="3200" b="1" baseline="30000" dirty="0" err="1"/>
              <a:t>Monitoramento</a:t>
            </a:r>
            <a:r>
              <a:rPr lang="en-US" sz="3200" b="1" baseline="30000" dirty="0"/>
              <a:t> das </a:t>
            </a:r>
            <a:r>
              <a:rPr lang="en-US" sz="3200" b="1" baseline="30000" dirty="0" err="1"/>
              <a:t>Chuvas</a:t>
            </a:r>
            <a:r>
              <a:rPr lang="en-US" sz="3200" b="1" baseline="30000" dirty="0"/>
              <a:t>, da </a:t>
            </a:r>
            <a:r>
              <a:rPr lang="en-US" sz="3200" b="1" baseline="30000" dirty="0" err="1"/>
              <a:t>Qualidade</a:t>
            </a:r>
            <a:r>
              <a:rPr lang="en-US" sz="3200" b="1" baseline="30000" dirty="0"/>
              <a:t> e da </a:t>
            </a:r>
            <a:r>
              <a:rPr lang="en-US" sz="3200" b="1" baseline="30000" dirty="0" err="1"/>
              <a:t>Quantidade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das </a:t>
            </a:r>
            <a:r>
              <a:rPr lang="en-US" sz="3200" baseline="30000" dirty="0" err="1"/>
              <a:t>Águas</a:t>
            </a:r>
            <a:r>
              <a:rPr lang="en-US" sz="3200" baseline="30000" dirty="0"/>
              <a:t> do Distrito Federal, a </a:t>
            </a:r>
            <a:r>
              <a:rPr lang="en-US" sz="3200" baseline="30000" dirty="0" err="1"/>
              <a:t>partir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primeiro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trimestre</a:t>
            </a:r>
            <a:r>
              <a:rPr lang="en-US" sz="3200" baseline="30000" dirty="0"/>
              <a:t> de 2016, com </a:t>
            </a:r>
            <a:r>
              <a:rPr lang="en-US" sz="3200" baseline="30000" dirty="0" err="1"/>
              <a:t>periodicidade</a:t>
            </a:r>
            <a:r>
              <a:rPr lang="en-US" sz="3200" baseline="30000" dirty="0"/>
              <a:t> trimestral, </a:t>
            </a:r>
            <a:r>
              <a:rPr lang="en-US" sz="3200" baseline="30000" dirty="0" err="1"/>
              <a:t>bem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como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relatório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analítico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anual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consolidado</a:t>
            </a:r>
            <a:r>
              <a:rPr lang="en-US" sz="3200" baseline="30000" dirty="0"/>
              <a:t> a </a:t>
            </a:r>
            <a:r>
              <a:rPr lang="en-US" sz="3200" baseline="30000" dirty="0" err="1"/>
              <a:t>partir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exercício</a:t>
            </a:r>
            <a:r>
              <a:rPr lang="en-US" sz="3200" baseline="30000" dirty="0"/>
              <a:t> de 2016, a </a:t>
            </a:r>
            <a:r>
              <a:rPr lang="en-US" sz="3200" baseline="30000" dirty="0" err="1"/>
              <a:t>ser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apreciado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pelos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Comitês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Bacia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Hidrográfica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Distritais</a:t>
            </a:r>
            <a:r>
              <a:rPr lang="en-US" sz="3200" baseline="30000" dirty="0"/>
              <a:t> e, </a:t>
            </a:r>
            <a:r>
              <a:rPr lang="en-US" sz="3200" baseline="30000" dirty="0" err="1"/>
              <a:t>posteriormente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submetido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ao</a:t>
            </a:r>
            <a:r>
              <a:rPr lang="en-US" sz="3200" baseline="30000" dirty="0"/>
              <a:t> CRH-DF;</a:t>
            </a:r>
            <a:endParaRPr lang="en-US" sz="32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323528" y="1132672"/>
            <a:ext cx="259228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aseline="30000" dirty="0"/>
              <a:t>Artigo 4º</a:t>
            </a:r>
          </a:p>
        </p:txBody>
      </p:sp>
    </p:spTree>
    <p:extLst>
      <p:ext uri="{BB962C8B-B14F-4D97-AF65-F5344CB8AC3E}">
        <p14:creationId xmlns:p14="http://schemas.microsoft.com/office/powerpoint/2010/main" val="1146609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11663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RESOLUÇÃO  02/ 2014 CRH 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700808"/>
            <a:ext cx="8640960" cy="2062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i="1" baseline="30000" dirty="0"/>
              <a:t>IV. </a:t>
            </a:r>
            <a:r>
              <a:rPr lang="en-US" sz="3200" baseline="30000" dirty="0" err="1"/>
              <a:t>Elaboração</a:t>
            </a:r>
            <a:r>
              <a:rPr lang="en-US" sz="3200" baseline="30000" dirty="0"/>
              <a:t> dos </a:t>
            </a:r>
            <a:r>
              <a:rPr lang="en-US" sz="3200" b="1" baseline="30000" dirty="0" err="1"/>
              <a:t>Planos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Recursos</a:t>
            </a:r>
            <a:r>
              <a:rPr lang="en-US" sz="3200" b="1" baseline="30000" dirty="0"/>
              <a:t> </a:t>
            </a:r>
            <a:r>
              <a:rPr lang="en-US" sz="3200" b="1" baseline="30000" dirty="0" err="1"/>
              <a:t>Hídricos</a:t>
            </a:r>
            <a:r>
              <a:rPr lang="en-US" sz="3200" b="1" baseline="30000" dirty="0"/>
              <a:t> das </a:t>
            </a:r>
            <a:r>
              <a:rPr lang="en-US" sz="3200" b="1" baseline="30000" dirty="0" err="1"/>
              <a:t>Bacias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do Distrito Federal e dos </a:t>
            </a:r>
            <a:r>
              <a:rPr lang="en-US" sz="3200" baseline="30000" dirty="0" err="1"/>
              <a:t>respectivos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Programas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Efetivação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Enquadramento</a:t>
            </a:r>
            <a:r>
              <a:rPr lang="en-US" sz="3200" baseline="30000" dirty="0"/>
              <a:t>, com o </a:t>
            </a:r>
            <a:r>
              <a:rPr lang="en-US" sz="3200" baseline="30000" dirty="0" err="1"/>
              <a:t>acompanhamento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pelos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integrantes</a:t>
            </a:r>
            <a:r>
              <a:rPr lang="en-US" sz="3200" baseline="30000" dirty="0"/>
              <a:t> do </a:t>
            </a:r>
            <a:r>
              <a:rPr lang="en-US" sz="3200" baseline="30000" dirty="0" err="1"/>
              <a:t>Sistema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Gerenciamento</a:t>
            </a:r>
            <a:r>
              <a:rPr lang="en-US" sz="3200" baseline="30000" dirty="0"/>
              <a:t> dos </a:t>
            </a:r>
            <a:r>
              <a:rPr lang="en-US" sz="3200" baseline="30000" dirty="0" err="1"/>
              <a:t>Recursos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Hídricos</a:t>
            </a:r>
            <a:r>
              <a:rPr lang="en-US" sz="3200" baseline="30000" dirty="0"/>
              <a:t> do Distrito Federal, </a:t>
            </a:r>
            <a:r>
              <a:rPr lang="en-US" sz="3200" baseline="30000" dirty="0" err="1"/>
              <a:t>por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meio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apoio</a:t>
            </a:r>
            <a:r>
              <a:rPr lang="en-US" sz="3200" baseline="30000" dirty="0"/>
              <a:t> da SEMARH, ADASA e IBRAM, de </a:t>
            </a:r>
            <a:r>
              <a:rPr lang="en-US" sz="3200" baseline="30000" dirty="0" err="1"/>
              <a:t>aprovação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pelos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Comitês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Bacia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Hidrográfica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distritais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até</a:t>
            </a:r>
            <a:r>
              <a:rPr lang="en-US" sz="3200" baseline="30000" dirty="0"/>
              <a:t> 30/11/2017;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51520" y="4071456"/>
            <a:ext cx="8496944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i="1" baseline="30000" dirty="0"/>
              <a:t>V. </a:t>
            </a:r>
            <a:r>
              <a:rPr lang="en-US" sz="3200" b="1" baseline="30000" dirty="0" err="1"/>
              <a:t>Acompanhamento</a:t>
            </a:r>
            <a:r>
              <a:rPr lang="en-US" sz="3200" baseline="30000" dirty="0"/>
              <a:t> e </a:t>
            </a:r>
            <a:r>
              <a:rPr lang="en-US" sz="3200" b="1" baseline="30000" dirty="0" err="1"/>
              <a:t>revisão</a:t>
            </a:r>
            <a:r>
              <a:rPr lang="en-US" sz="3200" b="1" baseline="30000" dirty="0"/>
              <a:t> do </a:t>
            </a:r>
            <a:r>
              <a:rPr lang="en-US" sz="3200" b="1" baseline="30000" dirty="0" err="1"/>
              <a:t>enquadramento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dos </a:t>
            </a:r>
            <a:r>
              <a:rPr lang="en-US" sz="3200" baseline="30000" dirty="0" err="1"/>
              <a:t>corpos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d’água</a:t>
            </a:r>
            <a:r>
              <a:rPr lang="en-US" sz="3200" baseline="30000" dirty="0"/>
              <a:t>, </a:t>
            </a:r>
            <a:r>
              <a:rPr lang="en-US" sz="3200" baseline="30000" dirty="0" err="1"/>
              <a:t>incluindo</a:t>
            </a:r>
            <a:r>
              <a:rPr lang="en-US" sz="3200" baseline="30000" dirty="0"/>
              <a:t> as </a:t>
            </a:r>
            <a:r>
              <a:rPr lang="en-US" sz="3200" b="1" baseline="30000" dirty="0"/>
              <a:t>vazões de </a:t>
            </a:r>
            <a:r>
              <a:rPr lang="en-US" sz="3200" b="1" baseline="30000" dirty="0" err="1"/>
              <a:t>referência</a:t>
            </a:r>
            <a:r>
              <a:rPr lang="en-US" sz="3200" baseline="30000" dirty="0"/>
              <a:t>, e dos </a:t>
            </a:r>
            <a:r>
              <a:rPr lang="en-US" sz="3200" b="1" baseline="30000" dirty="0" err="1"/>
              <a:t>pontos</a:t>
            </a:r>
            <a:r>
              <a:rPr lang="en-US" sz="3200" b="1" baseline="30000" dirty="0"/>
              <a:t> de </a:t>
            </a:r>
            <a:r>
              <a:rPr lang="en-US" sz="3200" b="1" baseline="30000" dirty="0" err="1"/>
              <a:t>controle</a:t>
            </a:r>
            <a:r>
              <a:rPr lang="en-US" sz="3200" b="1" baseline="30000" dirty="0"/>
              <a:t> </a:t>
            </a:r>
            <a:r>
              <a:rPr lang="en-US" sz="3200" baseline="30000" dirty="0"/>
              <a:t>da </a:t>
            </a:r>
            <a:r>
              <a:rPr lang="en-US" sz="3200" baseline="30000" dirty="0" err="1"/>
              <a:t>rede</a:t>
            </a:r>
            <a:r>
              <a:rPr lang="en-US" sz="3200" baseline="30000" dirty="0"/>
              <a:t> de </a:t>
            </a:r>
            <a:r>
              <a:rPr lang="en-US" sz="3200" baseline="30000" dirty="0" err="1"/>
              <a:t>monitoramento</a:t>
            </a:r>
            <a:r>
              <a:rPr lang="en-US" sz="3200" baseline="30000" dirty="0"/>
              <a:t> a </a:t>
            </a:r>
            <a:r>
              <a:rPr lang="en-US" sz="3200" b="1" baseline="30000" dirty="0" err="1"/>
              <a:t>cada</a:t>
            </a:r>
            <a:r>
              <a:rPr lang="en-US" sz="3200" b="1" baseline="30000" dirty="0"/>
              <a:t> 4 (</a:t>
            </a:r>
            <a:r>
              <a:rPr lang="en-US" sz="3200" b="1" baseline="30000" dirty="0" err="1"/>
              <a:t>quatro</a:t>
            </a:r>
            <a:r>
              <a:rPr lang="en-US" sz="3200" b="1" baseline="30000" dirty="0"/>
              <a:t>) </a:t>
            </a:r>
            <a:r>
              <a:rPr lang="en-US" sz="3200" b="1" baseline="30000" dirty="0" err="1"/>
              <a:t>anos</a:t>
            </a:r>
            <a:r>
              <a:rPr lang="en-US" sz="3200" b="1" baseline="30000" dirty="0"/>
              <a:t> </a:t>
            </a:r>
            <a:r>
              <a:rPr lang="en-US" sz="3200" baseline="30000" dirty="0" err="1"/>
              <a:t>ou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quando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houver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fato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relevante</a:t>
            </a:r>
            <a:r>
              <a:rPr lang="en-US" sz="3200" baseline="30000" dirty="0"/>
              <a:t> que </a:t>
            </a:r>
            <a:r>
              <a:rPr lang="en-US" sz="3200" baseline="30000" dirty="0" err="1"/>
              <a:t>demonstre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conveniência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ou</a:t>
            </a:r>
            <a:r>
              <a:rPr lang="en-US" sz="3200" baseline="30000" dirty="0"/>
              <a:t> </a:t>
            </a:r>
            <a:r>
              <a:rPr lang="en-US" sz="3200" baseline="30000" dirty="0" err="1"/>
              <a:t>necessidade</a:t>
            </a:r>
            <a:r>
              <a:rPr lang="en-US" sz="3200" baseline="30000" dirty="0"/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23528" y="1132672"/>
            <a:ext cx="2592288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aseline="30000" dirty="0"/>
              <a:t>Artigo 4º</a:t>
            </a:r>
          </a:p>
        </p:txBody>
      </p:sp>
    </p:spTree>
    <p:extLst>
      <p:ext uri="{BB962C8B-B14F-4D97-AF65-F5344CB8AC3E}">
        <p14:creationId xmlns:p14="http://schemas.microsoft.com/office/powerpoint/2010/main" val="923442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9872" y="260648"/>
            <a:ext cx="55043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ENCAMINHAMENTOS</a:t>
            </a:r>
            <a:endParaRPr lang="pt-PT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1412776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I </a:t>
            </a:r>
            <a:r>
              <a:rPr lang="en-US" sz="2800" b="1" dirty="0" smtClean="0"/>
              <a:t>e II - </a:t>
            </a:r>
            <a:r>
              <a:rPr lang="pt-BR" sz="2800" b="1" dirty="0"/>
              <a:t>Base Hidrográfica </a:t>
            </a:r>
            <a:r>
              <a:rPr lang="pt-BR" sz="2800" b="1" dirty="0" smtClean="0"/>
              <a:t>comum e </a:t>
            </a:r>
            <a:r>
              <a:rPr lang="pt-BR" sz="2800" b="1" dirty="0" err="1" smtClean="0"/>
              <a:t>I</a:t>
            </a:r>
            <a:r>
              <a:rPr lang="en-US" sz="2800" b="1" dirty="0" err="1" smtClean="0"/>
              <a:t>ntegração</a:t>
            </a:r>
            <a:r>
              <a:rPr lang="en-US" sz="2800" b="1" dirty="0" smtClean="0"/>
              <a:t> </a:t>
            </a:r>
            <a:r>
              <a:rPr lang="en-US" sz="2800" b="1" dirty="0"/>
              <a:t>dos </a:t>
            </a:r>
            <a:r>
              <a:rPr lang="en-US" sz="2800" b="1" dirty="0" err="1"/>
              <a:t>B</a:t>
            </a:r>
            <a:r>
              <a:rPr lang="en-US" sz="2800" b="1" dirty="0" err="1" smtClean="0"/>
              <a:t>ancos</a:t>
            </a:r>
            <a:r>
              <a:rPr lang="en-US" sz="2800" b="1" dirty="0" smtClean="0"/>
              <a:t> </a:t>
            </a:r>
            <a:r>
              <a:rPr lang="en-US" sz="2800" b="1" dirty="0"/>
              <a:t>de </a:t>
            </a:r>
            <a:r>
              <a:rPr lang="en-US" sz="2800" b="1" dirty="0" smtClean="0"/>
              <a:t>Dados</a:t>
            </a:r>
            <a:endParaRPr lang="en-US" sz="2800" b="1" dirty="0"/>
          </a:p>
          <a:p>
            <a:endParaRPr lang="pt-B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614840"/>
            <a:ext cx="842493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/>
              <a:t>Refinamento</a:t>
            </a:r>
            <a:r>
              <a:rPr lang="en-US" sz="2500" dirty="0"/>
              <a:t> dos </a:t>
            </a:r>
            <a:r>
              <a:rPr lang="en-US" sz="2500" dirty="0" err="1"/>
              <a:t>requisitos</a:t>
            </a:r>
            <a:r>
              <a:rPr lang="en-US" sz="2500" dirty="0"/>
              <a:t> da </a:t>
            </a:r>
            <a:r>
              <a:rPr lang="en-US" sz="2500" dirty="0" err="1"/>
              <a:t>informação</a:t>
            </a:r>
            <a:r>
              <a:rPr lang="en-US" sz="25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/>
              <a:t>Atribuição</a:t>
            </a:r>
            <a:r>
              <a:rPr lang="en-US" sz="2500" dirty="0"/>
              <a:t> das </a:t>
            </a:r>
            <a:r>
              <a:rPr lang="en-US" sz="2500" dirty="0" err="1"/>
              <a:t>autorias</a:t>
            </a:r>
            <a:r>
              <a:rPr lang="en-US" sz="2500" dirty="0"/>
              <a:t> </a:t>
            </a:r>
            <a:r>
              <a:rPr lang="en-US" sz="2500" dirty="0" err="1"/>
              <a:t>institucionais</a:t>
            </a:r>
            <a:r>
              <a:rPr lang="en-US" sz="2500" dirty="0"/>
              <a:t> </a:t>
            </a:r>
            <a:r>
              <a:rPr lang="en-US" sz="2500" dirty="0" err="1"/>
              <a:t>sobre</a:t>
            </a:r>
            <a:r>
              <a:rPr lang="en-US" sz="2500" dirty="0"/>
              <a:t> as classes;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 smtClean="0"/>
              <a:t>Determinação</a:t>
            </a:r>
            <a:r>
              <a:rPr lang="en-US" sz="2500" dirty="0" smtClean="0"/>
              <a:t> </a:t>
            </a:r>
            <a:r>
              <a:rPr lang="en-US" sz="2500" dirty="0"/>
              <a:t>de </a:t>
            </a:r>
            <a:r>
              <a:rPr lang="en-US" sz="2500" dirty="0" err="1"/>
              <a:t>protocolos</a:t>
            </a:r>
            <a:r>
              <a:rPr lang="en-US" sz="2500" dirty="0"/>
              <a:t> de </a:t>
            </a:r>
            <a:r>
              <a:rPr lang="en-US" sz="2500" dirty="0" err="1"/>
              <a:t>integração</a:t>
            </a:r>
            <a:r>
              <a:rPr lang="en-US" sz="2500" dirty="0"/>
              <a:t> </a:t>
            </a:r>
            <a:r>
              <a:rPr lang="en-US" sz="2500" dirty="0" smtClean="0"/>
              <a:t>com </a:t>
            </a:r>
            <a:r>
              <a:rPr lang="en-US" sz="2500" dirty="0"/>
              <a:t>o SISDIA;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 err="1" smtClean="0"/>
              <a:t>Estratégias</a:t>
            </a:r>
            <a:r>
              <a:rPr lang="en-US" sz="2500" dirty="0" smtClean="0"/>
              <a:t> </a:t>
            </a:r>
            <a:r>
              <a:rPr lang="en-US" sz="2500" dirty="0"/>
              <a:t>de </a:t>
            </a:r>
            <a:r>
              <a:rPr lang="en-US" sz="2500" dirty="0" err="1"/>
              <a:t>consolidação</a:t>
            </a:r>
            <a:r>
              <a:rPr lang="en-US" sz="2500" dirty="0"/>
              <a:t> da </a:t>
            </a:r>
            <a:r>
              <a:rPr lang="en-US" sz="2500" dirty="0" smtClean="0"/>
              <a:t>base: </a:t>
            </a:r>
            <a:r>
              <a:rPr lang="en-US" sz="2500" dirty="0" err="1" smtClean="0"/>
              <a:t>correção</a:t>
            </a:r>
            <a:r>
              <a:rPr lang="en-US" sz="2500" dirty="0" smtClean="0"/>
              <a:t> </a:t>
            </a:r>
            <a:r>
              <a:rPr lang="en-US" sz="2500" dirty="0" err="1" smtClean="0"/>
              <a:t>topológica</a:t>
            </a:r>
            <a:r>
              <a:rPr lang="en-US" sz="2500" dirty="0" smtClean="0"/>
              <a:t>, </a:t>
            </a:r>
            <a:endParaRPr lang="en-US" sz="25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8207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9872" y="260648"/>
            <a:ext cx="55043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ENCAMINHAMENTOS</a:t>
            </a:r>
            <a:endParaRPr lang="pt-PT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1467941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III</a:t>
            </a:r>
            <a:r>
              <a:rPr lang="en-US" sz="2800" dirty="0" smtClean="0"/>
              <a:t> </a:t>
            </a:r>
            <a:r>
              <a:rPr lang="en-US" sz="2600" b="1" dirty="0"/>
              <a:t>- </a:t>
            </a:r>
            <a:r>
              <a:rPr lang="en-US" sz="2600" b="1" dirty="0" err="1"/>
              <a:t>Publicação</a:t>
            </a:r>
            <a:r>
              <a:rPr lang="en-US" sz="2600" b="1" dirty="0"/>
              <a:t> dos </a:t>
            </a:r>
            <a:r>
              <a:rPr lang="en-US" sz="2600" b="1" dirty="0" err="1" smtClean="0"/>
              <a:t>Resultados</a:t>
            </a:r>
            <a:r>
              <a:rPr lang="en-US" sz="2600" b="1" dirty="0" smtClean="0"/>
              <a:t> </a:t>
            </a:r>
            <a:r>
              <a:rPr lang="en-US" sz="2600" b="1" dirty="0"/>
              <a:t>do </a:t>
            </a:r>
            <a:r>
              <a:rPr lang="en-US" sz="2600" b="1" dirty="0" err="1"/>
              <a:t>Monitoramento</a:t>
            </a:r>
            <a:r>
              <a:rPr lang="en-US" sz="2600" b="1" dirty="0"/>
              <a:t> (</a:t>
            </a:r>
            <a:r>
              <a:rPr lang="en-US" sz="2600" b="1" dirty="0" err="1"/>
              <a:t>Chuvas</a:t>
            </a:r>
            <a:r>
              <a:rPr lang="en-US" sz="2600" b="1" dirty="0"/>
              <a:t>, </a:t>
            </a:r>
            <a:r>
              <a:rPr lang="en-US" sz="2600" b="1" dirty="0" err="1"/>
              <a:t>Qualidade</a:t>
            </a:r>
            <a:r>
              <a:rPr lang="en-US" sz="2600" b="1" dirty="0"/>
              <a:t> e </a:t>
            </a:r>
            <a:r>
              <a:rPr lang="en-US" sz="2600" b="1" dirty="0" err="1"/>
              <a:t>Quantidade</a:t>
            </a:r>
            <a:r>
              <a:rPr lang="en-US" sz="2600" b="1" dirty="0"/>
              <a:t>) e </a:t>
            </a:r>
            <a:r>
              <a:rPr lang="en-US" sz="2600" b="1" dirty="0" err="1"/>
              <a:t>Relatórios</a:t>
            </a:r>
            <a:r>
              <a:rPr lang="en-US" sz="2600" b="1" dirty="0"/>
              <a:t> </a:t>
            </a:r>
            <a:r>
              <a:rPr lang="en-US" sz="2600" b="1" dirty="0" err="1"/>
              <a:t>Analíticos</a:t>
            </a:r>
            <a:endParaRPr lang="en-US" sz="2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780928"/>
            <a:ext cx="82809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pt-PT" sz="2200" dirty="0" smtClean="0"/>
              <a:t>Apresentação de Relatório Analítico Anual aos CBHs do DF e ao CRH (ADASA). </a:t>
            </a:r>
          </a:p>
          <a:p>
            <a:pPr marL="342900" indent="-342900">
              <a:buFont typeface="Wingdings" charset="2"/>
              <a:buChar char="Ø"/>
            </a:pPr>
            <a:r>
              <a:rPr lang="pt-PT" sz="2200" dirty="0" smtClean="0"/>
              <a:t>Dados mensais, trimestrais do monitoramento serão integrados a outras informações e trabalhados no SISDIA tais como a Disponibilidade Hídrica do ZEE.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4603775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IV e V  </a:t>
            </a:r>
            <a:r>
              <a:rPr lang="mr-IN" sz="2200" b="1" dirty="0" smtClean="0"/>
              <a:t>–</a:t>
            </a:r>
            <a:r>
              <a:rPr lang="en-US" sz="2200" b="1" dirty="0" smtClean="0"/>
              <a:t> Plano de </a:t>
            </a:r>
            <a:r>
              <a:rPr lang="en-US" sz="2200" b="1" dirty="0" err="1" smtClean="0"/>
              <a:t>Recurso</a:t>
            </a:r>
            <a:r>
              <a:rPr lang="en-US" sz="2200" b="1" dirty="0" smtClean="0"/>
              <a:t>  </a:t>
            </a:r>
            <a:r>
              <a:rPr lang="en-US" sz="2200" b="1" dirty="0" err="1" smtClean="0"/>
              <a:t>Hídrico</a:t>
            </a:r>
            <a:r>
              <a:rPr lang="en-US" sz="2200" b="1" dirty="0" smtClean="0"/>
              <a:t> das </a:t>
            </a:r>
            <a:r>
              <a:rPr lang="en-US" sz="2200" b="1" dirty="0" err="1" smtClean="0"/>
              <a:t>Bacias</a:t>
            </a:r>
            <a:r>
              <a:rPr lang="en-US" sz="2200" b="1" dirty="0" smtClean="0"/>
              <a:t> do DF e </a:t>
            </a:r>
            <a:r>
              <a:rPr lang="en-US" sz="2200" b="1" dirty="0" err="1" smtClean="0"/>
              <a:t>Acompanhamento</a:t>
            </a:r>
            <a:r>
              <a:rPr lang="en-US" sz="2200" b="1" dirty="0" smtClean="0"/>
              <a:t> e </a:t>
            </a:r>
            <a:r>
              <a:rPr lang="en-US" sz="2200" b="1" dirty="0" err="1" smtClean="0"/>
              <a:t>Revisão</a:t>
            </a:r>
            <a:r>
              <a:rPr lang="en-US" sz="2200" b="1" dirty="0" smtClean="0"/>
              <a:t> do </a:t>
            </a:r>
            <a:r>
              <a:rPr lang="en-US" sz="2200" b="1" dirty="0" err="1" smtClean="0"/>
              <a:t>Enquadramento</a:t>
            </a:r>
            <a:endParaRPr lang="en-US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469032"/>
            <a:ext cx="828092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dk1"/>
                </a:solidFill>
              </a:rPr>
              <a:t>Concluir o Plano de Recurso Hídrico da Bacia dos Afluentes do Paranaíba em 2019 e </a:t>
            </a:r>
            <a:r>
              <a:rPr lang="pt-BR" sz="2400" dirty="0">
                <a:solidFill>
                  <a:schemeClr val="dk1"/>
                </a:solidFill>
              </a:rPr>
              <a:t>e</a:t>
            </a:r>
            <a:r>
              <a:rPr lang="pt-BR" sz="2400" dirty="0" smtClean="0">
                <a:solidFill>
                  <a:schemeClr val="dk1"/>
                </a:solidFill>
              </a:rPr>
              <a:t>laborar os Planos das Bacias do Maranhão e Preto até 2020.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1304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1127" y="260648"/>
            <a:ext cx="55043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ENCAMINHAMENTOS</a:t>
            </a:r>
            <a:endParaRPr lang="pt-PT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3717032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u"/>
            </a:pPr>
            <a:r>
              <a:rPr lang="en-US" sz="2400" dirty="0" err="1" smtClean="0"/>
              <a:t>Proposiç</a:t>
            </a:r>
            <a:r>
              <a:rPr lang="en-US" sz="2400" dirty="0" err="1" smtClean="0"/>
              <a:t>ão</a:t>
            </a:r>
            <a:r>
              <a:rPr lang="en-US" sz="2400" dirty="0" smtClean="0"/>
              <a:t> de </a:t>
            </a:r>
            <a:r>
              <a:rPr lang="en-US" sz="2400" dirty="0" err="1" smtClean="0"/>
              <a:t>Minuta</a:t>
            </a:r>
            <a:r>
              <a:rPr lang="en-US" sz="2400" dirty="0" smtClean="0"/>
              <a:t> de </a:t>
            </a:r>
            <a:r>
              <a:rPr lang="en-US" sz="2400" dirty="0" err="1" smtClean="0"/>
              <a:t>Resolução</a:t>
            </a:r>
            <a:r>
              <a:rPr lang="en-US" sz="2400" dirty="0" smtClean="0"/>
              <a:t> </a:t>
            </a:r>
            <a:r>
              <a:rPr lang="en-US" sz="2400" dirty="0" err="1" smtClean="0"/>
              <a:t>ao</a:t>
            </a:r>
            <a:r>
              <a:rPr lang="en-US" sz="2400" dirty="0" smtClean="0"/>
              <a:t> CRH, </a:t>
            </a:r>
            <a:r>
              <a:rPr lang="en-US" sz="2400" dirty="0" err="1" smtClean="0"/>
              <a:t>prorrogando</a:t>
            </a:r>
            <a:r>
              <a:rPr lang="en-US" sz="2400" dirty="0" smtClean="0"/>
              <a:t>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prazos</a:t>
            </a:r>
            <a:r>
              <a:rPr lang="en-US" sz="2400" dirty="0" smtClean="0"/>
              <a:t> do </a:t>
            </a:r>
            <a:r>
              <a:rPr lang="en-US" sz="2400" dirty="0" err="1" smtClean="0"/>
              <a:t>artigo</a:t>
            </a:r>
            <a:r>
              <a:rPr lang="en-US" sz="2400" dirty="0" smtClean="0"/>
              <a:t> 4º da </a:t>
            </a:r>
            <a:r>
              <a:rPr lang="en-US" sz="2400" dirty="0" err="1" smtClean="0"/>
              <a:t>Resolução</a:t>
            </a:r>
            <a:r>
              <a:rPr lang="en-US" sz="2400" dirty="0" smtClean="0"/>
              <a:t> nº 02/2014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1988840"/>
            <a:ext cx="820891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u"/>
            </a:pPr>
            <a:r>
              <a:rPr lang="en-US" sz="2400" dirty="0" err="1" smtClean="0"/>
              <a:t>Reuni</a:t>
            </a:r>
            <a:r>
              <a:rPr lang="en-US" sz="2400" dirty="0" err="1" smtClean="0"/>
              <a:t>ão</a:t>
            </a:r>
            <a:r>
              <a:rPr lang="en-US" sz="2400" dirty="0" smtClean="0"/>
              <a:t> do GT </a:t>
            </a:r>
            <a:r>
              <a:rPr lang="en-US" sz="2400" dirty="0" err="1" smtClean="0"/>
              <a:t>realizada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pt-PT" sz="2400" dirty="0" smtClean="0"/>
              <a:t>23/11/2018, onde a minuta de Resolução foi construída por unanimidade após amplo debate.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446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HOTO-2018-10-05-14-55-42.jpg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531" y="3068960"/>
            <a:ext cx="3346069" cy="47351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520" y="3645024"/>
            <a:ext cx="8892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b="1" dirty="0" smtClean="0">
              <a:solidFill>
                <a:srgbClr val="000090"/>
              </a:solidFill>
            </a:endParaRPr>
          </a:p>
          <a:p>
            <a:endParaRPr lang="pt-BR" sz="2000" dirty="0">
              <a:solidFill>
                <a:srgbClr val="000090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67544" y="4149080"/>
            <a:ext cx="828092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4000" b="1" dirty="0">
              <a:solidFill>
                <a:schemeClr val="tx2"/>
              </a:solidFill>
              <a:latin typeface="+mn-lt"/>
            </a:endParaRPr>
          </a:p>
          <a:p>
            <a:pPr algn="ctr"/>
            <a:r>
              <a:rPr lang="pt-BR" sz="3200" b="1" dirty="0" smtClean="0">
                <a:solidFill>
                  <a:schemeClr val="tx2"/>
                </a:solidFill>
                <a:latin typeface="+mn-lt"/>
              </a:rPr>
              <a:t>Maria Cristina Coimbra </a:t>
            </a:r>
            <a:r>
              <a:rPr lang="pt-BR" sz="3200" b="1" dirty="0" err="1" smtClean="0">
                <a:solidFill>
                  <a:schemeClr val="tx2"/>
                </a:solidFill>
                <a:latin typeface="+mn-lt"/>
              </a:rPr>
              <a:t>Marodin</a:t>
            </a:r>
            <a:endParaRPr lang="pt-BR" sz="3200" b="1" dirty="0" smtClean="0">
              <a:solidFill>
                <a:schemeClr val="tx2"/>
              </a:solidFill>
              <a:latin typeface="+mn-lt"/>
            </a:endParaRPr>
          </a:p>
          <a:p>
            <a:pPr algn="ctr"/>
            <a:r>
              <a:rPr lang="pt-BR" sz="3200" b="1" dirty="0" err="1" smtClean="0">
                <a:solidFill>
                  <a:schemeClr val="tx2"/>
                </a:solidFill>
                <a:latin typeface="+mn-lt"/>
              </a:rPr>
              <a:t>cristinamarodin@gmail.com</a:t>
            </a:r>
            <a:endParaRPr lang="pt-BR" sz="3200" b="1" dirty="0" smtClean="0">
              <a:solidFill>
                <a:schemeClr val="tx2"/>
              </a:solidFill>
              <a:latin typeface="+mn-lt"/>
            </a:endParaRPr>
          </a:p>
          <a:p>
            <a:pPr algn="ctr"/>
            <a:endParaRPr lang="pt-BR" sz="2000" b="1" dirty="0">
              <a:solidFill>
                <a:schemeClr val="tx2"/>
              </a:solidFill>
              <a:latin typeface="+mn-lt"/>
            </a:endParaRPr>
          </a:p>
          <a:p>
            <a:pPr algn="ctr"/>
            <a:endParaRPr lang="pt-BR" sz="20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7" name="Picture 2" descr="http://lh6.ggpht.com/_KqJoHv8aOeY/TXz1ZkX3tOI/AAAAAAAAAtk/BWDjsTYUrYc/za10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356480"/>
            <a:ext cx="5184576" cy="25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3"/>
          <p:cNvSpPr/>
          <p:nvPr/>
        </p:nvSpPr>
        <p:spPr>
          <a:xfrm>
            <a:off x="107504" y="1052736"/>
            <a:ext cx="57898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charset="0"/>
              </a:rPr>
              <a:t>“Uma vida sem desafios não vale a pena ser </a:t>
            </a:r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charset="0"/>
              </a:rPr>
              <a:t>vivida</a:t>
            </a:r>
            <a:r>
              <a:rPr lang="ja-JP" alt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charset="0"/>
              </a:rPr>
              <a:t>”</a:t>
            </a:r>
            <a:r>
              <a:rPr lang="pt-BR" sz="3200" b="1" dirty="0" smtClean="0">
                <a:solidFill>
                  <a:schemeClr val="bg1"/>
                </a:solidFill>
                <a:latin typeface="Monotype Corsiva" charset="0"/>
              </a:rPr>
              <a:t> </a:t>
            </a:r>
            <a:r>
              <a:rPr lang="pt-BR" sz="3200" b="1" dirty="0" smtClean="0">
                <a:latin typeface="Monotype Corsiva" charset="0"/>
              </a:rPr>
              <a:t>Sócrates</a:t>
            </a:r>
            <a:endParaRPr lang="pt-BR" sz="3200" b="1" dirty="0">
              <a:latin typeface="Monotype Corsi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309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7858</TotalTime>
  <Words>1269</Words>
  <Application>Microsoft Macintosh PowerPoint</Application>
  <PresentationFormat>On-screen Show (4:3)</PresentationFormat>
  <Paragraphs>66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Usuário do Windows</dc:creator>
  <cp:lastModifiedBy>CRISTINA  COIMBRA MARODIN</cp:lastModifiedBy>
  <cp:revision>1012</cp:revision>
  <cp:lastPrinted>2015-09-23T17:42:40Z</cp:lastPrinted>
  <dcterms:created xsi:type="dcterms:W3CDTF">2013-04-16T19:49:35Z</dcterms:created>
  <dcterms:modified xsi:type="dcterms:W3CDTF">2018-12-05T02:15:45Z</dcterms:modified>
</cp:coreProperties>
</file>